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8"/>
  </p:notesMasterIdLst>
  <p:sldIdLst>
    <p:sldId id="256" r:id="rId2"/>
    <p:sldId id="554" r:id="rId3"/>
    <p:sldId id="588" r:id="rId4"/>
    <p:sldId id="594" r:id="rId5"/>
    <p:sldId id="257" r:id="rId6"/>
    <p:sldId id="259" r:id="rId7"/>
    <p:sldId id="260" r:id="rId8"/>
    <p:sldId id="261" r:id="rId9"/>
    <p:sldId id="262" r:id="rId10"/>
    <p:sldId id="264" r:id="rId11"/>
    <p:sldId id="265" r:id="rId12"/>
    <p:sldId id="266" r:id="rId13"/>
    <p:sldId id="268" r:id="rId14"/>
    <p:sldId id="269" r:id="rId15"/>
    <p:sldId id="270" r:id="rId16"/>
    <p:sldId id="271" r:id="rId17"/>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2" roundtripDataSignature="AMtx7mh6/szDAE1ZyG7C32oFTIqMqrZky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0" d="100"/>
          <a:sy n="60" d="100"/>
        </p:scale>
        <p:origin x="1460" y="4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
        <p:cNvGrpSpPr/>
        <p:nvPr/>
      </p:nvGrpSpPr>
      <p:grpSpPr>
        <a:xfrm>
          <a:off x="0" y="0"/>
          <a:ext cx="0" cy="0"/>
          <a:chOff x="0" y="0"/>
          <a:chExt cx="0" cy="0"/>
        </a:xfrm>
      </p:grpSpPr>
      <p:sp>
        <p:nvSpPr>
          <p:cNvPr id="20" name="Google Shape;20;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1" name="Google Shape;21;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2642132973a_0_29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5" name="Google Shape;95;g2642132973a_0_29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g2642132973a_0_296: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1" name="Google Shape;101;g2642132973a_0_29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2642132973a_0_302: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7" name="Google Shape;107;g2642132973a_0_30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2642132973a_0_30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3" name="Google Shape;113;g2642132973a_0_30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
        <p:cNvGrpSpPr/>
        <p:nvPr/>
      </p:nvGrpSpPr>
      <p:grpSpPr>
        <a:xfrm>
          <a:off x="0" y="0"/>
          <a:ext cx="0" cy="0"/>
          <a:chOff x="0" y="0"/>
          <a:chExt cx="0" cy="0"/>
        </a:xfrm>
      </p:grpSpPr>
      <p:sp>
        <p:nvSpPr>
          <p:cNvPr id="25" name="Google Shape;25;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6" name="Google Shape;26;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
        <p:cNvGrpSpPr/>
        <p:nvPr/>
      </p:nvGrpSpPr>
      <p:grpSpPr>
        <a:xfrm>
          <a:off x="0" y="0"/>
          <a:ext cx="0" cy="0"/>
          <a:chOff x="0" y="0"/>
          <a:chExt cx="0" cy="0"/>
        </a:xfrm>
      </p:grpSpPr>
      <p:sp>
        <p:nvSpPr>
          <p:cNvPr id="37" name="Google Shape;37;g2642132973a_0_19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8" name="Google Shape;38;g2642132973a_0_19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
        <p:cNvGrpSpPr/>
        <p:nvPr/>
      </p:nvGrpSpPr>
      <p:grpSpPr>
        <a:xfrm>
          <a:off x="0" y="0"/>
          <a:ext cx="0" cy="0"/>
          <a:chOff x="0" y="0"/>
          <a:chExt cx="0" cy="0"/>
        </a:xfrm>
      </p:grpSpPr>
      <p:sp>
        <p:nvSpPr>
          <p:cNvPr id="43" name="Google Shape;43;g2642132973a_0_20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4" name="Google Shape;44;g2642132973a_0_20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
        <p:cNvGrpSpPr/>
        <p:nvPr/>
      </p:nvGrpSpPr>
      <p:grpSpPr>
        <a:xfrm>
          <a:off x="0" y="0"/>
          <a:ext cx="0" cy="0"/>
          <a:chOff x="0" y="0"/>
          <a:chExt cx="0" cy="0"/>
        </a:xfrm>
      </p:grpSpPr>
      <p:sp>
        <p:nvSpPr>
          <p:cNvPr id="49" name="Google Shape;49;g2642132973a_0_2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0" name="Google Shape;50;g2642132973a_0_22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g2642132973a_0_23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56" name="Google Shape;56;g2642132973a_0_23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2642132973a_0_24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9" name="Google Shape;69;g2642132973a_0_24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g2642132973a_0_26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5" name="Google Shape;75;g2642132973a_0_26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g2642132973a_0_26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1" name="Google Shape;81;g2642132973a_0_26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4"/>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4400"/>
              <a:buFont typeface="Calibri"/>
              <a:buNone/>
              <a:defRPr sz="4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 name="Google Shape;10;p4"/>
          <p:cNvSpPr txBox="1">
            <a:spLocks noGrp="1"/>
          </p:cNvSpPr>
          <p:nvPr>
            <p:ph type="subTitle" idx="1"/>
          </p:nvPr>
        </p:nvSpPr>
        <p:spPr>
          <a:xfrm>
            <a:off x="1371600" y="3733800"/>
            <a:ext cx="6400800" cy="1524000"/>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640"/>
              </a:spcBef>
              <a:spcAft>
                <a:spcPts val="0"/>
              </a:spcAft>
              <a:buClr>
                <a:srgbClr val="888888"/>
              </a:buClr>
              <a:buSzPts val="3200"/>
              <a:buNone/>
              <a:defRPr>
                <a:solidFill>
                  <a:srgbClr val="888888"/>
                </a:solidFill>
              </a:defRPr>
            </a:lvl1pPr>
            <a:lvl2pPr lvl="1" algn="ctr">
              <a:lnSpc>
                <a:spcPct val="100000"/>
              </a:lnSpc>
              <a:spcBef>
                <a:spcPts val="560"/>
              </a:spcBef>
              <a:spcAft>
                <a:spcPts val="0"/>
              </a:spcAft>
              <a:buClr>
                <a:srgbClr val="888888"/>
              </a:buClr>
              <a:buSzPts val="2800"/>
              <a:buNone/>
              <a:defRPr>
                <a:solidFill>
                  <a:srgbClr val="888888"/>
                </a:solidFill>
              </a:defRPr>
            </a:lvl2pPr>
            <a:lvl3pPr lvl="2" algn="ctr">
              <a:lnSpc>
                <a:spcPct val="100000"/>
              </a:lnSpc>
              <a:spcBef>
                <a:spcPts val="480"/>
              </a:spcBef>
              <a:spcAft>
                <a:spcPts val="0"/>
              </a:spcAft>
              <a:buClr>
                <a:srgbClr val="888888"/>
              </a:buClr>
              <a:buSzPts val="2400"/>
              <a:buNone/>
              <a:defRPr>
                <a:solidFill>
                  <a:srgbClr val="888888"/>
                </a:solidFill>
              </a:defRPr>
            </a:lvl3pPr>
            <a:lvl4pPr lvl="3" algn="ctr">
              <a:lnSpc>
                <a:spcPct val="100000"/>
              </a:lnSpc>
              <a:spcBef>
                <a:spcPts val="400"/>
              </a:spcBef>
              <a:spcAft>
                <a:spcPts val="0"/>
              </a:spcAft>
              <a:buClr>
                <a:srgbClr val="888888"/>
              </a:buClr>
              <a:buSzPts val="2000"/>
              <a:buNone/>
              <a:defRPr>
                <a:solidFill>
                  <a:srgbClr val="888888"/>
                </a:solidFill>
              </a:defRPr>
            </a:lvl4pPr>
            <a:lvl5pPr lvl="4" algn="ctr">
              <a:lnSpc>
                <a:spcPct val="100000"/>
              </a:lnSpc>
              <a:spcBef>
                <a:spcPts val="400"/>
              </a:spcBef>
              <a:spcAft>
                <a:spcPts val="0"/>
              </a:spcAft>
              <a:buClr>
                <a:srgbClr val="888888"/>
              </a:buClr>
              <a:buSzPts val="20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a:endParaRPr/>
          </a:p>
        </p:txBody>
      </p:sp>
      <p:pic>
        <p:nvPicPr>
          <p:cNvPr id="11" name="Google Shape;11;p4" descr="Image result for mtu logo"/>
          <p:cNvPicPr preferRelativeResize="0"/>
          <p:nvPr/>
        </p:nvPicPr>
        <p:blipFill rotWithShape="1">
          <a:blip r:embed="rId2">
            <a:alphaModFix/>
          </a:blip>
          <a:srcRect/>
          <a:stretch/>
        </p:blipFill>
        <p:spPr>
          <a:xfrm>
            <a:off x="4648200" y="5396260"/>
            <a:ext cx="1491312" cy="1027525"/>
          </a:xfrm>
          <a:prstGeom prst="rect">
            <a:avLst/>
          </a:prstGeom>
          <a:noFill/>
          <a:ln>
            <a:noFill/>
          </a:ln>
        </p:spPr>
      </p:pic>
      <p:sp>
        <p:nvSpPr>
          <p:cNvPr id="12" name="Google Shape;12;p4"/>
          <p:cNvSpPr txBox="1"/>
          <p:nvPr/>
        </p:nvSpPr>
        <p:spPr>
          <a:xfrm>
            <a:off x="4343400" y="6527410"/>
            <a:ext cx="838200"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chemeClr val="dk1"/>
                </a:solidFill>
                <a:latin typeface="Calibri"/>
                <a:ea typeface="Calibri"/>
                <a:cs typeface="Calibri"/>
                <a:sym typeface="Calibri"/>
              </a:rPr>
              <a:t>Page </a:t>
            </a: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pic>
        <p:nvPicPr>
          <p:cNvPr id="13" name="Google Shape;13;p4"/>
          <p:cNvPicPr preferRelativeResize="0"/>
          <p:nvPr/>
        </p:nvPicPr>
        <p:blipFill rotWithShape="1">
          <a:blip r:embed="rId3">
            <a:alphaModFix/>
          </a:blip>
          <a:srcRect/>
          <a:stretch/>
        </p:blipFill>
        <p:spPr>
          <a:xfrm>
            <a:off x="3409950" y="5391150"/>
            <a:ext cx="914400" cy="919179"/>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4"/>
        <p:cNvGrpSpPr/>
        <p:nvPr/>
      </p:nvGrpSpPr>
      <p:grpSpPr>
        <a:xfrm>
          <a:off x="0" y="0"/>
          <a:ext cx="0" cy="0"/>
          <a:chOff x="0" y="0"/>
          <a:chExt cx="0" cy="0"/>
        </a:xfrm>
      </p:grpSpPr>
      <p:sp>
        <p:nvSpPr>
          <p:cNvPr id="15" name="Google Shape;15;p5"/>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Clr>
                <a:schemeClr val="dk1"/>
              </a:buClr>
              <a:buSzPts val="3600"/>
              <a:buFont typeface="Calibri"/>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 name="Google Shape;16;p5"/>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pic>
        <p:nvPicPr>
          <p:cNvPr id="17" name="Google Shape;17;p5" descr="Image result for mtu logo"/>
          <p:cNvPicPr preferRelativeResize="0"/>
          <p:nvPr/>
        </p:nvPicPr>
        <p:blipFill rotWithShape="1">
          <a:blip r:embed="rId2">
            <a:alphaModFix/>
          </a:blip>
          <a:srcRect/>
          <a:stretch/>
        </p:blipFill>
        <p:spPr>
          <a:xfrm>
            <a:off x="8153400" y="6195556"/>
            <a:ext cx="867867" cy="597967"/>
          </a:xfrm>
          <a:prstGeom prst="rect">
            <a:avLst/>
          </a:prstGeom>
          <a:noFill/>
          <a:ln>
            <a:noFill/>
          </a:ln>
        </p:spPr>
      </p:pic>
      <p:sp>
        <p:nvSpPr>
          <p:cNvPr id="18" name="Google Shape;18;p5"/>
          <p:cNvSpPr txBox="1"/>
          <p:nvPr/>
        </p:nvSpPr>
        <p:spPr>
          <a:xfrm>
            <a:off x="4343400" y="6527410"/>
            <a:ext cx="838200"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a:solidFill>
                  <a:schemeClr val="dk1"/>
                </a:solidFill>
                <a:latin typeface="Calibri"/>
                <a:ea typeface="Calibri"/>
                <a:cs typeface="Calibri"/>
                <a:sym typeface="Calibri"/>
              </a:rPr>
              <a:t>Page </a:t>
            </a: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4">
            <a:alphaModFix/>
          </a:blip>
          <a:stretch>
            <a:fillRect/>
          </a:stretch>
        </a:blipFill>
        <a:effectLst/>
      </p:bgPr>
    </p:bg>
    <p:spTree>
      <p:nvGrpSpPr>
        <p:cNvPr id="1" name="Shape 5"/>
        <p:cNvGrpSpPr/>
        <p:nvPr/>
      </p:nvGrpSpPr>
      <p:grpSpPr>
        <a:xfrm>
          <a:off x="0" y="0"/>
          <a:ext cx="0" cy="0"/>
          <a:chOff x="0" y="0"/>
          <a:chExt cx="0" cy="0"/>
        </a:xfrm>
      </p:grpSpPr>
      <p:sp>
        <p:nvSpPr>
          <p:cNvPr id="6" name="Google Shape;6;p3"/>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lvl1pPr marR="0" lvl="0" algn="l" rtl="0">
              <a:lnSpc>
                <a:spcPct val="100000"/>
              </a:lnSpc>
              <a:spcBef>
                <a:spcPts val="0"/>
              </a:spcBef>
              <a:spcAft>
                <a:spcPts val="0"/>
              </a:spcAft>
              <a:buClr>
                <a:schemeClr val="dk1"/>
              </a:buClr>
              <a:buSzPts val="3600"/>
              <a:buFont typeface="Calibri"/>
              <a:buNone/>
              <a:defRPr sz="36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 name="Google Shape;7;p3"/>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lvl1pPr marL="457200" marR="0" lvl="0"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www.wordfence.com/blog/2016/04/mossack-fonseca-breach-vulnerable-slider-revolution/"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hyperlink" Target="https://en.wikipedia.org/wiki/Panama_Papers"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Google Shape;23;p1"/>
          <p:cNvSpPr txBox="1">
            <a:spLocks noGrp="1"/>
          </p:cNvSpPr>
          <p:nvPr>
            <p:ph type="ctrTitle"/>
          </p:nvPr>
        </p:nvSpPr>
        <p:spPr>
          <a:xfrm>
            <a:off x="762000" y="1524000"/>
            <a:ext cx="7772400" cy="3203575"/>
          </a:xfrm>
          <a:prstGeom prst="rect">
            <a:avLst/>
          </a:prstGeom>
          <a:noFill/>
          <a:ln>
            <a:noFill/>
          </a:ln>
        </p:spPr>
        <p:txBody>
          <a:bodyPr spcFirstLastPara="1" wrap="square" lIns="91425" tIns="45700" rIns="91425" bIns="45700" anchor="ctr" anchorCtr="0">
            <a:normAutofit/>
          </a:bodyPr>
          <a:lstStyle/>
          <a:p>
            <a:pPr marL="0" lvl="0" indent="0" algn="ctr" rtl="0">
              <a:lnSpc>
                <a:spcPct val="100000"/>
              </a:lnSpc>
              <a:spcBef>
                <a:spcPts val="0"/>
              </a:spcBef>
              <a:spcAft>
                <a:spcPts val="0"/>
              </a:spcAft>
              <a:buClr>
                <a:schemeClr val="dk1"/>
              </a:buClr>
              <a:buSzPts val="4800"/>
              <a:buFont typeface="Calibri"/>
              <a:buNone/>
            </a:pPr>
            <a:r>
              <a:rPr lang="en-US" sz="4800" b="1" dirty="0"/>
              <a:t>Case Study:</a:t>
            </a:r>
            <a:br>
              <a:rPr lang="en-US" sz="4800" b="1" dirty="0"/>
            </a:br>
            <a:r>
              <a:rPr lang="en-US" sz="4800" b="1" dirty="0"/>
              <a:t>Panama Papers </a:t>
            </a:r>
            <a:br>
              <a:rPr lang="en-US" sz="4800" b="1" dirty="0"/>
            </a:br>
            <a:r>
              <a:rPr lang="en-US" sz="4800" b="1" dirty="0"/>
              <a:t>Breach 2016</a:t>
            </a:r>
            <a:endParaRPr sz="2000"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Google Shape;71;g2642132973a_0_246"/>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SzPts val="3600"/>
              <a:buNone/>
            </a:pPr>
            <a:r>
              <a:rPr lang="en-US"/>
              <a:t>Drupal “Drupalgeddon” Vulnerability</a:t>
            </a:r>
            <a:endParaRPr/>
          </a:p>
        </p:txBody>
      </p:sp>
      <p:sp>
        <p:nvSpPr>
          <p:cNvPr id="72" name="Google Shape;72;g2642132973a_0_246"/>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p>
            <a:pPr marL="342900" lvl="0" indent="-304800" algn="l" rtl="0">
              <a:lnSpc>
                <a:spcPct val="100000"/>
              </a:lnSpc>
              <a:spcBef>
                <a:spcPts val="0"/>
              </a:spcBef>
              <a:spcAft>
                <a:spcPts val="0"/>
              </a:spcAft>
              <a:buSzPts val="2200"/>
              <a:buFont typeface="Calibri"/>
              <a:buChar char="•"/>
            </a:pPr>
            <a:r>
              <a:rPr lang="en-US" sz="2400"/>
              <a:t>Mossack Fonseca’s site ran Drupal version 7.23</a:t>
            </a:r>
            <a:endParaRPr sz="2400"/>
          </a:p>
          <a:p>
            <a:pPr marL="342900" lvl="0" indent="-304800" algn="l" rtl="0">
              <a:lnSpc>
                <a:spcPct val="100000"/>
              </a:lnSpc>
              <a:spcBef>
                <a:spcPts val="560"/>
              </a:spcBef>
              <a:spcAft>
                <a:spcPts val="0"/>
              </a:spcAft>
              <a:buSzPts val="2200"/>
              <a:buFont typeface="Calibri"/>
              <a:buChar char="•"/>
            </a:pPr>
            <a:r>
              <a:rPr lang="en-US" sz="2400"/>
              <a:t>Critical security patch needed before version 7.32 </a:t>
            </a:r>
            <a:endParaRPr sz="2400"/>
          </a:p>
          <a:p>
            <a:pPr marL="742950" lvl="1" indent="-273050" algn="l" rtl="0">
              <a:lnSpc>
                <a:spcPct val="100000"/>
              </a:lnSpc>
              <a:spcBef>
                <a:spcPts val="480"/>
              </a:spcBef>
              <a:spcAft>
                <a:spcPts val="0"/>
              </a:spcAft>
              <a:buSzPts val="2200"/>
              <a:buFont typeface="Calibri"/>
              <a:buChar char="–"/>
            </a:pPr>
            <a:r>
              <a:rPr lang="en-US" sz="2400"/>
              <a:t>Versions before 7.32 were vulnerable to the SQL Injection attack known as Drupalgeddon. If Drupal users had not patched their sites the same day this patch was released, they should assume to have been compromised and consider a fresh install.</a:t>
            </a:r>
            <a:endParaRPr sz="2400"/>
          </a:p>
        </p:txBody>
      </p:sp>
      <p:sp>
        <p:nvSpPr>
          <p:cNvPr id="2" name="TextBox 1">
            <a:extLst>
              <a:ext uri="{FF2B5EF4-FFF2-40B4-BE49-F238E27FC236}">
                <a16:creationId xmlns:a16="http://schemas.microsoft.com/office/drawing/2014/main" id="{10977C05-F335-88F3-9EF6-FD19D0DF7D55}"/>
              </a:ext>
            </a:extLst>
          </p:cNvPr>
          <p:cNvSpPr txBox="1"/>
          <p:nvPr/>
        </p:nvSpPr>
        <p:spPr>
          <a:xfrm>
            <a:off x="1287425" y="6258327"/>
            <a:ext cx="6569149" cy="253916"/>
          </a:xfrm>
          <a:prstGeom prst="rect">
            <a:avLst/>
          </a:prstGeom>
          <a:noFill/>
        </p:spPr>
        <p:txBody>
          <a:bodyPr wrap="square">
            <a:spAutoFit/>
          </a:bodyPr>
          <a:lstStyle/>
          <a:p>
            <a:r>
              <a:rPr lang="en-US" sz="1050" dirty="0"/>
              <a:t>Source: https://www.wordfence.com/blog/2016/04/mossack-fonseca-breach-vulnerable-slider-revolution/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Google Shape;77;g2642132973a_0_260"/>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SzPts val="3600"/>
              <a:buNone/>
            </a:pPr>
            <a:r>
              <a:rPr lang="en-US"/>
              <a:t>What to learn from this?</a:t>
            </a:r>
            <a:endParaRPr/>
          </a:p>
        </p:txBody>
      </p:sp>
      <p:sp>
        <p:nvSpPr>
          <p:cNvPr id="78" name="Google Shape;78;g2642132973a_0_260"/>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chemeClr val="dk1"/>
              </a:buClr>
              <a:buSzPts val="4400"/>
              <a:buFont typeface="Times"/>
              <a:buNone/>
            </a:pPr>
            <a:r>
              <a:rPr lang="en-US" sz="2200"/>
              <a:t>Patch! Patch! Patch!</a:t>
            </a:r>
            <a:endParaRPr sz="2200"/>
          </a:p>
          <a:p>
            <a:pPr marL="0" lvl="0" indent="0" algn="l" rtl="0">
              <a:lnSpc>
                <a:spcPct val="100000"/>
              </a:lnSpc>
              <a:spcBef>
                <a:spcPts val="0"/>
              </a:spcBef>
              <a:spcAft>
                <a:spcPts val="0"/>
              </a:spcAft>
              <a:buSzPts val="1800"/>
              <a:buNone/>
            </a:pPr>
            <a:endParaRPr sz="2200"/>
          </a:p>
          <a:p>
            <a:pPr marL="342900" lvl="0" indent="-304800" algn="l" rtl="0">
              <a:lnSpc>
                <a:spcPct val="100000"/>
              </a:lnSpc>
              <a:spcBef>
                <a:spcPts val="0"/>
              </a:spcBef>
              <a:spcAft>
                <a:spcPts val="0"/>
              </a:spcAft>
              <a:buSzPts val="2200"/>
              <a:buFont typeface="Calibri"/>
              <a:buChar char="•"/>
            </a:pPr>
            <a:r>
              <a:rPr lang="en-US" sz="2200"/>
              <a:t>The Drupal security warning was issued back in Oct. 2014</a:t>
            </a:r>
            <a:endParaRPr sz="2200"/>
          </a:p>
          <a:p>
            <a:pPr marL="342900" lvl="0" indent="-304800" algn="l" rtl="0">
              <a:lnSpc>
                <a:spcPct val="100000"/>
              </a:lnSpc>
              <a:spcBef>
                <a:spcPts val="560"/>
              </a:spcBef>
              <a:spcAft>
                <a:spcPts val="0"/>
              </a:spcAft>
              <a:buSzPts val="2200"/>
              <a:buFont typeface="Calibri"/>
              <a:buChar char="•"/>
            </a:pPr>
            <a:r>
              <a:rPr lang="en-US" sz="2200"/>
              <a:t>The Wordpress security warning was issued back in Nov. 2014</a:t>
            </a:r>
            <a:endParaRPr sz="2200"/>
          </a:p>
          <a:p>
            <a:pPr marL="742950" lvl="2" indent="-330200" algn="l" rtl="0">
              <a:lnSpc>
                <a:spcPct val="100000"/>
              </a:lnSpc>
              <a:spcBef>
                <a:spcPts val="480"/>
              </a:spcBef>
              <a:spcAft>
                <a:spcPts val="0"/>
              </a:spcAft>
              <a:buSzPts val="2200"/>
              <a:buFont typeface="Calibri"/>
              <a:buChar char="•"/>
            </a:pPr>
            <a:r>
              <a:rPr lang="en-US" sz="2200"/>
              <a:t>Plenty of time for hackers to play around…</a:t>
            </a:r>
            <a:endParaRPr sz="2200"/>
          </a:p>
          <a:p>
            <a:pPr marL="342900" lvl="0" indent="-304800" algn="l" rtl="0">
              <a:lnSpc>
                <a:spcPct val="100000"/>
              </a:lnSpc>
              <a:spcBef>
                <a:spcPts val="560"/>
              </a:spcBef>
              <a:spcAft>
                <a:spcPts val="0"/>
              </a:spcAft>
              <a:buSzPts val="2200"/>
              <a:buFont typeface="Calibri"/>
              <a:buChar char="•"/>
            </a:pPr>
            <a:r>
              <a:rPr lang="en-US" sz="2200"/>
              <a:t>All of these vulnerabilities are publicly listed on exploit-db.com… hackers use this information too</a:t>
            </a:r>
            <a:endParaRPr sz="2200"/>
          </a:p>
          <a:p>
            <a:pPr marL="742950" lvl="1" indent="-273050" algn="l" rtl="0">
              <a:lnSpc>
                <a:spcPct val="100000"/>
              </a:lnSpc>
              <a:spcBef>
                <a:spcPts val="480"/>
              </a:spcBef>
              <a:spcAft>
                <a:spcPts val="0"/>
              </a:spcAft>
              <a:buSzPts val="2200"/>
              <a:buFont typeface="Calibri"/>
              <a:buChar char="–"/>
            </a:pPr>
            <a:r>
              <a:rPr lang="en-US" sz="2200"/>
              <a:t>https://www.exploit-db.com/exploits/35385/</a:t>
            </a:r>
            <a:endParaRPr sz="2200"/>
          </a:p>
          <a:p>
            <a:pPr marL="742950" lvl="1" indent="-273050" algn="l" rtl="0">
              <a:lnSpc>
                <a:spcPct val="100000"/>
              </a:lnSpc>
              <a:spcBef>
                <a:spcPts val="480"/>
              </a:spcBef>
              <a:spcAft>
                <a:spcPts val="0"/>
              </a:spcAft>
              <a:buSzPts val="2200"/>
              <a:buFont typeface="Calibri"/>
              <a:buChar char="–"/>
            </a:pPr>
            <a:r>
              <a:rPr lang="en-US" sz="2200"/>
              <a:t>https://www.exploit-db.com/exploits/34993/</a:t>
            </a:r>
            <a:endParaRPr sz="2200"/>
          </a:p>
          <a:p>
            <a:pPr marL="0" lvl="0" indent="0" algn="l" rtl="0">
              <a:lnSpc>
                <a:spcPct val="100000"/>
              </a:lnSpc>
              <a:spcBef>
                <a:spcPts val="0"/>
              </a:spcBef>
              <a:spcAft>
                <a:spcPts val="0"/>
              </a:spcAft>
              <a:buSzPts val="1800"/>
              <a:buNone/>
            </a:pPr>
            <a:endParaRPr sz="22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Google Shape;83;g2642132973a_0_265"/>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SzPts val="3600"/>
              <a:buNone/>
            </a:pPr>
            <a:r>
              <a:rPr lang="en-US"/>
              <a:t>Email Server Hack</a:t>
            </a:r>
            <a:endParaRPr/>
          </a:p>
        </p:txBody>
      </p:sp>
      <p:sp>
        <p:nvSpPr>
          <p:cNvPr id="84" name="Google Shape;84;g2642132973a_0_265"/>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p>
            <a:pPr marL="342900" lvl="0" indent="-330200" algn="l" rtl="0">
              <a:lnSpc>
                <a:spcPct val="100000"/>
              </a:lnSpc>
              <a:spcBef>
                <a:spcPts val="0"/>
              </a:spcBef>
              <a:spcAft>
                <a:spcPts val="0"/>
              </a:spcAft>
              <a:buSzPts val="2200"/>
              <a:buFont typeface="Calibri"/>
              <a:buChar char="•"/>
            </a:pPr>
            <a:r>
              <a:rPr lang="en-US" sz="2200"/>
              <a:t>Details are sparse, but a representative from MF has confirmed reports saying the leak stems from an email hack.</a:t>
            </a:r>
            <a:endParaRPr sz="2200"/>
          </a:p>
          <a:p>
            <a:pPr marL="342900" lvl="0" indent="-330200" algn="l" rtl="0">
              <a:lnSpc>
                <a:spcPct val="100000"/>
              </a:lnSpc>
              <a:spcBef>
                <a:spcPts val="480"/>
              </a:spcBef>
              <a:spcAft>
                <a:spcPts val="0"/>
              </a:spcAft>
              <a:buSzPts val="2200"/>
              <a:buFont typeface="Calibri"/>
              <a:buChar char="•"/>
            </a:pPr>
            <a:r>
              <a:rPr lang="en-US" sz="2200"/>
              <a:t>An email server attack could have happened in various ways.</a:t>
            </a:r>
            <a:endParaRPr sz="2200"/>
          </a:p>
          <a:p>
            <a:pPr marL="342900" lvl="0" indent="-330200" algn="l" rtl="0">
              <a:lnSpc>
                <a:spcPct val="100000"/>
              </a:lnSpc>
              <a:spcBef>
                <a:spcPts val="480"/>
              </a:spcBef>
              <a:spcAft>
                <a:spcPts val="0"/>
              </a:spcAft>
              <a:buSzPts val="2200"/>
              <a:buFont typeface="Calibri"/>
              <a:buChar char="•"/>
            </a:pPr>
            <a:r>
              <a:rPr lang="en-US" sz="2200"/>
              <a:t>The email server itself was compromised instead of individual mailboxes.</a:t>
            </a:r>
            <a:endParaRPr sz="2200"/>
          </a:p>
          <a:p>
            <a:pPr marL="342900" lvl="0" indent="-330200" algn="l" rtl="0">
              <a:lnSpc>
                <a:spcPct val="100000"/>
              </a:lnSpc>
              <a:spcBef>
                <a:spcPts val="480"/>
              </a:spcBef>
              <a:spcAft>
                <a:spcPts val="0"/>
              </a:spcAft>
              <a:buSzPts val="2200"/>
              <a:buFont typeface="Calibri"/>
              <a:buChar char="•"/>
            </a:pPr>
            <a:r>
              <a:rPr lang="en-US" sz="2200"/>
              <a:t>It seems that MF did not encrypt its emails with Transport Layer Security protocols</a:t>
            </a:r>
            <a:endParaRPr sz="2200"/>
          </a:p>
          <a:p>
            <a:pPr marL="342900" lvl="0" indent="-330200" algn="l" rtl="0">
              <a:lnSpc>
                <a:spcPct val="100000"/>
              </a:lnSpc>
              <a:spcBef>
                <a:spcPts val="480"/>
              </a:spcBef>
              <a:spcAft>
                <a:spcPts val="0"/>
              </a:spcAft>
              <a:buSzPts val="2200"/>
              <a:buFont typeface="Calibri"/>
              <a:buChar char="•"/>
            </a:pPr>
            <a:r>
              <a:rPr lang="en-US" sz="2200"/>
              <a:t>The Email server hack may be part of the story, but it is unlikely to be a complete explanation.</a:t>
            </a:r>
            <a:endParaRPr sz="2200"/>
          </a:p>
          <a:p>
            <a:pPr marL="0" lvl="0" indent="0" algn="l" rtl="0">
              <a:lnSpc>
                <a:spcPct val="100000"/>
              </a:lnSpc>
              <a:spcBef>
                <a:spcPts val="0"/>
              </a:spcBef>
              <a:spcAft>
                <a:spcPts val="0"/>
              </a:spcAft>
              <a:buSzPts val="1800"/>
              <a:buNone/>
            </a:pPr>
            <a:endParaRPr sz="2200"/>
          </a:p>
        </p:txBody>
      </p:sp>
      <p:sp>
        <p:nvSpPr>
          <p:cNvPr id="2" name="TextBox 1">
            <a:extLst>
              <a:ext uri="{FF2B5EF4-FFF2-40B4-BE49-F238E27FC236}">
                <a16:creationId xmlns:a16="http://schemas.microsoft.com/office/drawing/2014/main" id="{FC8B7586-86B8-072E-2DA5-783802EC943C}"/>
              </a:ext>
            </a:extLst>
          </p:cNvPr>
          <p:cNvSpPr txBox="1"/>
          <p:nvPr/>
        </p:nvSpPr>
        <p:spPr>
          <a:xfrm>
            <a:off x="1287425" y="6258327"/>
            <a:ext cx="6569149" cy="253916"/>
          </a:xfrm>
          <a:prstGeom prst="rect">
            <a:avLst/>
          </a:prstGeom>
          <a:noFill/>
        </p:spPr>
        <p:txBody>
          <a:bodyPr wrap="square">
            <a:spAutoFit/>
          </a:bodyPr>
          <a:lstStyle/>
          <a:p>
            <a:r>
              <a:rPr lang="en-US" sz="1050" dirty="0"/>
              <a:t>Source: https://www.wordfence.com/blog/2016/04/mossack-fonseca-breach-vulnerable-slider-revolution/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g2642132973a_0_290"/>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SzPts val="3600"/>
              <a:buNone/>
            </a:pPr>
            <a:r>
              <a:rPr lang="en-US"/>
              <a:t>A New Era of Megaleaks</a:t>
            </a:r>
            <a:endParaRPr/>
          </a:p>
        </p:txBody>
      </p:sp>
      <p:sp>
        <p:nvSpPr>
          <p:cNvPr id="98" name="Google Shape;98;g2642132973a_0_290"/>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p>
            <a:pPr marL="342900" lvl="0" indent="-342900" algn="l" rtl="0">
              <a:lnSpc>
                <a:spcPct val="100000"/>
              </a:lnSpc>
              <a:spcBef>
                <a:spcPts val="0"/>
              </a:spcBef>
              <a:spcAft>
                <a:spcPts val="0"/>
              </a:spcAft>
              <a:buSzPts val="2200"/>
              <a:buFont typeface="Calibri"/>
              <a:buChar char="•"/>
            </a:pPr>
            <a:r>
              <a:rPr lang="en-US" sz="2200"/>
              <a:t>Hackers are not just financially motivated</a:t>
            </a:r>
            <a:endParaRPr sz="2200"/>
          </a:p>
          <a:p>
            <a:pPr marL="342900" lvl="0" indent="-342900" algn="l" rtl="0">
              <a:lnSpc>
                <a:spcPct val="100000"/>
              </a:lnSpc>
              <a:spcBef>
                <a:spcPts val="560"/>
              </a:spcBef>
              <a:spcAft>
                <a:spcPts val="0"/>
              </a:spcAft>
              <a:buSzPts val="2200"/>
              <a:buFont typeface="Calibri"/>
              <a:buChar char="•"/>
            </a:pPr>
            <a:r>
              <a:rPr lang="en-US" sz="2200"/>
              <a:t>Hackers also often politically or ideologically motivated</a:t>
            </a:r>
            <a:endParaRPr sz="2200"/>
          </a:p>
          <a:p>
            <a:pPr marL="742950" lvl="1" indent="-311150" algn="l" rtl="0">
              <a:lnSpc>
                <a:spcPct val="100000"/>
              </a:lnSpc>
              <a:spcBef>
                <a:spcPts val="480"/>
              </a:spcBef>
              <a:spcAft>
                <a:spcPts val="0"/>
              </a:spcAft>
              <a:buSzPts val="2200"/>
              <a:buFont typeface="Calibri"/>
              <a:buChar char="–"/>
            </a:pPr>
            <a:r>
              <a:rPr lang="en-US" sz="2200"/>
              <a:t>Seeking social justice with hacking?</a:t>
            </a:r>
            <a:endParaRPr sz="2200"/>
          </a:p>
          <a:p>
            <a:pPr marL="742950" lvl="1" indent="-311150" algn="l" rtl="0">
              <a:lnSpc>
                <a:spcPct val="100000"/>
              </a:lnSpc>
              <a:spcBef>
                <a:spcPts val="480"/>
              </a:spcBef>
              <a:spcAft>
                <a:spcPts val="0"/>
              </a:spcAft>
              <a:buSzPts val="2200"/>
              <a:buFont typeface="Calibri"/>
              <a:buChar char="–"/>
            </a:pPr>
            <a:r>
              <a:rPr lang="en-US" sz="2200"/>
              <a:t>Privacy of public figures?</a:t>
            </a:r>
            <a:endParaRPr sz="2200"/>
          </a:p>
          <a:p>
            <a:pPr marL="342900" lvl="0" indent="-342900" algn="l" rtl="0">
              <a:lnSpc>
                <a:spcPct val="100000"/>
              </a:lnSpc>
              <a:spcBef>
                <a:spcPts val="560"/>
              </a:spcBef>
              <a:spcAft>
                <a:spcPts val="0"/>
              </a:spcAft>
              <a:buSzPts val="2200"/>
              <a:buFont typeface="Calibri"/>
              <a:buChar char="•"/>
            </a:pPr>
            <a:r>
              <a:rPr lang="en-US" sz="2200"/>
              <a:t>Every company and organization needs to evaluate the security of data, and who they trust to store it. </a:t>
            </a:r>
            <a:endParaRPr sz="2200"/>
          </a:p>
          <a:p>
            <a:pPr marL="742950" lvl="1" indent="-311150" algn="l" rtl="0">
              <a:lnSpc>
                <a:spcPct val="100000"/>
              </a:lnSpc>
              <a:spcBef>
                <a:spcPts val="480"/>
              </a:spcBef>
              <a:spcAft>
                <a:spcPts val="0"/>
              </a:spcAft>
              <a:buSzPts val="2200"/>
              <a:buFont typeface="Calibri"/>
              <a:buChar char="–"/>
            </a:pPr>
            <a:r>
              <a:rPr lang="en-US" sz="2200"/>
              <a:t>Can you really trust the company that stores your data?</a:t>
            </a:r>
            <a:endParaRPr sz="220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g2642132973a_0_296"/>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SzPts val="3600"/>
              <a:buNone/>
            </a:pPr>
            <a:r>
              <a:rPr lang="en-US"/>
              <a:t>Moore’s Law of Leaks</a:t>
            </a:r>
            <a:endParaRPr/>
          </a:p>
        </p:txBody>
      </p:sp>
      <p:sp>
        <p:nvSpPr>
          <p:cNvPr id="104" name="Google Shape;104;g2642132973a_0_296"/>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p>
            <a:pPr marL="342900" lvl="0" indent="-342900" algn="l" rtl="0">
              <a:lnSpc>
                <a:spcPct val="100000"/>
              </a:lnSpc>
              <a:spcBef>
                <a:spcPts val="0"/>
              </a:spcBef>
              <a:spcAft>
                <a:spcPts val="0"/>
              </a:spcAft>
              <a:buSzPts val="2200"/>
              <a:buFont typeface="Calibri"/>
              <a:buChar char="•"/>
            </a:pPr>
            <a:r>
              <a:rPr lang="en-US" sz="2200"/>
              <a:t>Original Moore’s Law:</a:t>
            </a:r>
            <a:endParaRPr sz="2200"/>
          </a:p>
          <a:p>
            <a:pPr marL="742950" lvl="1" indent="-311150" algn="l" rtl="0">
              <a:lnSpc>
                <a:spcPct val="100000"/>
              </a:lnSpc>
              <a:spcBef>
                <a:spcPts val="480"/>
              </a:spcBef>
              <a:spcAft>
                <a:spcPts val="0"/>
              </a:spcAft>
              <a:buSzPts val="2200"/>
              <a:buFont typeface="Calibri"/>
              <a:buChar char="–"/>
            </a:pPr>
            <a:r>
              <a:rPr lang="en-US" sz="2200"/>
              <a:t>CPU speed doubles every two years.</a:t>
            </a:r>
            <a:endParaRPr sz="2200"/>
          </a:p>
          <a:p>
            <a:pPr marL="342900" lvl="0" indent="-342900" algn="l" rtl="0">
              <a:lnSpc>
                <a:spcPct val="100000"/>
              </a:lnSpc>
              <a:spcBef>
                <a:spcPts val="560"/>
              </a:spcBef>
              <a:spcAft>
                <a:spcPts val="0"/>
              </a:spcAft>
              <a:buSzPts val="2200"/>
              <a:buFont typeface="Calibri"/>
              <a:buChar char="•"/>
            </a:pPr>
            <a:r>
              <a:rPr lang="en-US" sz="2200"/>
              <a:t>Moore’s law of leaks:</a:t>
            </a:r>
            <a:endParaRPr sz="2200"/>
          </a:p>
          <a:p>
            <a:pPr marL="742950" lvl="1" indent="-311150" algn="l" rtl="0">
              <a:lnSpc>
                <a:spcPct val="100000"/>
              </a:lnSpc>
              <a:spcBef>
                <a:spcPts val="480"/>
              </a:spcBef>
              <a:spcAft>
                <a:spcPts val="0"/>
              </a:spcAft>
              <a:buSzPts val="2200"/>
              <a:buFont typeface="Calibri"/>
              <a:buChar char="–"/>
            </a:pPr>
            <a:r>
              <a:rPr lang="en-US" sz="2200"/>
              <a:t>The scale of information leak doubles every so many years</a:t>
            </a:r>
            <a:endParaRPr sz="2200"/>
          </a:p>
          <a:p>
            <a:pPr marL="742950" lvl="1" indent="-311150" algn="l" rtl="0">
              <a:lnSpc>
                <a:spcPct val="100000"/>
              </a:lnSpc>
              <a:spcBef>
                <a:spcPts val="480"/>
              </a:spcBef>
              <a:spcAft>
                <a:spcPts val="0"/>
              </a:spcAft>
              <a:buSzPts val="2200"/>
              <a:buFont typeface="Calibri"/>
              <a:buChar char="–"/>
            </a:pPr>
            <a:r>
              <a:rPr lang="en-US" sz="2200"/>
              <a:t>1971 Pentagon paper leak: 7000 top secret Vietnam War documents</a:t>
            </a:r>
            <a:endParaRPr sz="2200"/>
          </a:p>
          <a:p>
            <a:pPr marL="742950" lvl="1" indent="-311150" algn="l" rtl="0">
              <a:lnSpc>
                <a:spcPct val="100000"/>
              </a:lnSpc>
              <a:spcBef>
                <a:spcPts val="480"/>
              </a:spcBef>
              <a:spcAft>
                <a:spcPts val="0"/>
              </a:spcAft>
              <a:buSzPts val="2200"/>
              <a:buFont typeface="Calibri"/>
              <a:buChar char="–"/>
            </a:pPr>
            <a:r>
              <a:rPr lang="en-US" sz="2200"/>
              <a:t>2010 WikiLeaks: 1.73 GB of classified State Department documents</a:t>
            </a:r>
            <a:endParaRPr sz="2200"/>
          </a:p>
          <a:p>
            <a:pPr marL="742950" lvl="1" indent="-311150" algn="l" rtl="0">
              <a:lnSpc>
                <a:spcPct val="100000"/>
              </a:lnSpc>
              <a:spcBef>
                <a:spcPts val="480"/>
              </a:spcBef>
              <a:spcAft>
                <a:spcPts val="0"/>
              </a:spcAft>
              <a:buSzPts val="2200"/>
              <a:buFont typeface="Calibri"/>
              <a:buChar char="–"/>
            </a:pPr>
            <a:r>
              <a:rPr lang="en-US" sz="2200"/>
              <a:t>2015 Panama paper: 2.6 TB of data</a:t>
            </a:r>
            <a:endParaRPr sz="22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642132973a_0_302"/>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SzPts val="3600"/>
              <a:buNone/>
            </a:pPr>
            <a:r>
              <a:rPr lang="en-US"/>
              <a:t>Discussion Question</a:t>
            </a:r>
            <a:endParaRPr/>
          </a:p>
        </p:txBody>
      </p:sp>
      <p:sp>
        <p:nvSpPr>
          <p:cNvPr id="110" name="Google Shape;110;g2642132973a_0_302"/>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p>
            <a:pPr marL="342900" lvl="0" indent="-342900" algn="l" rtl="0">
              <a:lnSpc>
                <a:spcPct val="100000"/>
              </a:lnSpc>
              <a:spcBef>
                <a:spcPts val="0"/>
              </a:spcBef>
              <a:spcAft>
                <a:spcPts val="0"/>
              </a:spcAft>
              <a:buSzPts val="2200"/>
              <a:buFont typeface="Calibri"/>
              <a:buChar char="•"/>
            </a:pPr>
            <a:r>
              <a:rPr lang="en-US" sz="2200"/>
              <a:t>Can you collect more data and complete the Moore's law of leaks? </a:t>
            </a:r>
            <a:endParaRPr sz="2200"/>
          </a:p>
          <a:p>
            <a:pPr marL="342900" lvl="0" indent="0" algn="l" rtl="0">
              <a:lnSpc>
                <a:spcPct val="100000"/>
              </a:lnSpc>
              <a:spcBef>
                <a:spcPts val="0"/>
              </a:spcBef>
              <a:spcAft>
                <a:spcPts val="0"/>
              </a:spcAft>
              <a:buSzPts val="1800"/>
              <a:buNone/>
            </a:pPr>
            <a:br>
              <a:rPr lang="en-US" sz="2200"/>
            </a:br>
            <a:br>
              <a:rPr lang="en-US" sz="2200"/>
            </a:br>
            <a:r>
              <a:rPr lang="en-US" sz="2200"/>
              <a:t>1. Does the scale of leaks increase exponentially? </a:t>
            </a:r>
            <a:endParaRPr sz="2200"/>
          </a:p>
          <a:p>
            <a:pPr marL="342900" lvl="0" indent="0" algn="l" rtl="0">
              <a:lnSpc>
                <a:spcPct val="100000"/>
              </a:lnSpc>
              <a:spcBef>
                <a:spcPts val="0"/>
              </a:spcBef>
              <a:spcAft>
                <a:spcPts val="0"/>
              </a:spcAft>
              <a:buSzPts val="1800"/>
              <a:buNone/>
            </a:pPr>
            <a:endParaRPr sz="2200"/>
          </a:p>
          <a:p>
            <a:pPr marL="342900" lvl="0" indent="0" algn="l" rtl="0">
              <a:lnSpc>
                <a:spcPct val="100000"/>
              </a:lnSpc>
              <a:spcBef>
                <a:spcPts val="0"/>
              </a:spcBef>
              <a:spcAft>
                <a:spcPts val="0"/>
              </a:spcAft>
              <a:buSzPts val="1800"/>
              <a:buNone/>
            </a:pPr>
            <a:endParaRPr sz="2200"/>
          </a:p>
          <a:p>
            <a:pPr marL="342900" lvl="0" indent="0" algn="l" rtl="0">
              <a:lnSpc>
                <a:spcPct val="100000"/>
              </a:lnSpc>
              <a:spcBef>
                <a:spcPts val="0"/>
              </a:spcBef>
              <a:spcAft>
                <a:spcPts val="0"/>
              </a:spcAft>
              <a:buSzPts val="1800"/>
              <a:buNone/>
            </a:pPr>
            <a:r>
              <a:rPr lang="en-US" sz="2200"/>
              <a:t>2. If yes, how long does it take to double the scale?</a:t>
            </a:r>
            <a:endParaRPr sz="22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g2642132973a_0_308"/>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SzPts val="3600"/>
              <a:buNone/>
            </a:pPr>
            <a:r>
              <a:rPr lang="en-US"/>
              <a:t>References</a:t>
            </a:r>
            <a:endParaRPr/>
          </a:p>
        </p:txBody>
      </p:sp>
      <p:sp>
        <p:nvSpPr>
          <p:cNvPr id="116" name="Google Shape;116;g2642132973a_0_308"/>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p>
            <a:pPr marL="342900"/>
            <a:r>
              <a:rPr lang="en-US" sz="2000" dirty="0">
                <a:hlinkClick r:id="rId3"/>
              </a:rPr>
              <a:t>https://www.wordfence.com/blog/2016/04/mossack-fonseca-breach-vulnerable-slider-revolution/</a:t>
            </a:r>
            <a:endParaRPr lang="en-US" sz="2000" dirty="0"/>
          </a:p>
          <a:p>
            <a:pPr marL="342900"/>
            <a:r>
              <a:rPr lang="en-US" sz="2000" dirty="0">
                <a:hlinkClick r:id="rId4"/>
              </a:rPr>
              <a:t>https://en.wikipedia.org/wiki/Panama_Papers</a:t>
            </a:r>
            <a:endParaRPr lang="en-US" sz="2000" dirty="0"/>
          </a:p>
          <a:p>
            <a:pPr marL="342900"/>
            <a:endParaRPr sz="2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Disclaimer</a:t>
            </a:r>
          </a:p>
        </p:txBody>
      </p:sp>
      <p:sp>
        <p:nvSpPr>
          <p:cNvPr id="3" name="Content Placeholder 2"/>
          <p:cNvSpPr>
            <a:spLocks noGrp="1"/>
          </p:cNvSpPr>
          <p:nvPr>
            <p:ph idx="1"/>
          </p:nvPr>
        </p:nvSpPr>
        <p:spPr>
          <a:xfrm>
            <a:off x="667966" y="1920478"/>
            <a:ext cx="7516238" cy="3680222"/>
          </a:xfrm>
        </p:spPr>
        <p:txBody>
          <a:bodyPr>
            <a:noAutofit/>
          </a:bodyPr>
          <a:lstStyle/>
          <a:p>
            <a:r>
              <a:rPr lang="en-US" sz="2100" dirty="0"/>
              <a:t>The entities affected by the cyber breach have not disclosed all details of the incident publicly and likely will not do so in the future. </a:t>
            </a:r>
            <a:r>
              <a:rPr lang="en-US" sz="2100"/>
              <a:t>However, sufficient information is available online and within the cybersecurity community to infer the probable events during the breach.</a:t>
            </a:r>
          </a:p>
          <a:p>
            <a:r>
              <a:rPr lang="en-US" sz="2100"/>
              <a:t>While </a:t>
            </a:r>
            <a:r>
              <a:rPr lang="en-US" sz="2100" dirty="0"/>
              <a:t>efforts have been made to ensure the accuracy of the information provided, the presenter assumes no responsibility for its accuracy or for the consequences of its use.</a:t>
            </a:r>
          </a:p>
        </p:txBody>
      </p:sp>
    </p:spTree>
    <p:extLst>
      <p:ext uri="{BB962C8B-B14F-4D97-AF65-F5344CB8AC3E}">
        <p14:creationId xmlns:p14="http://schemas.microsoft.com/office/powerpoint/2010/main" val="41841060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altLang="en-US" dirty="0"/>
              <a:t>Sources of Information</a:t>
            </a:r>
          </a:p>
        </p:txBody>
      </p:sp>
      <p:sp>
        <p:nvSpPr>
          <p:cNvPr id="5" name="Rectangle 3"/>
          <p:cNvSpPr txBox="1">
            <a:spLocks noChangeArrowheads="1"/>
          </p:cNvSpPr>
          <p:nvPr/>
        </p:nvSpPr>
        <p:spPr bwMode="auto">
          <a:xfrm>
            <a:off x="862520" y="2171700"/>
            <a:ext cx="7704307" cy="308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defRPr/>
            </a:pPr>
            <a:r>
              <a:rPr lang="en-US" altLang="en-US" sz="2100" dirty="0">
                <a:solidFill>
                  <a:schemeClr val="dk1"/>
                </a:solidFill>
                <a:latin typeface="Calibri"/>
                <a:ea typeface="Calibri"/>
                <a:cs typeface="Calibri"/>
                <a:sym typeface="Calibri"/>
              </a:rPr>
              <a:t>This case study is adapted from the 2016 Panama Papers Breach, utilizing information from public sources and modified for educational purposes. </a:t>
            </a:r>
          </a:p>
          <a:p>
            <a:pPr>
              <a:defRPr/>
            </a:pPr>
            <a:r>
              <a:rPr lang="en-US" altLang="en-US" sz="2100" dirty="0">
                <a:solidFill>
                  <a:schemeClr val="dk1"/>
                </a:solidFill>
                <a:latin typeface="Calibri"/>
                <a:ea typeface="Calibri"/>
                <a:cs typeface="Calibri"/>
                <a:sym typeface="Calibri"/>
              </a:rPr>
              <a:t>For further details, please refer to the additional resource provided in this presentation.</a:t>
            </a:r>
          </a:p>
        </p:txBody>
      </p:sp>
    </p:spTree>
    <p:extLst>
      <p:ext uri="{BB962C8B-B14F-4D97-AF65-F5344CB8AC3E}">
        <p14:creationId xmlns:p14="http://schemas.microsoft.com/office/powerpoint/2010/main" val="39118410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4138D5-E55B-7180-5B0F-2FCD55888285}"/>
              </a:ext>
            </a:extLst>
          </p:cNvPr>
          <p:cNvSpPr>
            <a:spLocks noGrp="1"/>
          </p:cNvSpPr>
          <p:nvPr>
            <p:ph type="title"/>
          </p:nvPr>
        </p:nvSpPr>
        <p:spPr/>
        <p:txBody>
          <a:bodyPr/>
          <a:lstStyle/>
          <a:p>
            <a:r>
              <a:rPr lang="en-US" dirty="0"/>
              <a:t>Readme Information</a:t>
            </a:r>
          </a:p>
        </p:txBody>
      </p:sp>
      <p:sp>
        <p:nvSpPr>
          <p:cNvPr id="3" name="Text Placeholder 2">
            <a:extLst>
              <a:ext uri="{FF2B5EF4-FFF2-40B4-BE49-F238E27FC236}">
                <a16:creationId xmlns:a16="http://schemas.microsoft.com/office/drawing/2014/main" id="{8856D343-5540-147E-F7DA-CAF6CCE6D660}"/>
              </a:ext>
            </a:extLst>
          </p:cNvPr>
          <p:cNvSpPr>
            <a:spLocks noGrp="1"/>
          </p:cNvSpPr>
          <p:nvPr>
            <p:ph type="body" idx="1"/>
          </p:nvPr>
        </p:nvSpPr>
        <p:spPr/>
        <p:txBody>
          <a:bodyPr/>
          <a:lstStyle/>
          <a:p>
            <a:r>
              <a:rPr lang="en-US" sz="2400" dirty="0">
                <a:sym typeface="Arial"/>
              </a:rPr>
              <a:t>Target audience: Undergraduate, Graduate.</a:t>
            </a:r>
          </a:p>
          <a:p>
            <a:endParaRPr lang="en-US" sz="2400" dirty="0">
              <a:sym typeface="Arial"/>
            </a:endParaRPr>
          </a:p>
          <a:p>
            <a:r>
              <a:rPr lang="en-US" sz="2400" dirty="0">
                <a:sym typeface="Arial"/>
              </a:rPr>
              <a:t>Keywords: Web security, Zero-day vulnerability, Data leak</a:t>
            </a:r>
          </a:p>
          <a:p>
            <a:endParaRPr lang="en-US" sz="2400" dirty="0">
              <a:sym typeface="Arial"/>
            </a:endParaRPr>
          </a:p>
          <a:p>
            <a:r>
              <a:rPr lang="en-US" sz="2400" dirty="0">
                <a:sym typeface="Arial"/>
              </a:rPr>
              <a:t>Last updated: May 1, 2024</a:t>
            </a:r>
          </a:p>
          <a:p>
            <a:pPr marL="114300" indent="0">
              <a:buNone/>
            </a:pPr>
            <a:endParaRPr lang="en-US" dirty="0"/>
          </a:p>
        </p:txBody>
      </p:sp>
    </p:spTree>
    <p:extLst>
      <p:ext uri="{BB962C8B-B14F-4D97-AF65-F5344CB8AC3E}">
        <p14:creationId xmlns:p14="http://schemas.microsoft.com/office/powerpoint/2010/main" val="38953265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7"/>
        <p:cNvGrpSpPr/>
        <p:nvPr/>
      </p:nvGrpSpPr>
      <p:grpSpPr>
        <a:xfrm>
          <a:off x="0" y="0"/>
          <a:ext cx="0" cy="0"/>
          <a:chOff x="0" y="0"/>
          <a:chExt cx="0" cy="0"/>
        </a:xfrm>
      </p:grpSpPr>
      <p:sp>
        <p:nvSpPr>
          <p:cNvPr id="28" name="Google Shape;28;p2"/>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Clr>
                <a:schemeClr val="dk1"/>
              </a:buClr>
              <a:buSzPts val="3600"/>
              <a:buFont typeface="Calibri"/>
              <a:buNone/>
            </a:pPr>
            <a:r>
              <a:rPr lang="en-US"/>
              <a:t>Learning Objectives</a:t>
            </a:r>
            <a:endParaRPr/>
          </a:p>
        </p:txBody>
      </p:sp>
      <p:sp>
        <p:nvSpPr>
          <p:cNvPr id="29" name="Google Shape;29;p2"/>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p>
            <a:pPr marL="342900" lvl="0" indent="-342900" algn="l" rtl="0">
              <a:lnSpc>
                <a:spcPct val="100000"/>
              </a:lnSpc>
              <a:spcBef>
                <a:spcPts val="640"/>
              </a:spcBef>
              <a:spcAft>
                <a:spcPts val="0"/>
              </a:spcAft>
              <a:buClr>
                <a:schemeClr val="dk1"/>
              </a:buClr>
              <a:buSzPts val="3200"/>
              <a:buChar char="•"/>
            </a:pPr>
            <a:r>
              <a:rPr lang="en-US" dirty="0"/>
              <a:t>Explain the vulnerabilities used to compromise the victim during the Panama paper data leak </a:t>
            </a:r>
            <a:endParaRPr dirty="0"/>
          </a:p>
          <a:p>
            <a:pPr marL="342900" lvl="0" indent="-342900" algn="l" rtl="0">
              <a:lnSpc>
                <a:spcPct val="100000"/>
              </a:lnSpc>
              <a:spcBef>
                <a:spcPts val="640"/>
              </a:spcBef>
              <a:spcAft>
                <a:spcPts val="0"/>
              </a:spcAft>
              <a:buClr>
                <a:schemeClr val="dk1"/>
              </a:buClr>
              <a:buSzPts val="3200"/>
              <a:buChar char="•"/>
            </a:pPr>
            <a:r>
              <a:rPr lang="en-US" dirty="0"/>
              <a:t>Explain the increasing scale of data leaks</a:t>
            </a:r>
            <a:endParaRPr dirty="0"/>
          </a:p>
          <a:p>
            <a:pPr marL="342900" lvl="0" indent="-342900" algn="l" rtl="0">
              <a:lnSpc>
                <a:spcPct val="100000"/>
              </a:lnSpc>
              <a:spcBef>
                <a:spcPts val="640"/>
              </a:spcBef>
              <a:spcAft>
                <a:spcPts val="0"/>
              </a:spcAft>
              <a:buClr>
                <a:schemeClr val="dk1"/>
              </a:buClr>
              <a:buSzPts val="3200"/>
              <a:buChar char="•"/>
            </a:pPr>
            <a:r>
              <a:rPr lang="en-US" dirty="0"/>
              <a:t>List possible defenses against data leaks</a:t>
            </a:r>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9"/>
        <p:cNvGrpSpPr/>
        <p:nvPr/>
      </p:nvGrpSpPr>
      <p:grpSpPr>
        <a:xfrm>
          <a:off x="0" y="0"/>
          <a:ext cx="0" cy="0"/>
          <a:chOff x="0" y="0"/>
          <a:chExt cx="0" cy="0"/>
        </a:xfrm>
      </p:grpSpPr>
      <p:sp>
        <p:nvSpPr>
          <p:cNvPr id="40" name="Google Shape;40;g2642132973a_0_198"/>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SzPts val="3600"/>
              <a:buNone/>
            </a:pPr>
            <a:r>
              <a:rPr lang="en-US"/>
              <a:t>Panama Papers Breach</a:t>
            </a:r>
            <a:endParaRPr/>
          </a:p>
        </p:txBody>
      </p:sp>
      <p:sp>
        <p:nvSpPr>
          <p:cNvPr id="41" name="Google Shape;41;g2642132973a_0_198"/>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p>
            <a:pPr marL="342900" lvl="0" indent="-342900" algn="l" rtl="0">
              <a:lnSpc>
                <a:spcPct val="100000"/>
              </a:lnSpc>
              <a:spcBef>
                <a:spcPts val="0"/>
              </a:spcBef>
              <a:spcAft>
                <a:spcPts val="0"/>
              </a:spcAft>
              <a:buSzPts val="2400"/>
              <a:buFont typeface="Calibri"/>
              <a:buChar char="•"/>
            </a:pPr>
            <a:r>
              <a:rPr lang="en-US" sz="2400" dirty="0"/>
              <a:t>Information leak from a law firm </a:t>
            </a:r>
            <a:r>
              <a:rPr lang="en-US" sz="2400" dirty="0" err="1"/>
              <a:t>Mossack</a:t>
            </a:r>
            <a:r>
              <a:rPr lang="en-US" sz="2400" dirty="0"/>
              <a:t> Fonseca in Panama.</a:t>
            </a:r>
            <a:endParaRPr dirty="0"/>
          </a:p>
          <a:p>
            <a:pPr marL="742950" lvl="1" indent="-285750" algn="l" rtl="0">
              <a:lnSpc>
                <a:spcPct val="100000"/>
              </a:lnSpc>
              <a:spcBef>
                <a:spcPts val="400"/>
              </a:spcBef>
              <a:spcAft>
                <a:spcPts val="0"/>
              </a:spcAft>
              <a:buSzPts val="2000"/>
              <a:buFont typeface="Calibri"/>
              <a:buChar char="–"/>
            </a:pPr>
            <a:r>
              <a:rPr lang="en-US" sz="2000" dirty="0"/>
              <a:t>http://mossfon.com/</a:t>
            </a:r>
            <a:endParaRPr dirty="0"/>
          </a:p>
          <a:p>
            <a:pPr marL="342900" lvl="0" indent="-342900" algn="l" rtl="0">
              <a:lnSpc>
                <a:spcPct val="100000"/>
              </a:lnSpc>
              <a:spcBef>
                <a:spcPts val="480"/>
              </a:spcBef>
              <a:spcAft>
                <a:spcPts val="0"/>
              </a:spcAft>
              <a:buSzPts val="2400"/>
              <a:buFont typeface="Calibri"/>
              <a:buChar char="•"/>
            </a:pPr>
            <a:r>
              <a:rPr lang="en-US" sz="2400" dirty="0"/>
              <a:t>Public news made on April, 2016</a:t>
            </a:r>
            <a:endParaRPr dirty="0"/>
          </a:p>
          <a:p>
            <a:pPr marL="742950" lvl="1" indent="-285750" algn="l" rtl="0">
              <a:lnSpc>
                <a:spcPct val="100000"/>
              </a:lnSpc>
              <a:spcBef>
                <a:spcPts val="400"/>
              </a:spcBef>
              <a:spcAft>
                <a:spcPts val="0"/>
              </a:spcAft>
              <a:buSzPts val="2000"/>
              <a:buFont typeface="Calibri"/>
              <a:buChar char="–"/>
            </a:pPr>
            <a:r>
              <a:rPr lang="en-US" sz="2000" dirty="0"/>
              <a:t>Featured in German newspaper '</a:t>
            </a:r>
            <a:r>
              <a:rPr lang="en-US" sz="2000" dirty="0" err="1"/>
              <a:t>Suddeutsche</a:t>
            </a:r>
            <a:r>
              <a:rPr lang="en-US" sz="2000" dirty="0"/>
              <a:t> Zeitung' </a:t>
            </a:r>
            <a:endParaRPr dirty="0"/>
          </a:p>
          <a:p>
            <a:pPr marL="742950" lvl="1" indent="-285750" algn="l" rtl="0">
              <a:lnSpc>
                <a:spcPct val="100000"/>
              </a:lnSpc>
              <a:spcBef>
                <a:spcPts val="400"/>
              </a:spcBef>
              <a:spcAft>
                <a:spcPts val="0"/>
              </a:spcAft>
              <a:buSzPts val="2000"/>
              <a:buFont typeface="Calibri"/>
              <a:buChar char="–"/>
            </a:pPr>
            <a:r>
              <a:rPr lang="en-US" sz="2000" dirty="0"/>
              <a:t>International Consortium of Investigative Journalists (ICIJ) </a:t>
            </a:r>
            <a:endParaRPr dirty="0"/>
          </a:p>
          <a:p>
            <a:pPr marL="742950" lvl="1" indent="-285750" algn="l" rtl="0">
              <a:lnSpc>
                <a:spcPct val="100000"/>
              </a:lnSpc>
              <a:spcBef>
                <a:spcPts val="400"/>
              </a:spcBef>
              <a:spcAft>
                <a:spcPts val="0"/>
              </a:spcAft>
              <a:buSzPts val="2000"/>
              <a:buFont typeface="Calibri"/>
              <a:buChar char="–"/>
            </a:pPr>
            <a:r>
              <a:rPr lang="en-US" sz="2000" dirty="0"/>
              <a:t>Investigation started a year ago</a:t>
            </a:r>
            <a:endParaRPr sz="2400" dirty="0"/>
          </a:p>
          <a:p>
            <a:pPr marL="342900" lvl="0" indent="-215900" algn="l" rtl="0">
              <a:lnSpc>
                <a:spcPct val="100000"/>
              </a:lnSpc>
              <a:spcBef>
                <a:spcPts val="400"/>
              </a:spcBef>
              <a:spcAft>
                <a:spcPts val="0"/>
              </a:spcAft>
              <a:buClr>
                <a:schemeClr val="dk1"/>
              </a:buClr>
              <a:buSzPts val="2000"/>
              <a:buFont typeface="Times"/>
              <a:buNone/>
            </a:pPr>
            <a:endParaRPr sz="2000" dirty="0"/>
          </a:p>
          <a:p>
            <a:pPr marL="0" lvl="0" indent="0" algn="l" rtl="0">
              <a:lnSpc>
                <a:spcPct val="100000"/>
              </a:lnSpc>
              <a:spcBef>
                <a:spcPts val="360"/>
              </a:spcBef>
              <a:spcAft>
                <a:spcPts val="0"/>
              </a:spcAft>
              <a:buSzPts val="1800"/>
              <a:buNone/>
            </a:pPr>
            <a:endParaRPr dirty="0"/>
          </a:p>
        </p:txBody>
      </p:sp>
      <p:sp>
        <p:nvSpPr>
          <p:cNvPr id="3" name="TextBox 2">
            <a:extLst>
              <a:ext uri="{FF2B5EF4-FFF2-40B4-BE49-F238E27FC236}">
                <a16:creationId xmlns:a16="http://schemas.microsoft.com/office/drawing/2014/main" id="{1F41D744-FE76-A5DD-69F0-781A2C4BE36B}"/>
              </a:ext>
            </a:extLst>
          </p:cNvPr>
          <p:cNvSpPr txBox="1"/>
          <p:nvPr/>
        </p:nvSpPr>
        <p:spPr>
          <a:xfrm>
            <a:off x="3065722" y="6246911"/>
            <a:ext cx="4630478" cy="261610"/>
          </a:xfrm>
          <a:prstGeom prst="rect">
            <a:avLst/>
          </a:prstGeom>
          <a:noFill/>
        </p:spPr>
        <p:txBody>
          <a:bodyPr wrap="square">
            <a:spAutoFit/>
          </a:bodyPr>
          <a:lstStyle/>
          <a:p>
            <a:r>
              <a:rPr lang="en-US" sz="1050" dirty="0"/>
              <a:t>Source: https://en.wikipedia.org/wiki/Panama_Papers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5"/>
        <p:cNvGrpSpPr/>
        <p:nvPr/>
      </p:nvGrpSpPr>
      <p:grpSpPr>
        <a:xfrm>
          <a:off x="0" y="0"/>
          <a:ext cx="0" cy="0"/>
          <a:chOff x="0" y="0"/>
          <a:chExt cx="0" cy="0"/>
        </a:xfrm>
      </p:grpSpPr>
      <p:sp>
        <p:nvSpPr>
          <p:cNvPr id="46" name="Google Shape;46;g2642132973a_0_209"/>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Clr>
                <a:schemeClr val="dk1"/>
              </a:buClr>
              <a:buSzPts val="3600"/>
              <a:buFont typeface="Calibri"/>
              <a:buNone/>
            </a:pPr>
            <a:r>
              <a:rPr lang="en-US"/>
              <a:t>Panama Papers Breach cont.</a:t>
            </a:r>
            <a:endParaRPr/>
          </a:p>
        </p:txBody>
      </p:sp>
      <p:sp>
        <p:nvSpPr>
          <p:cNvPr id="47" name="Google Shape;47;g2642132973a_0_209"/>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p>
            <a:pPr marL="342900" lvl="0" indent="-342900" algn="l" rtl="0">
              <a:lnSpc>
                <a:spcPct val="100000"/>
              </a:lnSpc>
              <a:spcBef>
                <a:spcPts val="640"/>
              </a:spcBef>
              <a:spcAft>
                <a:spcPts val="0"/>
              </a:spcAft>
              <a:buSzPts val="2200"/>
              <a:buChar char="•"/>
            </a:pPr>
            <a:r>
              <a:rPr lang="en-US" sz="2200" dirty="0"/>
              <a:t>2.6 TB of raw data; 11.5 million documents, including pdfs, emails, images, database files….40 years worth of data</a:t>
            </a:r>
            <a:endParaRPr sz="2200" dirty="0"/>
          </a:p>
          <a:p>
            <a:pPr marL="342900" lvl="0" indent="-342900" algn="l" rtl="0">
              <a:lnSpc>
                <a:spcPct val="100000"/>
              </a:lnSpc>
              <a:spcBef>
                <a:spcPts val="640"/>
              </a:spcBef>
              <a:spcAft>
                <a:spcPts val="0"/>
              </a:spcAft>
              <a:buSzPts val="2200"/>
              <a:buChar char="•"/>
            </a:pPr>
            <a:r>
              <a:rPr lang="en-US" sz="2200" dirty="0"/>
              <a:t>Probably one of the largest data leaks in history </a:t>
            </a:r>
            <a:endParaRPr sz="2200" dirty="0"/>
          </a:p>
          <a:p>
            <a:pPr marL="342900" lvl="0" indent="-342900" algn="l" rtl="0">
              <a:lnSpc>
                <a:spcPct val="100000"/>
              </a:lnSpc>
              <a:spcBef>
                <a:spcPts val="640"/>
              </a:spcBef>
              <a:spcAft>
                <a:spcPts val="0"/>
              </a:spcAft>
              <a:buSzPts val="2200"/>
              <a:buChar char="•"/>
            </a:pPr>
            <a:r>
              <a:rPr lang="en-US" sz="2200" dirty="0"/>
              <a:t>Exposed an enormous web of offshore shell companies frequently used by many of the most rich and powerful people around the world to evade taxes, hoard money, and skirt economic sanctions. </a:t>
            </a:r>
            <a:endParaRPr sz="2200" dirty="0"/>
          </a:p>
          <a:p>
            <a:pPr marL="342900" lvl="0" indent="0" algn="l" rtl="0">
              <a:lnSpc>
                <a:spcPct val="100000"/>
              </a:lnSpc>
              <a:spcBef>
                <a:spcPts val="640"/>
              </a:spcBef>
              <a:spcAft>
                <a:spcPts val="0"/>
              </a:spcAft>
              <a:buSzPts val="1800"/>
              <a:buNone/>
            </a:pPr>
            <a:endParaRPr sz="2200" dirty="0"/>
          </a:p>
        </p:txBody>
      </p:sp>
      <p:sp>
        <p:nvSpPr>
          <p:cNvPr id="2" name="TextBox 1">
            <a:extLst>
              <a:ext uri="{FF2B5EF4-FFF2-40B4-BE49-F238E27FC236}">
                <a16:creationId xmlns:a16="http://schemas.microsoft.com/office/drawing/2014/main" id="{401EE5F8-2DDE-16E6-4F3F-D9D725DAFB34}"/>
              </a:ext>
            </a:extLst>
          </p:cNvPr>
          <p:cNvSpPr txBox="1"/>
          <p:nvPr/>
        </p:nvSpPr>
        <p:spPr>
          <a:xfrm>
            <a:off x="3065722" y="6246911"/>
            <a:ext cx="4630478" cy="261610"/>
          </a:xfrm>
          <a:prstGeom prst="rect">
            <a:avLst/>
          </a:prstGeom>
          <a:noFill/>
        </p:spPr>
        <p:txBody>
          <a:bodyPr wrap="square">
            <a:spAutoFit/>
          </a:bodyPr>
          <a:lstStyle/>
          <a:p>
            <a:r>
              <a:rPr lang="en-US" sz="1050" dirty="0"/>
              <a:t>Source: https://en.wikipedia.org/wiki/Panama_Papers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51"/>
        <p:cNvGrpSpPr/>
        <p:nvPr/>
      </p:nvGrpSpPr>
      <p:grpSpPr>
        <a:xfrm>
          <a:off x="0" y="0"/>
          <a:ext cx="0" cy="0"/>
          <a:chOff x="0" y="0"/>
          <a:chExt cx="0" cy="0"/>
        </a:xfrm>
      </p:grpSpPr>
      <p:sp>
        <p:nvSpPr>
          <p:cNvPr id="52" name="Google Shape;52;g2642132973a_0_222"/>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Clr>
                <a:schemeClr val="dk1"/>
              </a:buClr>
              <a:buSzPts val="3600"/>
              <a:buFont typeface="Calibri"/>
              <a:buNone/>
            </a:pPr>
            <a:r>
              <a:rPr lang="en-US"/>
              <a:t>How did this happen?</a:t>
            </a:r>
            <a:endParaRPr/>
          </a:p>
        </p:txBody>
      </p:sp>
      <p:sp>
        <p:nvSpPr>
          <p:cNvPr id="53" name="Google Shape;53;g2642132973a_0_222"/>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p>
            <a:pPr marL="342900" lvl="0" indent="-342900" algn="l" rtl="0">
              <a:lnSpc>
                <a:spcPct val="100000"/>
              </a:lnSpc>
              <a:spcBef>
                <a:spcPts val="0"/>
              </a:spcBef>
              <a:spcAft>
                <a:spcPts val="0"/>
              </a:spcAft>
              <a:buSzPts val="2200"/>
              <a:buFont typeface="Calibri"/>
              <a:buChar char="•"/>
            </a:pPr>
            <a:r>
              <a:rPr lang="en-US" sz="2200"/>
              <a:t>Started with a hacked email server and unpatched versions of WordPress and Drupal.</a:t>
            </a:r>
            <a:endParaRPr sz="2200"/>
          </a:p>
          <a:p>
            <a:pPr marL="742950" lvl="1" indent="-311150" algn="l" rtl="0">
              <a:lnSpc>
                <a:spcPct val="100000"/>
              </a:lnSpc>
              <a:spcBef>
                <a:spcPts val="560"/>
              </a:spcBef>
              <a:spcAft>
                <a:spcPts val="0"/>
              </a:spcAft>
              <a:buSzPts val="2200"/>
              <a:buFont typeface="Calibri"/>
              <a:buChar char="–"/>
            </a:pPr>
            <a:r>
              <a:rPr lang="en-US" sz="2200"/>
              <a:t>WordPress and Drupal are both Content Management Systems (CMS)</a:t>
            </a:r>
            <a:endParaRPr sz="2200"/>
          </a:p>
          <a:p>
            <a:pPr marL="342900" lvl="0" indent="-342900" algn="l" rtl="0">
              <a:lnSpc>
                <a:spcPct val="100000"/>
              </a:lnSpc>
              <a:spcBef>
                <a:spcPts val="640"/>
              </a:spcBef>
              <a:spcAft>
                <a:spcPts val="0"/>
              </a:spcAft>
              <a:buSzPts val="2200"/>
              <a:buFont typeface="Calibri"/>
              <a:buChar char="•"/>
            </a:pPr>
            <a:r>
              <a:rPr lang="en-US" sz="2200"/>
              <a:t>Mossack Fonseca has two main websites: </a:t>
            </a:r>
            <a:endParaRPr sz="2200"/>
          </a:p>
          <a:p>
            <a:pPr marL="742950" lvl="1" indent="-311150" algn="l" rtl="0">
              <a:lnSpc>
                <a:spcPct val="100000"/>
              </a:lnSpc>
              <a:spcBef>
                <a:spcPts val="560"/>
              </a:spcBef>
              <a:spcAft>
                <a:spcPts val="0"/>
              </a:spcAft>
              <a:buSzPts val="2200"/>
              <a:buFont typeface="Calibri"/>
              <a:buChar char="–"/>
            </a:pPr>
            <a:r>
              <a:rPr lang="en-US" sz="2200"/>
              <a:t>Front-facing website, which runs on WordPress </a:t>
            </a:r>
            <a:endParaRPr sz="2200"/>
          </a:p>
          <a:p>
            <a:pPr marL="742950" lvl="1" indent="-311150" algn="l" rtl="0">
              <a:lnSpc>
                <a:spcPct val="100000"/>
              </a:lnSpc>
              <a:spcBef>
                <a:spcPts val="560"/>
              </a:spcBef>
              <a:spcAft>
                <a:spcPts val="0"/>
              </a:spcAft>
              <a:buSzPts val="2200"/>
              <a:buFont typeface="Calibri"/>
              <a:buChar char="–"/>
            </a:pPr>
            <a:r>
              <a:rPr lang="en-US" sz="2200"/>
              <a:t>Portal for customers to access their data, which runs Drupal</a:t>
            </a:r>
            <a:endParaRPr sz="2200"/>
          </a:p>
          <a:p>
            <a:pPr marL="0" lvl="0" indent="0" algn="l" rtl="0">
              <a:lnSpc>
                <a:spcPct val="100000"/>
              </a:lnSpc>
              <a:spcBef>
                <a:spcPts val="640"/>
              </a:spcBef>
              <a:spcAft>
                <a:spcPts val="0"/>
              </a:spcAft>
              <a:buSzPts val="1800"/>
              <a:buNone/>
            </a:pPr>
            <a:endParaRPr sz="2200"/>
          </a:p>
          <a:p>
            <a:pPr marL="342900" lvl="0" indent="0" algn="l" rtl="0">
              <a:lnSpc>
                <a:spcPct val="100000"/>
              </a:lnSpc>
              <a:spcBef>
                <a:spcPts val="640"/>
              </a:spcBef>
              <a:spcAft>
                <a:spcPts val="0"/>
              </a:spcAft>
              <a:buSzPts val="1800"/>
              <a:buNone/>
            </a:pPr>
            <a:endParaRPr sz="2200"/>
          </a:p>
        </p:txBody>
      </p:sp>
      <p:sp>
        <p:nvSpPr>
          <p:cNvPr id="2" name="TextBox 1">
            <a:extLst>
              <a:ext uri="{FF2B5EF4-FFF2-40B4-BE49-F238E27FC236}">
                <a16:creationId xmlns:a16="http://schemas.microsoft.com/office/drawing/2014/main" id="{D5F98937-0A68-BD98-EA65-7DC963A2CA8F}"/>
              </a:ext>
            </a:extLst>
          </p:cNvPr>
          <p:cNvSpPr txBox="1"/>
          <p:nvPr/>
        </p:nvSpPr>
        <p:spPr>
          <a:xfrm>
            <a:off x="3065722" y="6246911"/>
            <a:ext cx="4630478" cy="261610"/>
          </a:xfrm>
          <a:prstGeom prst="rect">
            <a:avLst/>
          </a:prstGeom>
          <a:noFill/>
        </p:spPr>
        <p:txBody>
          <a:bodyPr wrap="square">
            <a:spAutoFit/>
          </a:bodyPr>
          <a:lstStyle/>
          <a:p>
            <a:r>
              <a:rPr lang="en-US" sz="1050" dirty="0"/>
              <a:t>Source: https://en.wikipedia.org/wiki/Panama_Papers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57"/>
        <p:cNvGrpSpPr/>
        <p:nvPr/>
      </p:nvGrpSpPr>
      <p:grpSpPr>
        <a:xfrm>
          <a:off x="0" y="0"/>
          <a:ext cx="0" cy="0"/>
          <a:chOff x="0" y="0"/>
          <a:chExt cx="0" cy="0"/>
        </a:xfrm>
      </p:grpSpPr>
      <p:sp>
        <p:nvSpPr>
          <p:cNvPr id="58" name="Google Shape;58;g2642132973a_0_232"/>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Clr>
                <a:schemeClr val="dk1"/>
              </a:buClr>
              <a:buSzPts val="3600"/>
              <a:buFont typeface="Calibri"/>
              <a:buNone/>
            </a:pPr>
            <a:r>
              <a:rPr lang="en-US"/>
              <a:t>WordPress RevSlider Vulnerability</a:t>
            </a:r>
            <a:endParaRPr/>
          </a:p>
        </p:txBody>
      </p:sp>
      <p:sp>
        <p:nvSpPr>
          <p:cNvPr id="59" name="Google Shape;59;g2642132973a_0_232"/>
          <p:cNvSpPr txBox="1">
            <a:spLocks noGrp="1"/>
          </p:cNvSpPr>
          <p:nvPr>
            <p:ph type="body" idx="1"/>
          </p:nvPr>
        </p:nvSpPr>
        <p:spPr>
          <a:xfrm>
            <a:off x="457213" y="1797025"/>
            <a:ext cx="8229600" cy="487680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SzPct val="97297"/>
              <a:buNone/>
            </a:pPr>
            <a:r>
              <a:rPr lang="en-US" sz="2400" dirty="0"/>
              <a:t>The version of </a:t>
            </a:r>
            <a:r>
              <a:rPr lang="en-US" sz="2400" dirty="0" err="1"/>
              <a:t>RevSlider</a:t>
            </a:r>
            <a:r>
              <a:rPr lang="en-US" sz="2400" dirty="0"/>
              <a:t> in WordPress that they are running is 2.1.7. Versions of </a:t>
            </a:r>
            <a:r>
              <a:rPr lang="en-US" sz="2400" dirty="0" err="1"/>
              <a:t>RevSlider</a:t>
            </a:r>
            <a:r>
              <a:rPr lang="en-US" sz="2400" dirty="0"/>
              <a:t> all the way up to 3.0.95 are vulnerable.</a:t>
            </a:r>
            <a:endParaRPr sz="2400" dirty="0"/>
          </a:p>
          <a:p>
            <a:pPr marL="0" lvl="0" indent="0" algn="l" rtl="0">
              <a:lnSpc>
                <a:spcPct val="100000"/>
              </a:lnSpc>
              <a:spcBef>
                <a:spcPts val="0"/>
              </a:spcBef>
              <a:spcAft>
                <a:spcPts val="0"/>
              </a:spcAft>
              <a:buSzPct val="97297"/>
              <a:buNone/>
            </a:pPr>
            <a:endParaRPr sz="2400" dirty="0"/>
          </a:p>
          <a:p>
            <a:pPr marL="0" lvl="0" indent="0" algn="l" rtl="0">
              <a:lnSpc>
                <a:spcPct val="100000"/>
              </a:lnSpc>
              <a:spcBef>
                <a:spcPts val="0"/>
              </a:spcBef>
              <a:spcAft>
                <a:spcPts val="0"/>
              </a:spcAft>
              <a:buSzPct val="97297"/>
              <a:buNone/>
            </a:pPr>
            <a:r>
              <a:rPr lang="en-US" sz="2400" dirty="0"/>
              <a:t>This log file was not put behind a firewall, and was publicly accessible, displaying their vulnerability to the world.</a:t>
            </a:r>
            <a:endParaRPr sz="2400" dirty="0"/>
          </a:p>
          <a:p>
            <a:pPr marL="0" lvl="0" indent="0" algn="l" rtl="0">
              <a:lnSpc>
                <a:spcPct val="100000"/>
              </a:lnSpc>
              <a:spcBef>
                <a:spcPts val="0"/>
              </a:spcBef>
              <a:spcAft>
                <a:spcPts val="0"/>
              </a:spcAft>
              <a:buClr>
                <a:schemeClr val="dk1"/>
              </a:buClr>
              <a:buSzPct val="100000"/>
              <a:buFont typeface="Times"/>
              <a:buNone/>
            </a:pPr>
            <a:endParaRPr sz="2400" dirty="0"/>
          </a:p>
          <a:p>
            <a:pPr marL="342900" lvl="0" indent="0" algn="l" rtl="0">
              <a:lnSpc>
                <a:spcPct val="100000"/>
              </a:lnSpc>
              <a:spcBef>
                <a:spcPts val="640"/>
              </a:spcBef>
              <a:spcAft>
                <a:spcPts val="0"/>
              </a:spcAft>
              <a:buSzPct val="88452"/>
              <a:buNone/>
            </a:pPr>
            <a:endParaRPr sz="2400" dirty="0"/>
          </a:p>
        </p:txBody>
      </p:sp>
      <p:sp>
        <p:nvSpPr>
          <p:cNvPr id="2" name="TextBox 1">
            <a:extLst>
              <a:ext uri="{FF2B5EF4-FFF2-40B4-BE49-F238E27FC236}">
                <a16:creationId xmlns:a16="http://schemas.microsoft.com/office/drawing/2014/main" id="{28B81829-F008-1A7B-4FE1-CA3F354AF934}"/>
              </a:ext>
            </a:extLst>
          </p:cNvPr>
          <p:cNvSpPr txBox="1"/>
          <p:nvPr/>
        </p:nvSpPr>
        <p:spPr>
          <a:xfrm>
            <a:off x="1287425" y="6258327"/>
            <a:ext cx="6569149" cy="253916"/>
          </a:xfrm>
          <a:prstGeom prst="rect">
            <a:avLst/>
          </a:prstGeom>
          <a:noFill/>
        </p:spPr>
        <p:txBody>
          <a:bodyPr wrap="square">
            <a:spAutoFit/>
          </a:bodyPr>
          <a:lstStyle/>
          <a:p>
            <a:r>
              <a:rPr lang="en-US" sz="1050" dirty="0"/>
              <a:t>Source: https://www.wordfence.com/blog/2016/04/mossack-fonseca-breach-vulnerable-slider-revolution/</a:t>
            </a: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917</Words>
  <Application>Microsoft Office PowerPoint</Application>
  <PresentationFormat>On-screen Show (4:3)</PresentationFormat>
  <Paragraphs>87</Paragraphs>
  <Slides>16</Slides>
  <Notes>13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Times</vt:lpstr>
      <vt:lpstr>Office Theme</vt:lpstr>
      <vt:lpstr>Case Study: Panama Papers  Breach 2016</vt:lpstr>
      <vt:lpstr>Disclaimer</vt:lpstr>
      <vt:lpstr>Sources of Information</vt:lpstr>
      <vt:lpstr>Readme Information</vt:lpstr>
      <vt:lpstr>Learning Objectives</vt:lpstr>
      <vt:lpstr>Panama Papers Breach</vt:lpstr>
      <vt:lpstr>Panama Papers Breach cont.</vt:lpstr>
      <vt:lpstr>How did this happen?</vt:lpstr>
      <vt:lpstr>WordPress RevSlider Vulnerability</vt:lpstr>
      <vt:lpstr>Drupal “Drupalgeddon” Vulnerability</vt:lpstr>
      <vt:lpstr>What to learn from this?</vt:lpstr>
      <vt:lpstr>Email Server Hack</vt:lpstr>
      <vt:lpstr>A New Era of Megaleaks</vt:lpstr>
      <vt:lpstr>Moore’s Law of Leaks</vt:lpstr>
      <vt:lpstr>Discussion Question</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cai-adm</dc:creator>
  <cp:lastModifiedBy>Yu Cai</cp:lastModifiedBy>
  <cp:revision>5</cp:revision>
  <dcterms:created xsi:type="dcterms:W3CDTF">2006-08-16T00:00:00Z</dcterms:created>
  <dcterms:modified xsi:type="dcterms:W3CDTF">2024-06-19T22:39:48Z</dcterms:modified>
</cp:coreProperties>
</file>