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sldIdLst>
    <p:sldId id="256" r:id="rId2"/>
    <p:sldId id="554" r:id="rId3"/>
    <p:sldId id="588" r:id="rId4"/>
    <p:sldId id="594" r:id="rId5"/>
    <p:sldId id="257" r:id="rId6"/>
    <p:sldId id="595" r:id="rId7"/>
    <p:sldId id="260" r:id="rId8"/>
    <p:sldId id="596" r:id="rId9"/>
    <p:sldId id="261" r:id="rId10"/>
    <p:sldId id="262" r:id="rId11"/>
    <p:sldId id="263" r:id="rId12"/>
    <p:sldId id="597" r:id="rId13"/>
    <p:sldId id="298" r:id="rId14"/>
    <p:sldId id="599" r:id="rId15"/>
    <p:sldId id="600" r:id="rId16"/>
    <p:sldId id="598" r:id="rId1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1" roundtripDataSignature="AMtx7mh6/szDAE1ZyG7C32oFTIqMqrZky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1460"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41"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 name="Google Shape;21;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
        <p:cNvGrpSpPr/>
        <p:nvPr/>
      </p:nvGrpSpPr>
      <p:grpSpPr>
        <a:xfrm>
          <a:off x="0" y="0"/>
          <a:ext cx="0" cy="0"/>
          <a:chOff x="0" y="0"/>
          <a:chExt cx="0" cy="0"/>
        </a:xfrm>
      </p:grpSpPr>
      <p:sp>
        <p:nvSpPr>
          <p:cNvPr id="25" name="Google Shape;2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 name="Google Shape;26;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76713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048004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 name="Google Shape;10;p4"/>
          <p:cNvSpPr txBox="1">
            <a:spLocks noGrp="1"/>
          </p:cNvSpPr>
          <p:nvPr>
            <p:ph type="subTitle" idx="1"/>
          </p:nvPr>
        </p:nvSpPr>
        <p:spPr>
          <a:xfrm>
            <a:off x="1371600" y="3733800"/>
            <a:ext cx="6400800" cy="15240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pic>
        <p:nvPicPr>
          <p:cNvPr id="11" name="Google Shape;11;p4" descr="Image result for mtu logo"/>
          <p:cNvPicPr preferRelativeResize="0"/>
          <p:nvPr/>
        </p:nvPicPr>
        <p:blipFill rotWithShape="1">
          <a:blip r:embed="rId2">
            <a:alphaModFix/>
          </a:blip>
          <a:srcRect/>
          <a:stretch/>
        </p:blipFill>
        <p:spPr>
          <a:xfrm>
            <a:off x="4648200" y="5396260"/>
            <a:ext cx="1491312" cy="1027525"/>
          </a:xfrm>
          <a:prstGeom prst="rect">
            <a:avLst/>
          </a:prstGeom>
          <a:noFill/>
          <a:ln>
            <a:noFill/>
          </a:ln>
        </p:spPr>
      </p:pic>
      <p:sp>
        <p:nvSpPr>
          <p:cNvPr id="12" name="Google Shape;12;p4"/>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3">
            <a:alphaModFix/>
          </a:blip>
          <a:srcRect/>
          <a:stretch/>
        </p:blipFill>
        <p:spPr>
          <a:xfrm>
            <a:off x="3409950" y="5391150"/>
            <a:ext cx="914400" cy="9191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4"/>
        <p:cNvGrpSpPr/>
        <p:nvPr/>
      </p:nvGrpSpPr>
      <p:grpSpPr>
        <a:xfrm>
          <a:off x="0" y="0"/>
          <a:ext cx="0" cy="0"/>
          <a:chOff x="0" y="0"/>
          <a:chExt cx="0" cy="0"/>
        </a:xfrm>
      </p:grpSpPr>
      <p:sp>
        <p:nvSpPr>
          <p:cNvPr id="15" name="Google Shape;15;p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pic>
        <p:nvPicPr>
          <p:cNvPr id="17" name="Google Shape;17;p5" descr="Image result for mtu logo"/>
          <p:cNvPicPr preferRelativeResize="0"/>
          <p:nvPr/>
        </p:nvPicPr>
        <p:blipFill rotWithShape="1">
          <a:blip r:embed="rId2">
            <a:alphaModFix/>
          </a:blip>
          <a:srcRect/>
          <a:stretch/>
        </p:blipFill>
        <p:spPr>
          <a:xfrm>
            <a:off x="8153400" y="6195556"/>
            <a:ext cx="867867" cy="597967"/>
          </a:xfrm>
          <a:prstGeom prst="rect">
            <a:avLst/>
          </a:prstGeom>
          <a:noFill/>
          <a:ln>
            <a:noFill/>
          </a:ln>
        </p:spPr>
      </p:pic>
      <p:sp>
        <p:nvSpPr>
          <p:cNvPr id="18" name="Google Shape;18;p5"/>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4">
            <a:alphaModFix/>
          </a:blip>
          <a:stretch>
            <a:fillRect/>
          </a:stretch>
        </a:blip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chemeClr val="dk1"/>
              </a:buClr>
              <a:buSzPts val="3600"/>
              <a:buFont typeface="Calibri"/>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3"/>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csoonline.com/article/3201041/data-breach/the-opm-data-breach-2-years-on-what-government-agencies-must-do-now.html" TargetMode="External"/><Relationship Id="rId2" Type="http://schemas.openxmlformats.org/officeDocument/2006/relationships/hyperlink" Target="https://en.wikipedia.org/wiki/Office_of_Personnel_Management_data_breach" TargetMode="External"/><Relationship Id="rId1" Type="http://schemas.openxmlformats.org/officeDocument/2006/relationships/slideLayout" Target="../slideLayouts/slideLayout2.xml"/><Relationship Id="rId4" Type="http://schemas.openxmlformats.org/officeDocument/2006/relationships/hyperlink" Target="https://www.tripwire.com/state-of-security/the-opm-breach-timeline-of-a-hac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1"/>
          <p:cNvSpPr txBox="1">
            <a:spLocks noGrp="1"/>
          </p:cNvSpPr>
          <p:nvPr>
            <p:ph type="ctrTitle"/>
          </p:nvPr>
        </p:nvSpPr>
        <p:spPr>
          <a:xfrm>
            <a:off x="762000" y="1524000"/>
            <a:ext cx="7772400" cy="3203575"/>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4800"/>
              <a:buFont typeface="Calibri"/>
              <a:buNone/>
            </a:pPr>
            <a:r>
              <a:rPr lang="en-US" sz="4800" b="1" dirty="0"/>
              <a:t>Case Study:</a:t>
            </a:r>
            <a:br>
              <a:rPr lang="en-US" sz="4800" b="1" dirty="0"/>
            </a:br>
            <a:r>
              <a:rPr lang="en-US" sz="4800" b="1" dirty="0"/>
              <a:t>OPM Data </a:t>
            </a:r>
            <a:br>
              <a:rPr lang="en-US" sz="4800" b="1" dirty="0"/>
            </a:br>
            <a:r>
              <a:rPr lang="en-US" sz="4800" b="1" dirty="0"/>
              <a:t>Breach 2015</a:t>
            </a:r>
            <a:endParaRPr sz="20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Lessons learned</a:t>
            </a:r>
          </a:p>
        </p:txBody>
      </p:sp>
      <p:sp>
        <p:nvSpPr>
          <p:cNvPr id="3" name="Content Placeholder 2"/>
          <p:cNvSpPr>
            <a:spLocks noGrp="1"/>
          </p:cNvSpPr>
          <p:nvPr>
            <p:ph idx="1"/>
          </p:nvPr>
        </p:nvSpPr>
        <p:spPr/>
        <p:txBody>
          <a:bodyPr>
            <a:normAutofit/>
          </a:bodyPr>
          <a:lstStyle/>
          <a:p>
            <a:r>
              <a:rPr lang="en-US" sz="2800" dirty="0"/>
              <a:t>“The long-standing failure of OPM’s leadership to implement basic cyber hygiene, such as maintaining current authorities to operate and employing strong multi-factor authentication, despite years of warnings from the inspector general, represents a failure of culture and leadership, not technology,”</a:t>
            </a:r>
          </a:p>
          <a:p>
            <a:r>
              <a:rPr lang="en-US" sz="2800" dirty="0"/>
              <a:t>The lack of accountability at the top of the organization was the number one lesson of the OPM breach</a:t>
            </a:r>
          </a:p>
        </p:txBody>
      </p:sp>
      <p:sp>
        <p:nvSpPr>
          <p:cNvPr id="4" name="TextBox 3"/>
          <p:cNvSpPr txBox="1"/>
          <p:nvPr/>
        </p:nvSpPr>
        <p:spPr>
          <a:xfrm>
            <a:off x="1401403" y="6291154"/>
            <a:ext cx="6947736" cy="219291"/>
          </a:xfrm>
          <a:prstGeom prst="rect">
            <a:avLst/>
          </a:prstGeom>
          <a:noFill/>
        </p:spPr>
        <p:txBody>
          <a:bodyPr wrap="none" rtlCol="0">
            <a:spAutoFit/>
          </a:bodyPr>
          <a:lstStyle/>
          <a:p>
            <a:r>
              <a:rPr lang="en-US" sz="825" dirty="0"/>
              <a:t>Source: https://www.csoonline.com/article/3201041/data-breach/the-opm-data-breach-2-years-on-what-government-agencies-must-do-now.html</a:t>
            </a:r>
          </a:p>
        </p:txBody>
      </p:sp>
    </p:spTree>
    <p:extLst>
      <p:ext uri="{BB962C8B-B14F-4D97-AF65-F5344CB8AC3E}">
        <p14:creationId xmlns:p14="http://schemas.microsoft.com/office/powerpoint/2010/main" val="10532555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Lessons learned</a:t>
            </a:r>
          </a:p>
        </p:txBody>
      </p:sp>
      <p:sp>
        <p:nvSpPr>
          <p:cNvPr id="3" name="Content Placeholder 2"/>
          <p:cNvSpPr>
            <a:spLocks noGrp="1"/>
          </p:cNvSpPr>
          <p:nvPr>
            <p:ph idx="1"/>
          </p:nvPr>
        </p:nvSpPr>
        <p:spPr/>
        <p:txBody>
          <a:bodyPr>
            <a:normAutofit/>
          </a:bodyPr>
          <a:lstStyle/>
          <a:p>
            <a:r>
              <a:rPr lang="en-US" sz="2800" dirty="0"/>
              <a:t>There were a number of areas in which OPM desperately needed to improve its technology. </a:t>
            </a:r>
          </a:p>
          <a:p>
            <a:r>
              <a:rPr lang="en-US" sz="2800" dirty="0"/>
              <a:t>Users were able to access the systems with just passwords.</a:t>
            </a:r>
          </a:p>
          <a:p>
            <a:pPr lvl="1"/>
            <a:r>
              <a:rPr lang="en-US" sz="2400" dirty="0"/>
              <a:t>two-factor authentication</a:t>
            </a:r>
          </a:p>
          <a:p>
            <a:r>
              <a:rPr lang="en-US" sz="2800" dirty="0"/>
              <a:t>The critical databases were not encrypted. </a:t>
            </a:r>
          </a:p>
          <a:p>
            <a:r>
              <a:rPr lang="en-US" sz="2800" dirty="0"/>
              <a:t>Much of the infrastructure was old and out of date</a:t>
            </a:r>
          </a:p>
          <a:p>
            <a:r>
              <a:rPr lang="en-US" sz="2800" dirty="0"/>
              <a:t>There was a lack of network security controls.</a:t>
            </a:r>
          </a:p>
        </p:txBody>
      </p:sp>
    </p:spTree>
    <p:extLst>
      <p:ext uri="{BB962C8B-B14F-4D97-AF65-F5344CB8AC3E}">
        <p14:creationId xmlns:p14="http://schemas.microsoft.com/office/powerpoint/2010/main" val="31671032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8D706-331D-4AD1-88D2-6F86796DFCA0}"/>
              </a:ext>
            </a:extLst>
          </p:cNvPr>
          <p:cNvSpPr>
            <a:spLocks noGrp="1"/>
          </p:cNvSpPr>
          <p:nvPr>
            <p:ph type="title"/>
          </p:nvPr>
        </p:nvSpPr>
        <p:spPr/>
        <p:txBody>
          <a:bodyPr/>
          <a:lstStyle/>
          <a:p>
            <a:r>
              <a:rPr lang="en-US" dirty="0"/>
              <a:t>Impacts of the breach</a:t>
            </a:r>
          </a:p>
        </p:txBody>
      </p:sp>
      <p:sp>
        <p:nvSpPr>
          <p:cNvPr id="3" name="Text Placeholder 2">
            <a:extLst>
              <a:ext uri="{FF2B5EF4-FFF2-40B4-BE49-F238E27FC236}">
                <a16:creationId xmlns:a16="http://schemas.microsoft.com/office/drawing/2014/main" id="{F445F93A-C0F8-999F-BD5E-36C1611BBA49}"/>
              </a:ext>
            </a:extLst>
          </p:cNvPr>
          <p:cNvSpPr>
            <a:spLocks noGrp="1"/>
          </p:cNvSpPr>
          <p:nvPr>
            <p:ph type="body" idx="1"/>
          </p:nvPr>
        </p:nvSpPr>
        <p:spPr/>
        <p:txBody>
          <a:bodyPr>
            <a:normAutofit fontScale="77500" lnSpcReduction="20000"/>
          </a:bodyPr>
          <a:lstStyle/>
          <a:p>
            <a:r>
              <a:rPr lang="en-US" dirty="0"/>
              <a:t>The fallout from the OPM data breaches was profound, leading to significant changes in how federal agencies approach cybersecurity. </a:t>
            </a:r>
          </a:p>
          <a:p>
            <a:r>
              <a:rPr lang="en-US" dirty="0"/>
              <a:t>Following the breach, there was an intensified focus on improving security protocols, including the adoption of multi-factor authentication, encryption, and continuous monitoring systems. </a:t>
            </a:r>
          </a:p>
          <a:p>
            <a:r>
              <a:rPr lang="en-US" dirty="0"/>
              <a:t>The incident also prompted a reevaluation of data retention policies and interagency coordination for threat intelligence sharing. </a:t>
            </a:r>
          </a:p>
          <a:p>
            <a:r>
              <a:rPr lang="en-US" dirty="0"/>
              <a:t>Additionally, the breaches catalyzed legislative action, resulting in increased funding and resources dedicated to enhancing the cybersecurity capabilities of federal agencies. </a:t>
            </a:r>
          </a:p>
        </p:txBody>
      </p:sp>
    </p:spTree>
    <p:extLst>
      <p:ext uri="{BB962C8B-B14F-4D97-AF65-F5344CB8AC3E}">
        <p14:creationId xmlns:p14="http://schemas.microsoft.com/office/powerpoint/2010/main" val="810452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p>
        </p:txBody>
      </p:sp>
      <p:sp>
        <p:nvSpPr>
          <p:cNvPr id="3" name="Content Placeholder 2"/>
          <p:cNvSpPr>
            <a:spLocks noGrp="1"/>
          </p:cNvSpPr>
          <p:nvPr>
            <p:ph idx="1"/>
          </p:nvPr>
        </p:nvSpPr>
        <p:spPr/>
        <p:txBody>
          <a:bodyPr/>
          <a:lstStyle/>
          <a:p>
            <a:r>
              <a:rPr lang="en-US" dirty="0"/>
              <a:t>What did you learn from the timeline of the OPM breach?</a:t>
            </a:r>
          </a:p>
          <a:p>
            <a:pPr lvl="1"/>
            <a:r>
              <a:rPr lang="en-US" dirty="0"/>
              <a:t>Hackers are patient</a:t>
            </a:r>
          </a:p>
          <a:p>
            <a:pPr lvl="1"/>
            <a:r>
              <a:rPr lang="en-US" dirty="0"/>
              <a:t>How to make sure your network is clean?</a:t>
            </a:r>
          </a:p>
          <a:p>
            <a:pPr lvl="1"/>
            <a:r>
              <a:rPr lang="en-US" dirty="0"/>
              <a:t>How to kick hackers out completely?</a:t>
            </a:r>
          </a:p>
          <a:p>
            <a:pPr lvl="1"/>
            <a:endParaRPr lang="en-US" dirty="0"/>
          </a:p>
        </p:txBody>
      </p:sp>
    </p:spTree>
    <p:extLst>
      <p:ext uri="{BB962C8B-B14F-4D97-AF65-F5344CB8AC3E}">
        <p14:creationId xmlns:p14="http://schemas.microsoft.com/office/powerpoint/2010/main" val="2881060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8AA84-EFE7-9875-4C20-397534E206F3}"/>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B8DD0FD0-B1B6-CEFB-CEC3-460B5F5DF48D}"/>
              </a:ext>
            </a:extLst>
          </p:cNvPr>
          <p:cNvSpPr>
            <a:spLocks noGrp="1"/>
          </p:cNvSpPr>
          <p:nvPr>
            <p:ph type="body" idx="1"/>
          </p:nvPr>
        </p:nvSpPr>
        <p:spPr/>
        <p:txBody>
          <a:bodyPr>
            <a:normAutofit/>
          </a:bodyPr>
          <a:lstStyle/>
          <a:p>
            <a:r>
              <a:rPr lang="en-US" dirty="0"/>
              <a:t>What were the major lessons learned from the OPM breach?</a:t>
            </a:r>
          </a:p>
          <a:p>
            <a:pPr lvl="1"/>
            <a:r>
              <a:rPr lang="en-US" sz="1800" dirty="0"/>
              <a:t>The OPM breach underscored several key lessons, primarily the importance of basic cyber hygiene practices such as maintaining up-to-date authorities to operate and implementing strong multi-factor authentication. </a:t>
            </a:r>
          </a:p>
          <a:p>
            <a:pPr lvl="1"/>
            <a:r>
              <a:rPr lang="en-US" sz="1800" dirty="0"/>
              <a:t>The breach also highlighted the consequences of inadequate leadership and accountability in cybersecurity management. </a:t>
            </a:r>
          </a:p>
          <a:p>
            <a:pPr lvl="1"/>
            <a:r>
              <a:rPr lang="en-US" sz="1800" dirty="0"/>
              <a:t>Furthermore, the lack of network security controls and outdated infrastructure were identified as critical vulnerabilities.</a:t>
            </a:r>
            <a:endParaRPr lang="en-US" sz="3200" dirty="0"/>
          </a:p>
        </p:txBody>
      </p:sp>
    </p:spTree>
    <p:extLst>
      <p:ext uri="{BB962C8B-B14F-4D97-AF65-F5344CB8AC3E}">
        <p14:creationId xmlns:p14="http://schemas.microsoft.com/office/powerpoint/2010/main" val="29516341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8AA84-EFE7-9875-4C20-397534E206F3}"/>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B8DD0FD0-B1B6-CEFB-CEC3-460B5F5DF48D}"/>
              </a:ext>
            </a:extLst>
          </p:cNvPr>
          <p:cNvSpPr>
            <a:spLocks noGrp="1"/>
          </p:cNvSpPr>
          <p:nvPr>
            <p:ph type="body" idx="1"/>
          </p:nvPr>
        </p:nvSpPr>
        <p:spPr/>
        <p:txBody>
          <a:bodyPr>
            <a:normAutofit/>
          </a:bodyPr>
          <a:lstStyle/>
          <a:p>
            <a:r>
              <a:rPr lang="en-US" dirty="0"/>
              <a:t>What changes were prompted by the breach in federal cybersecurity policies?</a:t>
            </a:r>
          </a:p>
          <a:p>
            <a:pPr lvl="1"/>
            <a:r>
              <a:rPr lang="en-US" sz="2000" dirty="0"/>
              <a:t>The OPM data breaches led to an intensified focus on strengthening security protocols across federal agencies. This included the adoption of multi-factor authentication, encryption, and continuous monitoring systems. </a:t>
            </a:r>
          </a:p>
          <a:p>
            <a:pPr lvl="1"/>
            <a:r>
              <a:rPr lang="en-US" sz="2000" dirty="0"/>
              <a:t>Additionally, the breach catalyzed a reevaluation of data retention policies, interagency threat intelligence sharing, and legislative actions to boost cybersecurity funding and resources.</a:t>
            </a:r>
          </a:p>
          <a:p>
            <a:endParaRPr lang="en-US" dirty="0"/>
          </a:p>
        </p:txBody>
      </p:sp>
    </p:spTree>
    <p:extLst>
      <p:ext uri="{BB962C8B-B14F-4D97-AF65-F5344CB8AC3E}">
        <p14:creationId xmlns:p14="http://schemas.microsoft.com/office/powerpoint/2010/main" val="811537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A426-CDAB-C612-01A3-945790F5DECE}"/>
              </a:ext>
            </a:extLst>
          </p:cNvPr>
          <p:cNvSpPr>
            <a:spLocks noGrp="1"/>
          </p:cNvSpPr>
          <p:nvPr>
            <p:ph type="title"/>
          </p:nvPr>
        </p:nvSpPr>
        <p:spPr/>
        <p:txBody>
          <a:bodyPr/>
          <a:lstStyle/>
          <a:p>
            <a:r>
              <a:rPr lang="en-US" dirty="0"/>
              <a:t>References</a:t>
            </a:r>
          </a:p>
        </p:txBody>
      </p:sp>
      <p:sp>
        <p:nvSpPr>
          <p:cNvPr id="3" name="Text Placeholder 2">
            <a:extLst>
              <a:ext uri="{FF2B5EF4-FFF2-40B4-BE49-F238E27FC236}">
                <a16:creationId xmlns:a16="http://schemas.microsoft.com/office/drawing/2014/main" id="{F5412184-AD32-F2E4-0164-F04382CAAE69}"/>
              </a:ext>
            </a:extLst>
          </p:cNvPr>
          <p:cNvSpPr>
            <a:spLocks noGrp="1"/>
          </p:cNvSpPr>
          <p:nvPr>
            <p:ph type="body" idx="1"/>
          </p:nvPr>
        </p:nvSpPr>
        <p:spPr/>
        <p:txBody>
          <a:bodyPr>
            <a:normAutofit/>
          </a:bodyPr>
          <a:lstStyle/>
          <a:p>
            <a:r>
              <a:rPr lang="en-US" sz="2000" dirty="0">
                <a:hlinkClick r:id="rId2"/>
              </a:rPr>
              <a:t>https://en.wikipedia.org/wiki/Office_of_Personnel_Management_data_breach</a:t>
            </a:r>
            <a:endParaRPr lang="en-US" sz="2000" dirty="0"/>
          </a:p>
          <a:p>
            <a:r>
              <a:rPr lang="en-US" sz="2000" dirty="0">
                <a:hlinkClick r:id="rId3"/>
              </a:rPr>
              <a:t>https://www.csoonline.com/article/3201041/data-breach/the-opm-data-breach-2-years-on-what-government-agencies-must-do-now.html</a:t>
            </a:r>
            <a:endParaRPr lang="en-US" sz="2000" dirty="0"/>
          </a:p>
          <a:p>
            <a:r>
              <a:rPr lang="en-US" sz="2000" dirty="0">
                <a:hlinkClick r:id="rId4"/>
              </a:rPr>
              <a:t>https://www.tripwire.com/state-of-security/the-opm-breach-timeline-of-a-hack</a:t>
            </a:r>
            <a:endParaRPr lang="en-US" sz="2000" dirty="0"/>
          </a:p>
          <a:p>
            <a:endParaRPr lang="en-US" sz="2000" dirty="0"/>
          </a:p>
          <a:p>
            <a:endParaRPr lang="en-US" sz="2000" dirty="0"/>
          </a:p>
          <a:p>
            <a:endParaRPr lang="en-US" sz="2000" dirty="0"/>
          </a:p>
          <a:p>
            <a:endParaRPr lang="en-US" sz="2000" dirty="0"/>
          </a:p>
          <a:p>
            <a:endParaRPr lang="en-US" sz="2000" dirty="0"/>
          </a:p>
        </p:txBody>
      </p:sp>
    </p:spTree>
    <p:extLst>
      <p:ext uri="{BB962C8B-B14F-4D97-AF65-F5344CB8AC3E}">
        <p14:creationId xmlns:p14="http://schemas.microsoft.com/office/powerpoint/2010/main" val="1560689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Disclaimer</a:t>
            </a:r>
          </a:p>
        </p:txBody>
      </p:sp>
      <p:sp>
        <p:nvSpPr>
          <p:cNvPr id="3" name="Content Placeholder 2"/>
          <p:cNvSpPr>
            <a:spLocks noGrp="1"/>
          </p:cNvSpPr>
          <p:nvPr>
            <p:ph idx="1"/>
          </p:nvPr>
        </p:nvSpPr>
        <p:spPr>
          <a:xfrm>
            <a:off x="667966" y="1920478"/>
            <a:ext cx="7516238" cy="3680222"/>
          </a:xfrm>
        </p:spPr>
        <p:txBody>
          <a:bodyPr>
            <a:noAutofit/>
          </a:bodyPr>
          <a:lstStyle/>
          <a:p>
            <a:r>
              <a:rPr lang="en-US" sz="2100" dirty="0"/>
              <a:t>The entities affected by the cyber breach have not disclosed all details of the incident publicly and likely will not do so in the future. However, sufficient information is available online and within the cybersecurity community to infer the probable events during the breach.</a:t>
            </a:r>
          </a:p>
          <a:p>
            <a:r>
              <a:rPr lang="en-US" sz="2100" dirty="0"/>
              <a:t>While efforts have been made to ensure the accuracy of the information provided, the presenter assumes no responsibility for its accuracy or for the consequences of its use.</a:t>
            </a:r>
          </a:p>
        </p:txBody>
      </p:sp>
    </p:spTree>
    <p:extLst>
      <p:ext uri="{BB962C8B-B14F-4D97-AF65-F5344CB8AC3E}">
        <p14:creationId xmlns:p14="http://schemas.microsoft.com/office/powerpoint/2010/main" val="4184106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dirty="0"/>
              <a:t>Sources of Information</a:t>
            </a:r>
          </a:p>
        </p:txBody>
      </p:sp>
      <p:sp>
        <p:nvSpPr>
          <p:cNvPr id="5" name="Rectangle 3"/>
          <p:cNvSpPr txBox="1">
            <a:spLocks noChangeArrowheads="1"/>
          </p:cNvSpPr>
          <p:nvPr/>
        </p:nvSpPr>
        <p:spPr bwMode="auto">
          <a:xfrm>
            <a:off x="862520" y="2171700"/>
            <a:ext cx="7704307"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defRPr/>
            </a:pPr>
            <a:r>
              <a:rPr lang="en-US" altLang="en-US" sz="2100" dirty="0">
                <a:solidFill>
                  <a:schemeClr val="dk1"/>
                </a:solidFill>
                <a:latin typeface="Calibri"/>
                <a:ea typeface="Calibri"/>
                <a:cs typeface="Calibri"/>
                <a:sym typeface="Calibri"/>
              </a:rPr>
              <a:t>This case study is adapted from the 2015 OPM Data Breach, utilizing information from public sources and modified for educational purposes. </a:t>
            </a:r>
          </a:p>
          <a:p>
            <a:pPr>
              <a:defRPr/>
            </a:pPr>
            <a:r>
              <a:rPr lang="en-US" altLang="en-US" sz="2100" dirty="0">
                <a:solidFill>
                  <a:schemeClr val="dk1"/>
                </a:solidFill>
                <a:latin typeface="Calibri"/>
                <a:ea typeface="Calibri"/>
                <a:cs typeface="Calibri"/>
                <a:sym typeface="Calibri"/>
              </a:rPr>
              <a:t>For further details, please refer to the additional resource provided in this presentation.</a:t>
            </a:r>
          </a:p>
        </p:txBody>
      </p:sp>
    </p:spTree>
    <p:extLst>
      <p:ext uri="{BB962C8B-B14F-4D97-AF65-F5344CB8AC3E}">
        <p14:creationId xmlns:p14="http://schemas.microsoft.com/office/powerpoint/2010/main" val="3911841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138D5-E55B-7180-5B0F-2FCD55888285}"/>
              </a:ext>
            </a:extLst>
          </p:cNvPr>
          <p:cNvSpPr>
            <a:spLocks noGrp="1"/>
          </p:cNvSpPr>
          <p:nvPr>
            <p:ph type="title"/>
          </p:nvPr>
        </p:nvSpPr>
        <p:spPr/>
        <p:txBody>
          <a:bodyPr/>
          <a:lstStyle/>
          <a:p>
            <a:r>
              <a:rPr lang="en-US" dirty="0"/>
              <a:t>Readme Information</a:t>
            </a:r>
          </a:p>
        </p:txBody>
      </p:sp>
      <p:sp>
        <p:nvSpPr>
          <p:cNvPr id="3" name="Text Placeholder 2">
            <a:extLst>
              <a:ext uri="{FF2B5EF4-FFF2-40B4-BE49-F238E27FC236}">
                <a16:creationId xmlns:a16="http://schemas.microsoft.com/office/drawing/2014/main" id="{8856D343-5540-147E-F7DA-CAF6CCE6D660}"/>
              </a:ext>
            </a:extLst>
          </p:cNvPr>
          <p:cNvSpPr>
            <a:spLocks noGrp="1"/>
          </p:cNvSpPr>
          <p:nvPr>
            <p:ph type="body" idx="1"/>
          </p:nvPr>
        </p:nvSpPr>
        <p:spPr/>
        <p:txBody>
          <a:bodyPr/>
          <a:lstStyle/>
          <a:p>
            <a:r>
              <a:rPr lang="en-US" sz="2400" dirty="0">
                <a:sym typeface="Arial"/>
              </a:rPr>
              <a:t>Target audience: Undergraduate, Graduate.</a:t>
            </a:r>
          </a:p>
          <a:p>
            <a:endParaRPr lang="en-US" sz="2400" dirty="0">
              <a:sym typeface="Arial"/>
            </a:endParaRPr>
          </a:p>
          <a:p>
            <a:r>
              <a:rPr lang="en-US" sz="2400" dirty="0">
                <a:sym typeface="Arial"/>
              </a:rPr>
              <a:t>Keywords: Web security, Zero-day vulnerability, Data leak</a:t>
            </a:r>
          </a:p>
          <a:p>
            <a:endParaRPr lang="en-US" sz="2400" dirty="0">
              <a:sym typeface="Arial"/>
            </a:endParaRPr>
          </a:p>
          <a:p>
            <a:r>
              <a:rPr lang="en-US" sz="2400" dirty="0">
                <a:sym typeface="Arial"/>
              </a:rPr>
              <a:t>Last updated: May 1, 2024</a:t>
            </a:r>
          </a:p>
          <a:p>
            <a:pPr marL="114300" indent="0">
              <a:buNone/>
            </a:pPr>
            <a:endParaRPr lang="en-US" dirty="0"/>
          </a:p>
        </p:txBody>
      </p:sp>
    </p:spTree>
    <p:extLst>
      <p:ext uri="{BB962C8B-B14F-4D97-AF65-F5344CB8AC3E}">
        <p14:creationId xmlns:p14="http://schemas.microsoft.com/office/powerpoint/2010/main" val="3895326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Google Shape;28;p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alibri"/>
              <a:buNone/>
            </a:pPr>
            <a:r>
              <a:rPr lang="en-US"/>
              <a:t>Learning Objectives</a:t>
            </a:r>
            <a:endParaRPr/>
          </a:p>
        </p:txBody>
      </p:sp>
      <p:sp>
        <p:nvSpPr>
          <p:cNvPr id="29" name="Google Shape;29;p2"/>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0"/>
              </a:spcBef>
              <a:spcAft>
                <a:spcPts val="0"/>
              </a:spcAft>
              <a:buClr>
                <a:schemeClr val="dk1"/>
              </a:buClr>
              <a:buSzPts val="3200"/>
              <a:buChar char="•"/>
            </a:pPr>
            <a:r>
              <a:rPr lang="en-US" dirty="0"/>
              <a:t>Describe the OPM data breach</a:t>
            </a:r>
            <a:endParaRPr dirty="0"/>
          </a:p>
          <a:p>
            <a:pPr marL="342900" lvl="0" indent="-342900" algn="l" rtl="0">
              <a:lnSpc>
                <a:spcPct val="100000"/>
              </a:lnSpc>
              <a:spcBef>
                <a:spcPts val="640"/>
              </a:spcBef>
              <a:spcAft>
                <a:spcPts val="0"/>
              </a:spcAft>
              <a:buClr>
                <a:schemeClr val="dk1"/>
              </a:buClr>
              <a:buSzPts val="3200"/>
              <a:buChar char="•"/>
            </a:pPr>
            <a:r>
              <a:rPr lang="en-US" dirty="0"/>
              <a:t>Explain the best practices to secure and protect </a:t>
            </a:r>
            <a:r>
              <a:rPr lang="en-US"/>
              <a:t>government IT systems</a:t>
            </a:r>
            <a:endParaRPr dirty="0"/>
          </a:p>
          <a:p>
            <a:pPr marL="342900" lvl="0" indent="-342900" algn="l" rtl="0">
              <a:lnSpc>
                <a:spcPct val="100000"/>
              </a:lnSpc>
              <a:spcBef>
                <a:spcPts val="640"/>
              </a:spcBef>
              <a:spcAft>
                <a:spcPts val="0"/>
              </a:spcAft>
              <a:buClr>
                <a:schemeClr val="dk1"/>
              </a:buClr>
              <a:buSzPts val="3200"/>
              <a:buChar char="•"/>
            </a:pPr>
            <a:r>
              <a:rPr lang="en-US" dirty="0"/>
              <a:t>Explain the lessons learned from the OPM data breach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4297D-FFA9-00C0-EB28-7E5A4CC3E8D2}"/>
              </a:ext>
            </a:extLst>
          </p:cNvPr>
          <p:cNvSpPr>
            <a:spLocks noGrp="1"/>
          </p:cNvSpPr>
          <p:nvPr>
            <p:ph type="title"/>
          </p:nvPr>
        </p:nvSpPr>
        <p:spPr/>
        <p:txBody>
          <a:bodyPr/>
          <a:lstStyle/>
          <a:p>
            <a:r>
              <a:rPr lang="en-US" dirty="0"/>
              <a:t>Introduction</a:t>
            </a:r>
          </a:p>
        </p:txBody>
      </p:sp>
      <p:sp>
        <p:nvSpPr>
          <p:cNvPr id="3" name="Text Placeholder 2">
            <a:extLst>
              <a:ext uri="{FF2B5EF4-FFF2-40B4-BE49-F238E27FC236}">
                <a16:creationId xmlns:a16="http://schemas.microsoft.com/office/drawing/2014/main" id="{F2C2B3BF-B6AA-07E7-EDB3-C9A61D8D78BA}"/>
              </a:ext>
            </a:extLst>
          </p:cNvPr>
          <p:cNvSpPr>
            <a:spLocks noGrp="1"/>
          </p:cNvSpPr>
          <p:nvPr>
            <p:ph type="body" idx="1"/>
          </p:nvPr>
        </p:nvSpPr>
        <p:spPr/>
        <p:txBody>
          <a:bodyPr>
            <a:normAutofit fontScale="85000" lnSpcReduction="10000"/>
          </a:bodyPr>
          <a:lstStyle/>
          <a:p>
            <a:r>
              <a:rPr lang="en-US" dirty="0"/>
              <a:t>In 2015, the United States Office of Personnel Management (OPM) experienced one of the most significant data breaches in American history, exposing the sensitive information of approximately 21.5 million individuals. </a:t>
            </a:r>
          </a:p>
          <a:p>
            <a:r>
              <a:rPr lang="en-US" dirty="0"/>
              <a:t>This breach involved a wide range of personal data, including Social Security numbers, names, addresses, birth dates, and in some cases, even fingerprints. </a:t>
            </a:r>
          </a:p>
          <a:p>
            <a:r>
              <a:rPr lang="en-US" dirty="0"/>
              <a:t>The compromised data largely consisted of information collected during background investigations of current, former, and prospective federal employees. </a:t>
            </a:r>
          </a:p>
        </p:txBody>
      </p:sp>
    </p:spTree>
    <p:extLst>
      <p:ext uri="{BB962C8B-B14F-4D97-AF65-F5344CB8AC3E}">
        <p14:creationId xmlns:p14="http://schemas.microsoft.com/office/powerpoint/2010/main" val="2147425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 attacks</a:t>
            </a:r>
          </a:p>
        </p:txBody>
      </p:sp>
      <p:sp>
        <p:nvSpPr>
          <p:cNvPr id="3" name="Content Placeholder 2"/>
          <p:cNvSpPr>
            <a:spLocks noGrp="1"/>
          </p:cNvSpPr>
          <p:nvPr>
            <p:ph idx="1"/>
          </p:nvPr>
        </p:nvSpPr>
        <p:spPr/>
        <p:txBody>
          <a:bodyPr/>
          <a:lstStyle/>
          <a:p>
            <a:r>
              <a:rPr lang="en-US" dirty="0"/>
              <a:t>The data breach consisted of two separate, but linked, attacks.</a:t>
            </a:r>
          </a:p>
          <a:p>
            <a:r>
              <a:rPr lang="en-US" dirty="0"/>
              <a:t>The first attack was discovered March 20, 2014. </a:t>
            </a:r>
          </a:p>
          <a:p>
            <a:r>
              <a:rPr lang="en-US" dirty="0"/>
              <a:t>The second attack was not discovered until April 15, 2015.</a:t>
            </a:r>
          </a:p>
          <a:p>
            <a:r>
              <a:rPr lang="en-US" dirty="0"/>
              <a:t>On August 27, 2017, the FBI arrested the suspects.</a:t>
            </a:r>
          </a:p>
        </p:txBody>
      </p:sp>
      <p:sp>
        <p:nvSpPr>
          <p:cNvPr id="4" name="TextBox 3"/>
          <p:cNvSpPr txBox="1"/>
          <p:nvPr/>
        </p:nvSpPr>
        <p:spPr>
          <a:xfrm>
            <a:off x="2617058" y="6257709"/>
            <a:ext cx="4192173" cy="219291"/>
          </a:xfrm>
          <a:prstGeom prst="rect">
            <a:avLst/>
          </a:prstGeom>
          <a:noFill/>
        </p:spPr>
        <p:txBody>
          <a:bodyPr wrap="none" rtlCol="0">
            <a:spAutoFit/>
          </a:bodyPr>
          <a:lstStyle/>
          <a:p>
            <a:r>
              <a:rPr lang="en-US" sz="825" dirty="0"/>
              <a:t>Source: https://en.wikipedia.org/wiki/Office_of_Personnel_Management_data_breach</a:t>
            </a:r>
          </a:p>
        </p:txBody>
      </p:sp>
    </p:spTree>
    <p:extLst>
      <p:ext uri="{BB962C8B-B14F-4D97-AF65-F5344CB8AC3E}">
        <p14:creationId xmlns:p14="http://schemas.microsoft.com/office/powerpoint/2010/main" val="2248167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1F596-C461-2738-8E79-E928CE5ADE5B}"/>
              </a:ext>
            </a:extLst>
          </p:cNvPr>
          <p:cNvSpPr>
            <a:spLocks noGrp="1"/>
          </p:cNvSpPr>
          <p:nvPr>
            <p:ph type="title"/>
          </p:nvPr>
        </p:nvSpPr>
        <p:spPr/>
        <p:txBody>
          <a:bodyPr/>
          <a:lstStyle/>
          <a:p>
            <a:r>
              <a:rPr lang="en-US" dirty="0"/>
              <a:t>Timeline of the OPM attacks</a:t>
            </a:r>
          </a:p>
        </p:txBody>
      </p:sp>
      <p:sp>
        <p:nvSpPr>
          <p:cNvPr id="3" name="Text Placeholder 2">
            <a:extLst>
              <a:ext uri="{FF2B5EF4-FFF2-40B4-BE49-F238E27FC236}">
                <a16:creationId xmlns:a16="http://schemas.microsoft.com/office/drawing/2014/main" id="{D0BD5680-9E92-3BAA-00C8-C9C7098D008E}"/>
              </a:ext>
            </a:extLst>
          </p:cNvPr>
          <p:cNvSpPr>
            <a:spLocks noGrp="1"/>
          </p:cNvSpPr>
          <p:nvPr>
            <p:ph type="body" idx="1"/>
          </p:nvPr>
        </p:nvSpPr>
        <p:spPr/>
        <p:txBody>
          <a:bodyPr>
            <a:normAutofit/>
          </a:bodyPr>
          <a:lstStyle/>
          <a:p>
            <a:r>
              <a:rPr lang="en-US" sz="2800" dirty="0"/>
              <a:t>Attackers were inside the OPM network for over 11 months before the attack was detected and stopped.</a:t>
            </a:r>
          </a:p>
          <a:p>
            <a:pPr lvl="1"/>
            <a:r>
              <a:rPr lang="en-US" sz="2400" dirty="0"/>
              <a:t>March 2014: hackers infiltrate the OPM network</a:t>
            </a:r>
          </a:p>
          <a:p>
            <a:pPr lvl="1"/>
            <a:r>
              <a:rPr lang="en-US" sz="2400" dirty="0"/>
              <a:t>June 2014: USIS disclose a data breach</a:t>
            </a:r>
          </a:p>
          <a:p>
            <a:pPr lvl="1"/>
            <a:r>
              <a:rPr lang="en-US" sz="2400" dirty="0"/>
              <a:t>Sept. 2014: </a:t>
            </a:r>
            <a:r>
              <a:rPr lang="en-US" sz="2400" dirty="0" err="1"/>
              <a:t>KeyPoint</a:t>
            </a:r>
            <a:r>
              <a:rPr lang="en-US" sz="2400" dirty="0"/>
              <a:t> breach detected</a:t>
            </a:r>
          </a:p>
          <a:p>
            <a:pPr lvl="1"/>
            <a:r>
              <a:rPr lang="en-US" sz="2400" dirty="0"/>
              <a:t>Dec. 2014: Attackers pivot to the Department of Interior and start stealing data</a:t>
            </a:r>
          </a:p>
          <a:p>
            <a:pPr lvl="1"/>
            <a:r>
              <a:rPr lang="en-US" sz="2400" dirty="0"/>
              <a:t>April 2015: OPM detects the attacks; attackers are kicked out of the networks</a:t>
            </a:r>
          </a:p>
          <a:p>
            <a:pPr lvl="1"/>
            <a:endParaRPr lang="en-US" sz="2400" dirty="0"/>
          </a:p>
        </p:txBody>
      </p:sp>
      <p:sp>
        <p:nvSpPr>
          <p:cNvPr id="4" name="TextBox 3">
            <a:extLst>
              <a:ext uri="{FF2B5EF4-FFF2-40B4-BE49-F238E27FC236}">
                <a16:creationId xmlns:a16="http://schemas.microsoft.com/office/drawing/2014/main" id="{80C4F45F-B9CE-51BC-E5EB-C1503FD4B100}"/>
              </a:ext>
            </a:extLst>
          </p:cNvPr>
          <p:cNvSpPr txBox="1"/>
          <p:nvPr/>
        </p:nvSpPr>
        <p:spPr>
          <a:xfrm>
            <a:off x="2617058" y="6257709"/>
            <a:ext cx="4192173" cy="219291"/>
          </a:xfrm>
          <a:prstGeom prst="rect">
            <a:avLst/>
          </a:prstGeom>
          <a:noFill/>
        </p:spPr>
        <p:txBody>
          <a:bodyPr wrap="none" rtlCol="0">
            <a:spAutoFit/>
          </a:bodyPr>
          <a:lstStyle/>
          <a:p>
            <a:r>
              <a:rPr lang="en-US" sz="825" dirty="0"/>
              <a:t>Source: https://en.wikipedia.org/wiki/Office_of_Personnel_Management_data_breach</a:t>
            </a:r>
          </a:p>
        </p:txBody>
      </p:sp>
    </p:spTree>
    <p:extLst>
      <p:ext uri="{BB962C8B-B14F-4D97-AF65-F5344CB8AC3E}">
        <p14:creationId xmlns:p14="http://schemas.microsoft.com/office/powerpoint/2010/main" val="63774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wake up call</a:t>
            </a:r>
          </a:p>
        </p:txBody>
      </p:sp>
      <p:sp>
        <p:nvSpPr>
          <p:cNvPr id="3" name="Content Placeholder 2"/>
          <p:cNvSpPr>
            <a:spLocks noGrp="1"/>
          </p:cNvSpPr>
          <p:nvPr>
            <p:ph idx="1"/>
          </p:nvPr>
        </p:nvSpPr>
        <p:spPr/>
        <p:txBody>
          <a:bodyPr>
            <a:normAutofit/>
          </a:bodyPr>
          <a:lstStyle/>
          <a:p>
            <a:r>
              <a:rPr lang="en-US" sz="2400" dirty="0"/>
              <a:t>In the fall of 2015, the Government Accountability Office (GAO) conducted its first cybersecurity assessment under the Federal IT Acquisition Reform Act. </a:t>
            </a:r>
          </a:p>
          <a:p>
            <a:r>
              <a:rPr lang="en-US" sz="2400" dirty="0"/>
              <a:t>Out of 24 agencies, </a:t>
            </a:r>
          </a:p>
          <a:p>
            <a:pPr lvl="1"/>
            <a:r>
              <a:rPr lang="en-US" sz="2000" dirty="0"/>
              <a:t>none received an A, </a:t>
            </a:r>
          </a:p>
          <a:p>
            <a:pPr lvl="1"/>
            <a:r>
              <a:rPr lang="en-US" sz="2000" dirty="0"/>
              <a:t>two received </a:t>
            </a:r>
            <a:r>
              <a:rPr lang="en-US" sz="2000" dirty="0" err="1"/>
              <a:t>Bs</a:t>
            </a:r>
            <a:r>
              <a:rPr lang="en-US" sz="2000" dirty="0"/>
              <a:t>, </a:t>
            </a:r>
          </a:p>
          <a:p>
            <a:pPr lvl="1"/>
            <a:r>
              <a:rPr lang="en-US" sz="2000" dirty="0"/>
              <a:t>five got Cs, </a:t>
            </a:r>
          </a:p>
          <a:p>
            <a:pPr lvl="1"/>
            <a:r>
              <a:rPr lang="en-US" sz="2000" dirty="0"/>
              <a:t>14 got Ds and </a:t>
            </a:r>
          </a:p>
          <a:p>
            <a:pPr lvl="1"/>
            <a:r>
              <a:rPr lang="en-US" sz="2000" dirty="0"/>
              <a:t>three agencies — the Department of Education, the Department of Energy and NASA — received failing grades.</a:t>
            </a:r>
          </a:p>
          <a:p>
            <a:r>
              <a:rPr lang="en-US" sz="2400" dirty="0"/>
              <a:t>Surprisingly, some improvements but not enough since then.</a:t>
            </a:r>
          </a:p>
        </p:txBody>
      </p:sp>
      <p:sp>
        <p:nvSpPr>
          <p:cNvPr id="5" name="TextBox 4"/>
          <p:cNvSpPr txBox="1"/>
          <p:nvPr/>
        </p:nvSpPr>
        <p:spPr>
          <a:xfrm>
            <a:off x="1380138" y="6257709"/>
            <a:ext cx="6947736" cy="219291"/>
          </a:xfrm>
          <a:prstGeom prst="rect">
            <a:avLst/>
          </a:prstGeom>
          <a:noFill/>
        </p:spPr>
        <p:txBody>
          <a:bodyPr wrap="none" rtlCol="0">
            <a:spAutoFit/>
          </a:bodyPr>
          <a:lstStyle/>
          <a:p>
            <a:r>
              <a:rPr lang="en-US" sz="825" dirty="0"/>
              <a:t>Source: https://www.csoonline.com/article/3201041/data-breach/the-opm-data-breach-2-years-on-what-government-agencies-must-do-now.html</a:t>
            </a:r>
          </a:p>
        </p:txBody>
      </p:sp>
    </p:spTree>
    <p:extLst>
      <p:ext uri="{BB962C8B-B14F-4D97-AF65-F5344CB8AC3E}">
        <p14:creationId xmlns:p14="http://schemas.microsoft.com/office/powerpoint/2010/main" val="1317050493"/>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1007</Words>
  <Application>Microsoft Office PowerPoint</Application>
  <PresentationFormat>On-screen Show (4:3)</PresentationFormat>
  <Paragraphs>82</Paragraphs>
  <Slides>16</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Case Study: OPM Data  Breach 2015</vt:lpstr>
      <vt:lpstr>Disclaimer</vt:lpstr>
      <vt:lpstr>Sources of Information</vt:lpstr>
      <vt:lpstr>Readme Information</vt:lpstr>
      <vt:lpstr>Learning Objectives</vt:lpstr>
      <vt:lpstr>Introduction</vt:lpstr>
      <vt:lpstr>Two attacks</vt:lpstr>
      <vt:lpstr>Timeline of the OPM attacks</vt:lpstr>
      <vt:lpstr>A wake up call</vt:lpstr>
      <vt:lpstr>Lessons learned</vt:lpstr>
      <vt:lpstr>Lessons learned</vt:lpstr>
      <vt:lpstr>Impacts of the breach</vt:lpstr>
      <vt:lpstr>Discussion:</vt:lpstr>
      <vt:lpstr>Discussion Questions</vt:lpstr>
      <vt:lpstr>Discussion Questions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cai-adm</dc:creator>
  <cp:lastModifiedBy>Yu Cai</cp:lastModifiedBy>
  <cp:revision>15</cp:revision>
  <dcterms:created xsi:type="dcterms:W3CDTF">2006-08-16T00:00:00Z</dcterms:created>
  <dcterms:modified xsi:type="dcterms:W3CDTF">2024-06-22T01:00:47Z</dcterms:modified>
</cp:coreProperties>
</file>