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56" r:id="rId2"/>
    <p:sldId id="554" r:id="rId3"/>
    <p:sldId id="588" r:id="rId4"/>
    <p:sldId id="594" r:id="rId5"/>
    <p:sldId id="257" r:id="rId6"/>
    <p:sldId id="261" r:id="rId7"/>
    <p:sldId id="595" r:id="rId8"/>
    <p:sldId id="303" r:id="rId9"/>
    <p:sldId id="298" r:id="rId10"/>
    <p:sldId id="274" r:id="rId11"/>
    <p:sldId id="596" r:id="rId12"/>
    <p:sldId id="287" r:id="rId13"/>
    <p:sldId id="283" r:id="rId14"/>
    <p:sldId id="301" r:id="rId15"/>
    <p:sldId id="597" r:id="rId16"/>
    <p:sldId id="598" r:id="rId17"/>
    <p:sldId id="599" r:id="rId18"/>
    <p:sldId id="286" r:id="rId1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6/szDAE1ZyG7C32oFTIqMqrZky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34" autoAdjust="0"/>
  </p:normalViewPr>
  <p:slideViewPr>
    <p:cSldViewPr snapToGrid="0">
      <p:cViewPr varScale="1">
        <p:scale>
          <a:sx n="55" d="100"/>
          <a:sy n="55" d="100"/>
        </p:scale>
        <p:origin x="1600"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Discuss how CMS staff prioritized time savings over other project aspects, and the implications of such decisions. Reflect on whether a different balance between expediting timelines and risk management might have resulted in a more successful launch. Consider the roles of accountability and oversight in this context, and explore how these aspects can be effectively managed in large-scale IT projects.</a:t>
            </a:r>
          </a:p>
          <a:p>
            <a:endParaRPr lang="en-US" dirty="0"/>
          </a:p>
        </p:txBody>
      </p:sp>
    </p:spTree>
    <p:extLst>
      <p:ext uri="{BB962C8B-B14F-4D97-AF65-F5344CB8AC3E}">
        <p14:creationId xmlns:p14="http://schemas.microsoft.com/office/powerpoint/2010/main" val="1837816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Analyze the decision to forego comprehensive end-to-end testing in favor of testing individual components. Discuss the potential risks this posed to the overall system security and reliability. Consider how a lack of integrated testing might affect other large-scale projects, and propose strategies to ensure that comprehensive testing is incorporated into future project plans.</a:t>
            </a:r>
          </a:p>
          <a:p>
            <a:endParaRPr lang="en-US" dirty="0"/>
          </a:p>
        </p:txBody>
      </p:sp>
    </p:spTree>
    <p:extLst>
      <p:ext uri="{BB962C8B-B14F-4D97-AF65-F5344CB8AC3E}">
        <p14:creationId xmlns:p14="http://schemas.microsoft.com/office/powerpoint/2010/main" val="1727883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Evaluate the statement that significant security breaches on the Obamacare website appear to be inevitable due to the vast amounts of sensitive data and numerous data sources. Discuss the importance of proactive security measures and preparedness strategies in managing such complex systems. Consider the role of continuous monitoring, vendor management, and incident response plans in mitigating security risks.</a:t>
            </a:r>
          </a:p>
          <a:p>
            <a:endParaRPr lang="en-US" dirty="0"/>
          </a:p>
        </p:txBody>
      </p:sp>
    </p:spTree>
    <p:extLst>
      <p:ext uri="{BB962C8B-B14F-4D97-AF65-F5344CB8AC3E}">
        <p14:creationId xmlns:p14="http://schemas.microsoft.com/office/powerpoint/2010/main" val="548849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ao.gov/assets/670/665179.pdf" TargetMode="External"/><Relationship Id="rId2" Type="http://schemas.openxmlformats.org/officeDocument/2006/relationships/hyperlink" Target="http://www.chambers.com.au/public_resources/case_study/obamacare/saving-obamacare-case-study.pdf" TargetMode="External"/><Relationship Id="rId1" Type="http://schemas.openxmlformats.org/officeDocument/2006/relationships/slideLayout" Target="../slideLayouts/slideLayout2.xml"/><Relationship Id="rId4" Type="http://schemas.openxmlformats.org/officeDocument/2006/relationships/hyperlink" Target="https://hackernoon.com/small-is-beautiful-the-launch-failure-of-healthcare-gov-5e60f20eb96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hambers.com.au/public_resources/case_study/obamacare/saving-obamacare-case-stud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chambers.com.au/public_resources/case_study/obamacare/saving-obamacare-case-study.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chambers.com.au/public_resources/case_study/obamacare/saving-obamacare-case-study.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800"/>
              <a:buFont typeface="Calibri"/>
              <a:buNone/>
            </a:pPr>
            <a:r>
              <a:rPr lang="en-US" sz="4800" b="1" dirty="0"/>
              <a:t>Case Study:</a:t>
            </a:r>
            <a:br>
              <a:rPr lang="en-US" sz="4800" b="1" dirty="0"/>
            </a:br>
            <a:r>
              <a:rPr lang="en-US" sz="4800" b="1" dirty="0"/>
              <a:t>Obamacare Website</a:t>
            </a:r>
            <a:br>
              <a:rPr lang="en-US" sz="4800" b="1" dirty="0"/>
            </a:br>
            <a:r>
              <a:rPr lang="en-US" sz="4800" b="1" dirty="0"/>
              <a:t>Failed Launch 2013</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Worst Practices in Software Engineering</a:t>
            </a:r>
          </a:p>
        </p:txBody>
      </p:sp>
      <p:sp>
        <p:nvSpPr>
          <p:cNvPr id="3" name="Content Placeholder 2"/>
          <p:cNvSpPr>
            <a:spLocks noGrp="1"/>
          </p:cNvSpPr>
          <p:nvPr>
            <p:ph idx="1"/>
          </p:nvPr>
        </p:nvSpPr>
        <p:spPr/>
        <p:txBody>
          <a:bodyPr>
            <a:normAutofit lnSpcReduction="10000"/>
          </a:bodyPr>
          <a:lstStyle/>
          <a:p>
            <a:pPr marL="0" indent="0">
              <a:buNone/>
            </a:pPr>
            <a:r>
              <a:rPr lang="en-US" sz="2800" dirty="0"/>
              <a:t>The disastrous launch of HealthCare.gov can be attributed to a multitude of flaws in the project's execution. </a:t>
            </a:r>
          </a:p>
          <a:p>
            <a:pPr indent="-457200"/>
            <a:r>
              <a:rPr lang="en-US" sz="2800" dirty="0"/>
              <a:t>From the outset, the endeavor was plagued by an excessive level of complexity, involving three major contracts with distinct contractors, deliverables, and infrastructure components. </a:t>
            </a:r>
          </a:p>
          <a:p>
            <a:pPr indent="-457200"/>
            <a:r>
              <a:rPr lang="en-US" sz="2800" dirty="0"/>
              <a:t>This hyper-complex structure, coupled with a reliance on external data sources beyond the project's control, virtually ensured that the website would face significant challenges.</a:t>
            </a:r>
          </a:p>
        </p:txBody>
      </p:sp>
    </p:spTree>
    <p:extLst>
      <p:ext uri="{BB962C8B-B14F-4D97-AF65-F5344CB8AC3E}">
        <p14:creationId xmlns:p14="http://schemas.microsoft.com/office/powerpoint/2010/main" val="37230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Worst Practices in Software Engineering</a:t>
            </a:r>
          </a:p>
        </p:txBody>
      </p:sp>
      <p:sp>
        <p:nvSpPr>
          <p:cNvPr id="3" name="Content Placeholder 2"/>
          <p:cNvSpPr>
            <a:spLocks noGrp="1"/>
          </p:cNvSpPr>
          <p:nvPr>
            <p:ph idx="1"/>
          </p:nvPr>
        </p:nvSpPr>
        <p:spPr/>
        <p:txBody>
          <a:bodyPr>
            <a:normAutofit/>
          </a:bodyPr>
          <a:lstStyle/>
          <a:p>
            <a:pPr indent="-457200"/>
            <a:r>
              <a:rPr lang="en-US" sz="2800" dirty="0"/>
              <a:t>Compounding the inherent complexity was the project's dependency on Experian, a third-party data provider. With no ability to verify or enhance the quality of Experian's data, the system struggled to handle exceptions and inconsistencies, leading to numerous issues and errors. </a:t>
            </a:r>
          </a:p>
          <a:p>
            <a:pPr indent="-457200"/>
            <a:r>
              <a:rPr lang="en-US" sz="2800" dirty="0"/>
              <a:t>These fundamental missteps, exacerbated by the politically charged atmosphere surrounding the Affordable Care Act, ultimately culminated in the website's delayed and troubled launch.</a:t>
            </a:r>
          </a:p>
        </p:txBody>
      </p:sp>
    </p:spTree>
    <p:extLst>
      <p:ext uri="{BB962C8B-B14F-4D97-AF65-F5344CB8AC3E}">
        <p14:creationId xmlns:p14="http://schemas.microsoft.com/office/powerpoint/2010/main" val="554381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Five key things for project management</a:t>
            </a:r>
          </a:p>
        </p:txBody>
      </p:sp>
      <p:sp>
        <p:nvSpPr>
          <p:cNvPr id="3" name="Content Placeholder 2"/>
          <p:cNvSpPr>
            <a:spLocks noGrp="1"/>
          </p:cNvSpPr>
          <p:nvPr>
            <p:ph idx="1"/>
          </p:nvPr>
        </p:nvSpPr>
        <p:spPr>
          <a:xfrm>
            <a:off x="457200" y="1392865"/>
            <a:ext cx="8229600" cy="5380075"/>
          </a:xfrm>
        </p:spPr>
        <p:txBody>
          <a:bodyPr>
            <a:normAutofit lnSpcReduction="10000"/>
          </a:bodyPr>
          <a:lstStyle/>
          <a:p>
            <a:pPr indent="-457200"/>
            <a:r>
              <a:rPr lang="en-US" sz="2400" dirty="0"/>
              <a:t>In-house vs. Outsourcing: Determine whether to utilize internal resources or to outsource the project. </a:t>
            </a:r>
          </a:p>
          <a:p>
            <a:pPr indent="-457200"/>
            <a:r>
              <a:rPr lang="en-US" sz="2400" dirty="0"/>
              <a:t>Vendor Selection and Management: Adhere to best practices in selecting the most suitable vendor for your needs, and maintain effective management of the vendor relationship throughout the project.</a:t>
            </a:r>
          </a:p>
          <a:p>
            <a:pPr indent="-457200"/>
            <a:r>
              <a:rPr lang="en-US" sz="2400" dirty="0"/>
              <a:t>Project Leadership: Assign a single individual to oversee the project, granting them the authority to make final decisions.</a:t>
            </a:r>
          </a:p>
          <a:p>
            <a:pPr indent="-457200"/>
            <a:r>
              <a:rPr lang="en-US" sz="2400" dirty="0"/>
              <a:t>Transparency and Testing: Address issues promptly and maintain transparency about project progress. Rigorously test the website throughout the development process.</a:t>
            </a:r>
          </a:p>
          <a:p>
            <a:pPr indent="-457200"/>
            <a:r>
              <a:rPr lang="en-US" sz="2400" dirty="0"/>
              <a:t>Preparedness: Anticipate both potential success and failure. Establish clear guidelines to manage and mitigate any possible failures.</a:t>
            </a:r>
          </a:p>
        </p:txBody>
      </p:sp>
    </p:spTree>
    <p:extLst>
      <p:ext uri="{BB962C8B-B14F-4D97-AF65-F5344CB8AC3E}">
        <p14:creationId xmlns:p14="http://schemas.microsoft.com/office/powerpoint/2010/main" val="158426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security issues</a:t>
            </a:r>
          </a:p>
        </p:txBody>
      </p:sp>
      <p:sp>
        <p:nvSpPr>
          <p:cNvPr id="3" name="Content Placeholder 2"/>
          <p:cNvSpPr>
            <a:spLocks noGrp="1"/>
          </p:cNvSpPr>
          <p:nvPr>
            <p:ph idx="1"/>
          </p:nvPr>
        </p:nvSpPr>
        <p:spPr/>
        <p:txBody>
          <a:bodyPr>
            <a:normAutofit/>
          </a:bodyPr>
          <a:lstStyle/>
          <a:p>
            <a:r>
              <a:rPr lang="en-US" sz="2400" dirty="0"/>
              <a:t>CMS officials did not conduct a comprehensive end-to-end security test of the site prior to its launch; only individual components were tested. </a:t>
            </a:r>
          </a:p>
          <a:p>
            <a:r>
              <a:rPr lang="en-US" sz="2400" dirty="0"/>
              <a:t>To date, attention has primarily been directed towards performance and reliability issues, with limited insight into the efforts made to ensure system security. </a:t>
            </a:r>
          </a:p>
          <a:p>
            <a:r>
              <a:rPr lang="en-US" sz="2400" dirty="0"/>
              <a:t>Given the vast amounts of sensitive data, numerous data sources, and involvement of third-party contractors, significant security breaches on the Obamacare website appear to be an eventuality.</a:t>
            </a:r>
          </a:p>
        </p:txBody>
      </p:sp>
    </p:spTree>
    <p:extLst>
      <p:ext uri="{BB962C8B-B14F-4D97-AF65-F5344CB8AC3E}">
        <p14:creationId xmlns:p14="http://schemas.microsoft.com/office/powerpoint/2010/main" val="4004280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from the GAO report</a:t>
            </a:r>
          </a:p>
        </p:txBody>
      </p:sp>
      <p:sp>
        <p:nvSpPr>
          <p:cNvPr id="3" name="Content Placeholder 2"/>
          <p:cNvSpPr>
            <a:spLocks noGrp="1"/>
          </p:cNvSpPr>
          <p:nvPr>
            <p:ph idx="1"/>
          </p:nvPr>
        </p:nvSpPr>
        <p:spPr/>
        <p:txBody>
          <a:bodyPr>
            <a:normAutofit/>
          </a:bodyPr>
          <a:lstStyle/>
          <a:p>
            <a:r>
              <a:rPr lang="en-US" sz="2400" dirty="0"/>
              <a:t>CMS program and contracting staff made several planning decisions and trade-offs intended to expedite the timeline but that introduced substantial risks. </a:t>
            </a:r>
          </a:p>
          <a:p>
            <a:r>
              <a:rPr lang="en-US" sz="2400" dirty="0"/>
              <a:t>As performance issues with the FFM contractor emerged late in the development process, CMS was frequently confronted with the dilemma of either holding the contractor accountable for poor performance or focusing entirely on meeting the October deadline.</a:t>
            </a:r>
          </a:p>
          <a:p>
            <a:r>
              <a:rPr lang="en-US" sz="2400" dirty="0"/>
              <a:t>Simultaneously, CMS continues to face challenges in defining requirements and controlling costs to finalize the development of the financial management module in the FFM.</a:t>
            </a:r>
          </a:p>
        </p:txBody>
      </p:sp>
      <p:sp>
        <p:nvSpPr>
          <p:cNvPr id="4" name="Rectangle 3"/>
          <p:cNvSpPr/>
          <p:nvPr/>
        </p:nvSpPr>
        <p:spPr>
          <a:xfrm>
            <a:off x="3479393" y="6223084"/>
            <a:ext cx="3235181" cy="253916"/>
          </a:xfrm>
          <a:prstGeom prst="rect">
            <a:avLst/>
          </a:prstGeom>
        </p:spPr>
        <p:txBody>
          <a:bodyPr wrap="none">
            <a:spAutoFit/>
          </a:bodyPr>
          <a:lstStyle/>
          <a:p>
            <a:pPr lvl="1"/>
            <a:r>
              <a:rPr lang="en-US" sz="1050" dirty="0"/>
              <a:t>Source: http://www.gao.gov/assets/670/665179.pdf</a:t>
            </a:r>
          </a:p>
        </p:txBody>
      </p:sp>
    </p:spTree>
    <p:extLst>
      <p:ext uri="{BB962C8B-B14F-4D97-AF65-F5344CB8AC3E}">
        <p14:creationId xmlns:p14="http://schemas.microsoft.com/office/powerpoint/2010/main" val="4061988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5F86F-6DD0-22AD-368E-059C5D7F48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A74FD429-8330-213D-1AE7-DA6404277FD3}"/>
              </a:ext>
            </a:extLst>
          </p:cNvPr>
          <p:cNvSpPr>
            <a:spLocks noGrp="1"/>
          </p:cNvSpPr>
          <p:nvPr>
            <p:ph type="body" idx="1"/>
          </p:nvPr>
        </p:nvSpPr>
        <p:spPr/>
        <p:txBody>
          <a:bodyPr>
            <a:normAutofit/>
          </a:bodyPr>
          <a:lstStyle/>
          <a:p>
            <a:r>
              <a:rPr lang="en-US" dirty="0"/>
              <a:t>How do the planning decisions and trade-offs made by CMS program and contracting staff reflect the balance between meeting deadlines and managing risks?</a:t>
            </a:r>
          </a:p>
          <a:p>
            <a:endParaRPr lang="en-US" dirty="0"/>
          </a:p>
          <a:p>
            <a:endParaRPr lang="en-US" dirty="0"/>
          </a:p>
        </p:txBody>
      </p:sp>
    </p:spTree>
    <p:extLst>
      <p:ext uri="{BB962C8B-B14F-4D97-AF65-F5344CB8AC3E}">
        <p14:creationId xmlns:p14="http://schemas.microsoft.com/office/powerpoint/2010/main" val="2495865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5F86F-6DD0-22AD-368E-059C5D7F48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A74FD429-8330-213D-1AE7-DA6404277FD3}"/>
              </a:ext>
            </a:extLst>
          </p:cNvPr>
          <p:cNvSpPr>
            <a:spLocks noGrp="1"/>
          </p:cNvSpPr>
          <p:nvPr>
            <p:ph type="body" idx="1"/>
          </p:nvPr>
        </p:nvSpPr>
        <p:spPr/>
        <p:txBody>
          <a:bodyPr>
            <a:normAutofit/>
          </a:bodyPr>
          <a:lstStyle/>
          <a:p>
            <a:r>
              <a:rPr lang="en-US" dirty="0"/>
              <a:t>Why is end-to-end testing crucial for complex systems, and what lessons can be learned from CMS’s approach of only testing individual components?</a:t>
            </a:r>
          </a:p>
          <a:p>
            <a:endParaRPr lang="en-US" dirty="0"/>
          </a:p>
          <a:p>
            <a:endParaRPr lang="en-US" dirty="0"/>
          </a:p>
        </p:txBody>
      </p:sp>
    </p:spTree>
    <p:extLst>
      <p:ext uri="{BB962C8B-B14F-4D97-AF65-F5344CB8AC3E}">
        <p14:creationId xmlns:p14="http://schemas.microsoft.com/office/powerpoint/2010/main" val="1202576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5F86F-6DD0-22AD-368E-059C5D7F48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A74FD429-8330-213D-1AE7-DA6404277FD3}"/>
              </a:ext>
            </a:extLst>
          </p:cNvPr>
          <p:cNvSpPr>
            <a:spLocks noGrp="1"/>
          </p:cNvSpPr>
          <p:nvPr>
            <p:ph type="body" idx="1"/>
          </p:nvPr>
        </p:nvSpPr>
        <p:spPr/>
        <p:txBody>
          <a:bodyPr>
            <a:normAutofit/>
          </a:bodyPr>
          <a:lstStyle/>
          <a:p>
            <a:r>
              <a:rPr lang="en-US" dirty="0"/>
              <a:t>Given the involvement of multiple data sources and third-party contractors, how should organizations prepare for potential security breaches in complex systems like the Obamacare website?</a:t>
            </a:r>
          </a:p>
          <a:p>
            <a:endParaRPr lang="en-US" dirty="0"/>
          </a:p>
        </p:txBody>
      </p:sp>
    </p:spTree>
    <p:extLst>
      <p:ext uri="{BB962C8B-B14F-4D97-AF65-F5344CB8AC3E}">
        <p14:creationId xmlns:p14="http://schemas.microsoft.com/office/powerpoint/2010/main" val="2355475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a:xfrm>
            <a:off x="76200" y="2069306"/>
            <a:ext cx="8439150" cy="3263504"/>
          </a:xfrm>
        </p:spPr>
        <p:txBody>
          <a:bodyPr>
            <a:normAutofit/>
          </a:bodyPr>
          <a:lstStyle/>
          <a:p>
            <a:pPr lvl="1"/>
            <a:r>
              <a:rPr lang="en-US" sz="2400" dirty="0">
                <a:hlinkClick r:id="rId2"/>
              </a:rPr>
              <a:t>https://en.wikipedia.org/wiki/HealthCare.gov</a:t>
            </a:r>
          </a:p>
          <a:p>
            <a:pPr lvl="1"/>
            <a:r>
              <a:rPr lang="en-US" sz="2400" dirty="0">
                <a:hlinkClick r:id="rId2"/>
              </a:rPr>
              <a:t>http://www.chambers.com.au/public_resources/case_study/obamacare/saving-obamacare-case-study.pdf</a:t>
            </a:r>
            <a:endParaRPr lang="en-US" sz="2400" dirty="0"/>
          </a:p>
          <a:p>
            <a:pPr lvl="1"/>
            <a:r>
              <a:rPr lang="en-US" sz="2400" dirty="0">
                <a:hlinkClick r:id="rId3"/>
              </a:rPr>
              <a:t>http://www.gao.gov/assets/670/665179.pdf</a:t>
            </a:r>
            <a:endParaRPr lang="en-US" sz="2400" dirty="0"/>
          </a:p>
          <a:p>
            <a:pPr lvl="1"/>
            <a:r>
              <a:rPr lang="en-US" sz="2400" dirty="0">
                <a:hlinkClick r:id="rId4"/>
              </a:rPr>
              <a:t>https://hackernoon.com/small-is-beautiful-the-launch-failure-of-healthcare-gov-5e60f20eb967</a:t>
            </a:r>
            <a:r>
              <a:rPr lang="en-US" sz="2400" dirty="0"/>
              <a:t> </a:t>
            </a:r>
          </a:p>
          <a:p>
            <a:endParaRPr lang="en-US" sz="2800" dirty="0"/>
          </a:p>
        </p:txBody>
      </p:sp>
    </p:spTree>
    <p:extLst>
      <p:ext uri="{BB962C8B-B14F-4D97-AF65-F5344CB8AC3E}">
        <p14:creationId xmlns:p14="http://schemas.microsoft.com/office/powerpoint/2010/main" val="209889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incident have not disclosed all details of the incident publicly and likely will not do so in the future. However, sufficient information is available online and within the community to infer the probable events during the incident.</a:t>
            </a:r>
          </a:p>
          <a:p>
            <a:r>
              <a:rPr lang="en-US" sz="21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Obamacare website failed launch in 2013,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Project management, Project planning, Software engineering</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Clr>
                <a:schemeClr val="dk1"/>
              </a:buClr>
              <a:buSzPts val="3200"/>
              <a:buChar char="•"/>
            </a:pPr>
            <a:r>
              <a:rPr lang="en-US" dirty="0"/>
              <a:t>Describe the failed launch of the Obamacare website in 2013</a:t>
            </a:r>
            <a:endParaRPr dirty="0"/>
          </a:p>
          <a:p>
            <a:pPr marL="342900" lvl="0" indent="-342900" algn="l" rtl="0">
              <a:lnSpc>
                <a:spcPct val="100000"/>
              </a:lnSpc>
              <a:spcBef>
                <a:spcPts val="640"/>
              </a:spcBef>
              <a:spcAft>
                <a:spcPts val="0"/>
              </a:spcAft>
              <a:buClr>
                <a:schemeClr val="dk1"/>
              </a:buClr>
              <a:buSzPts val="3200"/>
              <a:buChar char="•"/>
            </a:pPr>
            <a:r>
              <a:rPr lang="en-US" dirty="0"/>
              <a:t>Explain the best practices in project management and project planning</a:t>
            </a:r>
            <a:endParaRPr dirty="0"/>
          </a:p>
          <a:p>
            <a:pPr marL="342900" lvl="0" indent="-342900" algn="l" rtl="0">
              <a:lnSpc>
                <a:spcPct val="100000"/>
              </a:lnSpc>
              <a:spcBef>
                <a:spcPts val="640"/>
              </a:spcBef>
              <a:spcAft>
                <a:spcPts val="0"/>
              </a:spcAft>
              <a:buClr>
                <a:schemeClr val="dk1"/>
              </a:buClr>
              <a:buSzPts val="3200"/>
              <a:buChar char="•"/>
            </a:pPr>
            <a:r>
              <a:rPr lang="en-US" dirty="0"/>
              <a:t>Explain the lessons learned from the Obamacare website failed launch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Obamacare website</a:t>
            </a:r>
          </a:p>
        </p:txBody>
      </p:sp>
      <p:sp>
        <p:nvSpPr>
          <p:cNvPr id="3" name="Content Placeholder 2"/>
          <p:cNvSpPr>
            <a:spLocks noGrp="1"/>
          </p:cNvSpPr>
          <p:nvPr>
            <p:ph idx="1"/>
          </p:nvPr>
        </p:nvSpPr>
        <p:spPr>
          <a:xfrm>
            <a:off x="457200" y="1508051"/>
            <a:ext cx="8229600" cy="4876800"/>
          </a:xfrm>
        </p:spPr>
        <p:txBody>
          <a:bodyPr>
            <a:normAutofit fontScale="92500"/>
          </a:bodyPr>
          <a:lstStyle/>
          <a:p>
            <a:r>
              <a:rPr lang="en-US" sz="2800" dirty="0"/>
              <a:t>HealthCare.gov is a key piece of the Affordable Care Act, the law often called Obamacare, passed by Congress in 2010. </a:t>
            </a:r>
          </a:p>
          <a:p>
            <a:r>
              <a:rPr lang="en-US" sz="2800" dirty="0"/>
              <a:t>HealthCare.gov is made up of two main components, the data hub and the marketplace.</a:t>
            </a:r>
          </a:p>
          <a:p>
            <a:r>
              <a:rPr lang="en-US" sz="2800" dirty="0"/>
              <a:t>The website experienced significant crashes on its launch day in 2013, leading to widespread criticism across the nation.</a:t>
            </a:r>
          </a:p>
          <a:p>
            <a:r>
              <a:rPr lang="en-US" sz="2800" dirty="0"/>
              <a:t>This case study focuses on effective project management and project planning, which play a pivotal role in ensuring robust cybersecurity measures.</a:t>
            </a:r>
          </a:p>
        </p:txBody>
      </p:sp>
      <p:sp>
        <p:nvSpPr>
          <p:cNvPr id="4" name="TextBox 3">
            <a:extLst>
              <a:ext uri="{FF2B5EF4-FFF2-40B4-BE49-F238E27FC236}">
                <a16:creationId xmlns:a16="http://schemas.microsoft.com/office/drawing/2014/main" id="{84A4AA22-B189-FBFC-38A3-4D61EEF59C12}"/>
              </a:ext>
            </a:extLst>
          </p:cNvPr>
          <p:cNvSpPr txBox="1"/>
          <p:nvPr/>
        </p:nvSpPr>
        <p:spPr>
          <a:xfrm>
            <a:off x="3065722" y="6246911"/>
            <a:ext cx="4630478" cy="415498"/>
          </a:xfrm>
          <a:prstGeom prst="rect">
            <a:avLst/>
          </a:prstGeom>
          <a:noFill/>
        </p:spPr>
        <p:txBody>
          <a:bodyPr wrap="square">
            <a:spAutoFit/>
          </a:bodyPr>
          <a:lstStyle/>
          <a:p>
            <a:r>
              <a:rPr lang="en-US" sz="1050" dirty="0"/>
              <a:t>Source: https://en.wikipedia.org/wiki/HealthCare.gov</a:t>
            </a:r>
            <a:endParaRPr lang="en-US" sz="1050" dirty="0">
              <a:hlinkClick r:id="rId2"/>
            </a:endParaRPr>
          </a:p>
          <a:p>
            <a:endParaRPr lang="en-US" sz="1050" dirty="0"/>
          </a:p>
        </p:txBody>
      </p:sp>
    </p:spTree>
    <p:extLst>
      <p:ext uri="{BB962C8B-B14F-4D97-AF65-F5344CB8AC3E}">
        <p14:creationId xmlns:p14="http://schemas.microsoft.com/office/powerpoint/2010/main" val="1735711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Obamacare Website Failure Analysis</a:t>
            </a:r>
          </a:p>
        </p:txBody>
      </p:sp>
      <p:sp>
        <p:nvSpPr>
          <p:cNvPr id="5" name="Content Placeholder 4"/>
          <p:cNvSpPr>
            <a:spLocks noGrp="1"/>
          </p:cNvSpPr>
          <p:nvPr>
            <p:ph idx="1"/>
          </p:nvPr>
        </p:nvSpPr>
        <p:spPr/>
        <p:txBody>
          <a:bodyPr>
            <a:normAutofit/>
          </a:bodyPr>
          <a:lstStyle/>
          <a:p>
            <a:r>
              <a:rPr lang="en-US" sz="2800" dirty="0"/>
              <a:t>Healthcare.gov is arguably the most public software failure of the decade.</a:t>
            </a:r>
          </a:p>
          <a:p>
            <a:r>
              <a:rPr lang="en-US" sz="2800" dirty="0"/>
              <a:t>The problems with the insurance-shopping website include outages, slow page loads and the inability of users to complete coverage applications. Some insurance providers say they have been receiving inaccurate application information from the website.</a:t>
            </a:r>
          </a:p>
          <a:p>
            <a:endParaRPr lang="en-US" sz="2800" dirty="0"/>
          </a:p>
          <a:p>
            <a:endParaRPr lang="en-US" sz="2800" dirty="0"/>
          </a:p>
          <a:p>
            <a:endParaRPr lang="en-US" sz="2800" dirty="0"/>
          </a:p>
        </p:txBody>
      </p:sp>
      <p:sp>
        <p:nvSpPr>
          <p:cNvPr id="2" name="TextBox 1">
            <a:extLst>
              <a:ext uri="{FF2B5EF4-FFF2-40B4-BE49-F238E27FC236}">
                <a16:creationId xmlns:a16="http://schemas.microsoft.com/office/drawing/2014/main" id="{A1DA7BB3-D9CF-710A-905D-D8E144E99EA4}"/>
              </a:ext>
            </a:extLst>
          </p:cNvPr>
          <p:cNvSpPr txBox="1"/>
          <p:nvPr/>
        </p:nvSpPr>
        <p:spPr>
          <a:xfrm>
            <a:off x="3065722" y="6246911"/>
            <a:ext cx="4630478" cy="415498"/>
          </a:xfrm>
          <a:prstGeom prst="rect">
            <a:avLst/>
          </a:prstGeom>
          <a:noFill/>
        </p:spPr>
        <p:txBody>
          <a:bodyPr wrap="square">
            <a:spAutoFit/>
          </a:bodyPr>
          <a:lstStyle/>
          <a:p>
            <a:r>
              <a:rPr lang="en-US" sz="1050" dirty="0"/>
              <a:t>Source: https://en.wikipedia.org/wiki/HealthCare.gov</a:t>
            </a:r>
            <a:endParaRPr lang="en-US" sz="1050" dirty="0">
              <a:hlinkClick r:id="rId2"/>
            </a:endParaRPr>
          </a:p>
          <a:p>
            <a:endParaRPr lang="en-US" sz="1050" dirty="0"/>
          </a:p>
        </p:txBody>
      </p:sp>
    </p:spTree>
    <p:extLst>
      <p:ext uri="{BB962C8B-B14F-4D97-AF65-F5344CB8AC3E}">
        <p14:creationId xmlns:p14="http://schemas.microsoft.com/office/powerpoint/2010/main" val="75522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performance issues</a:t>
            </a:r>
          </a:p>
        </p:txBody>
      </p:sp>
      <p:sp>
        <p:nvSpPr>
          <p:cNvPr id="3" name="Content Placeholder 2"/>
          <p:cNvSpPr>
            <a:spLocks noGrp="1"/>
          </p:cNvSpPr>
          <p:nvPr>
            <p:ph idx="1"/>
          </p:nvPr>
        </p:nvSpPr>
        <p:spPr/>
        <p:txBody>
          <a:bodyPr>
            <a:normAutofit/>
          </a:bodyPr>
          <a:lstStyle/>
          <a:p>
            <a:r>
              <a:rPr lang="en-US" sz="2800" dirty="0"/>
              <a:t>Loading the Healthcare.gov home page takes a very long time.</a:t>
            </a:r>
          </a:p>
          <a:p>
            <a:r>
              <a:rPr lang="en-US" sz="2800" dirty="0"/>
              <a:t>Performance issues across the website.</a:t>
            </a:r>
          </a:p>
          <a:p>
            <a:r>
              <a:rPr lang="en-US" sz="2800" dirty="0"/>
              <a:t>The registration page of the site exemplifies poor adherence to best practices in Web Performance Optimization.</a:t>
            </a:r>
          </a:p>
          <a:p>
            <a:pPr lvl="1"/>
            <a:r>
              <a:rPr lang="en-US" sz="2400" dirty="0"/>
              <a:t>They loaded about 55 Individual </a:t>
            </a:r>
            <a:r>
              <a:rPr lang="en-US" sz="2400" dirty="0" err="1"/>
              <a:t>JavaScripts</a:t>
            </a:r>
            <a:r>
              <a:rPr lang="en-US" sz="2400" dirty="0"/>
              <a:t> files and 11 Individual CSS files!</a:t>
            </a:r>
          </a:p>
        </p:txBody>
      </p:sp>
      <p:sp>
        <p:nvSpPr>
          <p:cNvPr id="4" name="TextBox 3">
            <a:extLst>
              <a:ext uri="{FF2B5EF4-FFF2-40B4-BE49-F238E27FC236}">
                <a16:creationId xmlns:a16="http://schemas.microsoft.com/office/drawing/2014/main" id="{14565F3E-AAC6-9E61-7141-E7446B52962C}"/>
              </a:ext>
            </a:extLst>
          </p:cNvPr>
          <p:cNvSpPr txBox="1"/>
          <p:nvPr/>
        </p:nvSpPr>
        <p:spPr>
          <a:xfrm>
            <a:off x="3065722" y="6246911"/>
            <a:ext cx="4630478" cy="415498"/>
          </a:xfrm>
          <a:prstGeom prst="rect">
            <a:avLst/>
          </a:prstGeom>
          <a:noFill/>
        </p:spPr>
        <p:txBody>
          <a:bodyPr wrap="square">
            <a:spAutoFit/>
          </a:bodyPr>
          <a:lstStyle/>
          <a:p>
            <a:r>
              <a:rPr lang="en-US" sz="1050" dirty="0"/>
              <a:t>Source: https://en.wikipedia.org/wiki/HealthCare.gov</a:t>
            </a:r>
            <a:endParaRPr lang="en-US" sz="1050" dirty="0">
              <a:hlinkClick r:id="rId2"/>
            </a:endParaRPr>
          </a:p>
          <a:p>
            <a:endParaRPr lang="en-US" sz="1050" dirty="0"/>
          </a:p>
        </p:txBody>
      </p:sp>
    </p:spTree>
    <p:extLst>
      <p:ext uri="{BB962C8B-B14F-4D97-AF65-F5344CB8AC3E}">
        <p14:creationId xmlns:p14="http://schemas.microsoft.com/office/powerpoint/2010/main" val="372498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457200"/>
            <a:ext cx="8493642" cy="1143000"/>
          </a:xfrm>
        </p:spPr>
        <p:txBody>
          <a:bodyPr>
            <a:normAutofit/>
          </a:bodyPr>
          <a:lstStyle/>
          <a:p>
            <a:r>
              <a:rPr lang="en-US" dirty="0"/>
              <a:t>Governments fail to learn from mistakes</a:t>
            </a:r>
          </a:p>
        </p:txBody>
      </p:sp>
      <p:sp>
        <p:nvSpPr>
          <p:cNvPr id="4" name="Content Placeholder 3"/>
          <p:cNvSpPr>
            <a:spLocks noGrp="1"/>
          </p:cNvSpPr>
          <p:nvPr>
            <p:ph idx="1"/>
          </p:nvPr>
        </p:nvSpPr>
        <p:spPr/>
        <p:txBody>
          <a:bodyPr/>
          <a:lstStyle/>
          <a:p>
            <a:r>
              <a:rPr lang="en-US" dirty="0"/>
              <a:t>Other government project failures</a:t>
            </a:r>
          </a:p>
          <a:p>
            <a:pPr lvl="1"/>
            <a:r>
              <a:rPr lang="en-US" dirty="0"/>
              <a:t>FBI Trilogy</a:t>
            </a:r>
          </a:p>
          <a:p>
            <a:pPr lvl="2"/>
            <a:r>
              <a:rPr lang="en-US" dirty="0"/>
              <a:t>http://www.infoworld.com/article/2672020/application-development/anatomy-of-an-it-disaster--how-the-fbi-blew-it.html</a:t>
            </a:r>
          </a:p>
          <a:p>
            <a:pPr lvl="1"/>
            <a:r>
              <a:rPr lang="en-US" dirty="0"/>
              <a:t>DoD DIMHRS</a:t>
            </a:r>
          </a:p>
          <a:p>
            <a:pPr lvl="2"/>
            <a:r>
              <a:rPr lang="en-US" dirty="0"/>
              <a:t>http://www.stripes.com/opinion/military-update-dimhrs-program-dumped-as-a-disaster-1.99558</a:t>
            </a:r>
          </a:p>
          <a:p>
            <a:pPr lvl="2"/>
            <a:r>
              <a:rPr lang="en-US" dirty="0"/>
              <a:t>https://www.cs.uaf.edu/2013/fall/cs471/Pres/DoD.pdf</a:t>
            </a:r>
          </a:p>
          <a:p>
            <a:pPr lvl="1"/>
            <a:r>
              <a:rPr lang="en-US" dirty="0"/>
              <a:t>The list never ends….</a:t>
            </a:r>
          </a:p>
        </p:txBody>
      </p:sp>
    </p:spTree>
    <p:extLst>
      <p:ext uri="{BB962C8B-B14F-4D97-AF65-F5344CB8AC3E}">
        <p14:creationId xmlns:p14="http://schemas.microsoft.com/office/powerpoint/2010/main" val="4052368351"/>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1287</Words>
  <Application>Microsoft Office PowerPoint</Application>
  <PresentationFormat>On-screen Show (4:3)</PresentationFormat>
  <Paragraphs>78</Paragraphs>
  <Slides>18</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Case Study: Obamacare Website Failed Launch 2013</vt:lpstr>
      <vt:lpstr>Disclaimer</vt:lpstr>
      <vt:lpstr>Sources of Information</vt:lpstr>
      <vt:lpstr>Readme Information</vt:lpstr>
      <vt:lpstr>Learning Objectives</vt:lpstr>
      <vt:lpstr>Obamacare website</vt:lpstr>
      <vt:lpstr>Obamacare Website Failure Analysis</vt:lpstr>
      <vt:lpstr>Examples of performance issues</vt:lpstr>
      <vt:lpstr>Governments fail to learn from mistakes</vt:lpstr>
      <vt:lpstr>Worst Practices in Software Engineering</vt:lpstr>
      <vt:lpstr>Worst Practices in Software Engineering</vt:lpstr>
      <vt:lpstr>Five key things for project management</vt:lpstr>
      <vt:lpstr>System security issues</vt:lpstr>
      <vt:lpstr>Conclusion from the GAO report</vt:lpstr>
      <vt:lpstr>Discussion Questions</vt:lpstr>
      <vt:lpstr>Discussion Questions</vt:lpstr>
      <vt:lpstr>Discussion Questions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14</cp:revision>
  <dcterms:created xsi:type="dcterms:W3CDTF">2006-08-16T00:00:00Z</dcterms:created>
  <dcterms:modified xsi:type="dcterms:W3CDTF">2024-06-19T22:37:30Z</dcterms:modified>
</cp:coreProperties>
</file>