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5" roundtripDataSignature="AMtx7mhWYWiDSWiWchpCxfLrM/ss4gaR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customschemas.google.com/relationships/presentationmetadata" Target="metadata"/><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 name="Shape 19"/>
        <p:cNvGrpSpPr/>
        <p:nvPr/>
      </p:nvGrpSpPr>
      <p:grpSpPr>
        <a:xfrm>
          <a:off x="0" y="0"/>
          <a:ext cx="0" cy="0"/>
          <a:chOff x="0" y="0"/>
          <a:chExt cx="0" cy="0"/>
        </a:xfrm>
      </p:grpSpPr>
      <p:sp>
        <p:nvSpPr>
          <p:cNvPr id="20" name="Google Shape;20;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 name="Google Shape;21;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 name="Shape 24"/>
        <p:cNvGrpSpPr/>
        <p:nvPr/>
      </p:nvGrpSpPr>
      <p:grpSpPr>
        <a:xfrm>
          <a:off x="0" y="0"/>
          <a:ext cx="0" cy="0"/>
          <a:chOff x="0" y="0"/>
          <a:chExt cx="0" cy="0"/>
        </a:xfrm>
      </p:grpSpPr>
      <p:sp>
        <p:nvSpPr>
          <p:cNvPr id="25" name="Google Shape;25;g29ffc3ece9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 name="Google Shape;26;g29ffc3ece9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g29ffc3ece97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 name="Google Shape;32;g29ffc3ece97_0_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g29ffc3ece97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8" name="Google Shape;38;g29ffc3ece97_0_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g2a2a5a9131c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4" name="Google Shape;44;g2a2a5a9131c_0_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2a2a5a9131c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0" name="Google Shape;50;g2a2a5a9131c_0_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a2a5a9131c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7" name="Google Shape;57;g2a2a5a9131c_0_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d4c55f8ef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g30d4c55f8ef_0_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29ffc3ece97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g29ffc3ece97_0_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lnSpc>
                <a:spcPct val="100000"/>
              </a:lnSpc>
              <a:spcBef>
                <a:spcPts val="0"/>
              </a:spcBef>
              <a:spcAft>
                <a:spcPts val="0"/>
              </a:spcAft>
              <a:buClr>
                <a:schemeClr val="dk1"/>
              </a:buClr>
              <a:buSzPts val="4400"/>
              <a:buFont typeface="Calibri"/>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 name="Google Shape;10;p4"/>
          <p:cNvSpPr txBox="1"/>
          <p:nvPr>
            <p:ph idx="1" type="subTitle"/>
          </p:nvPr>
        </p:nvSpPr>
        <p:spPr>
          <a:xfrm>
            <a:off x="1371600" y="3733800"/>
            <a:ext cx="6400800" cy="1524000"/>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640"/>
              </a:spcBef>
              <a:spcAft>
                <a:spcPts val="0"/>
              </a:spcAft>
              <a:buClr>
                <a:srgbClr val="888888"/>
              </a:buClr>
              <a:buSzPts val="3200"/>
              <a:buNone/>
              <a:defRPr>
                <a:solidFill>
                  <a:srgbClr val="888888"/>
                </a:solidFill>
              </a:defRPr>
            </a:lvl1pPr>
            <a:lvl2pPr lvl="1" algn="ctr">
              <a:lnSpc>
                <a:spcPct val="100000"/>
              </a:lnSpc>
              <a:spcBef>
                <a:spcPts val="560"/>
              </a:spcBef>
              <a:spcAft>
                <a:spcPts val="0"/>
              </a:spcAft>
              <a:buClr>
                <a:srgbClr val="888888"/>
              </a:buClr>
              <a:buSzPts val="2800"/>
              <a:buNone/>
              <a:defRPr>
                <a:solidFill>
                  <a:srgbClr val="888888"/>
                </a:solidFill>
              </a:defRPr>
            </a:lvl2pPr>
            <a:lvl3pPr lvl="2" algn="ctr">
              <a:lnSpc>
                <a:spcPct val="100000"/>
              </a:lnSpc>
              <a:spcBef>
                <a:spcPts val="480"/>
              </a:spcBef>
              <a:spcAft>
                <a:spcPts val="0"/>
              </a:spcAft>
              <a:buClr>
                <a:srgbClr val="888888"/>
              </a:buClr>
              <a:buSzPts val="2400"/>
              <a:buNone/>
              <a:defRPr>
                <a:solidFill>
                  <a:srgbClr val="888888"/>
                </a:solidFill>
              </a:defRPr>
            </a:lvl3pPr>
            <a:lvl4pPr lvl="3" algn="ctr">
              <a:lnSpc>
                <a:spcPct val="100000"/>
              </a:lnSpc>
              <a:spcBef>
                <a:spcPts val="400"/>
              </a:spcBef>
              <a:spcAft>
                <a:spcPts val="0"/>
              </a:spcAft>
              <a:buClr>
                <a:srgbClr val="888888"/>
              </a:buClr>
              <a:buSzPts val="2000"/>
              <a:buNone/>
              <a:defRPr>
                <a:solidFill>
                  <a:srgbClr val="888888"/>
                </a:solidFill>
              </a:defRPr>
            </a:lvl4pPr>
            <a:lvl5pPr lvl="4" algn="ctr">
              <a:lnSpc>
                <a:spcPct val="100000"/>
              </a:lnSpc>
              <a:spcBef>
                <a:spcPts val="400"/>
              </a:spcBef>
              <a:spcAft>
                <a:spcPts val="0"/>
              </a:spcAft>
              <a:buClr>
                <a:srgbClr val="888888"/>
              </a:buClr>
              <a:buSzPts val="2000"/>
              <a:buNone/>
              <a:defRPr>
                <a:solidFill>
                  <a:srgbClr val="888888"/>
                </a:solidFill>
              </a:defRPr>
            </a:lvl5pPr>
            <a:lvl6pPr lvl="5" algn="ctr">
              <a:lnSpc>
                <a:spcPct val="100000"/>
              </a:lnSpc>
              <a:spcBef>
                <a:spcPts val="400"/>
              </a:spcBef>
              <a:spcAft>
                <a:spcPts val="0"/>
              </a:spcAft>
              <a:buClr>
                <a:srgbClr val="888888"/>
              </a:buClr>
              <a:buSzPts val="2000"/>
              <a:buNone/>
              <a:defRPr>
                <a:solidFill>
                  <a:srgbClr val="888888"/>
                </a:solidFill>
              </a:defRPr>
            </a:lvl6pPr>
            <a:lvl7pPr lvl="6" algn="ctr">
              <a:lnSpc>
                <a:spcPct val="100000"/>
              </a:lnSpc>
              <a:spcBef>
                <a:spcPts val="400"/>
              </a:spcBef>
              <a:spcAft>
                <a:spcPts val="0"/>
              </a:spcAft>
              <a:buClr>
                <a:srgbClr val="888888"/>
              </a:buClr>
              <a:buSzPts val="2000"/>
              <a:buNone/>
              <a:defRPr>
                <a:solidFill>
                  <a:srgbClr val="888888"/>
                </a:solidFill>
              </a:defRPr>
            </a:lvl7pPr>
            <a:lvl8pPr lvl="7" algn="ctr">
              <a:lnSpc>
                <a:spcPct val="100000"/>
              </a:lnSpc>
              <a:spcBef>
                <a:spcPts val="400"/>
              </a:spcBef>
              <a:spcAft>
                <a:spcPts val="0"/>
              </a:spcAft>
              <a:buClr>
                <a:srgbClr val="888888"/>
              </a:buClr>
              <a:buSzPts val="2000"/>
              <a:buNone/>
              <a:defRPr>
                <a:solidFill>
                  <a:srgbClr val="888888"/>
                </a:solidFill>
              </a:defRPr>
            </a:lvl8pPr>
            <a:lvl9pPr lvl="8" algn="ctr">
              <a:lnSpc>
                <a:spcPct val="100000"/>
              </a:lnSpc>
              <a:spcBef>
                <a:spcPts val="400"/>
              </a:spcBef>
              <a:spcAft>
                <a:spcPts val="0"/>
              </a:spcAft>
              <a:buClr>
                <a:srgbClr val="888888"/>
              </a:buClr>
              <a:buSzPts val="2000"/>
              <a:buNone/>
              <a:defRPr>
                <a:solidFill>
                  <a:srgbClr val="888888"/>
                </a:solidFill>
              </a:defRPr>
            </a:lvl9pPr>
          </a:lstStyle>
          <a:p/>
        </p:txBody>
      </p:sp>
      <p:pic>
        <p:nvPicPr>
          <p:cNvPr descr="Image result for mtu logo" id="11" name="Google Shape;11;p4"/>
          <p:cNvPicPr preferRelativeResize="0"/>
          <p:nvPr/>
        </p:nvPicPr>
        <p:blipFill rotWithShape="1">
          <a:blip r:embed="rId2">
            <a:alphaModFix/>
          </a:blip>
          <a:srcRect b="0" l="0" r="0" t="0"/>
          <a:stretch/>
        </p:blipFill>
        <p:spPr>
          <a:xfrm>
            <a:off x="4648200" y="5396260"/>
            <a:ext cx="1491312" cy="1027525"/>
          </a:xfrm>
          <a:prstGeom prst="rect">
            <a:avLst/>
          </a:prstGeom>
          <a:noFill/>
          <a:ln>
            <a:noFill/>
          </a:ln>
        </p:spPr>
      </p:pic>
      <p:sp>
        <p:nvSpPr>
          <p:cNvPr id="12" name="Google Shape;12;p4"/>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3">
            <a:alphaModFix/>
          </a:blip>
          <a:srcRect b="0" l="0" r="0" t="0"/>
          <a:stretch/>
        </p:blipFill>
        <p:spPr>
          <a:xfrm>
            <a:off x="3409950" y="5391150"/>
            <a:ext cx="914400" cy="91917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4" name="Shape 14"/>
        <p:cNvGrpSpPr/>
        <p:nvPr/>
      </p:nvGrpSpPr>
      <p:grpSpPr>
        <a:xfrm>
          <a:off x="0" y="0"/>
          <a:ext cx="0" cy="0"/>
          <a:chOff x="0" y="0"/>
          <a:chExt cx="0" cy="0"/>
        </a:xfrm>
      </p:grpSpPr>
      <p:sp>
        <p:nvSpPr>
          <p:cNvPr id="15" name="Google Shape;15;p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algn="l">
              <a:lnSpc>
                <a:spcPct val="100000"/>
              </a:lnSpc>
              <a:spcBef>
                <a:spcPts val="0"/>
              </a:spcBef>
              <a:spcAft>
                <a:spcPts val="0"/>
              </a:spcAft>
              <a:buClr>
                <a:schemeClr val="dk1"/>
              </a:buClr>
              <a:buSzPts val="3600"/>
              <a:buFont typeface="Calibri"/>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Clr>
                <a:schemeClr val="dk1"/>
              </a:buClr>
              <a:buSzPts val="1800"/>
              <a:buChar char="•"/>
              <a:defRPr/>
            </a:lvl1pPr>
            <a:lvl2pPr indent="-342900" lvl="1" marL="914400" algn="l">
              <a:lnSpc>
                <a:spcPct val="100000"/>
              </a:lnSpc>
              <a:spcBef>
                <a:spcPts val="360"/>
              </a:spcBef>
              <a:spcAft>
                <a:spcPts val="0"/>
              </a:spcAft>
              <a:buClr>
                <a:schemeClr val="dk1"/>
              </a:buClr>
              <a:buSzPts val="1800"/>
              <a:buChar char="–"/>
              <a:defRPr/>
            </a:lvl2pPr>
            <a:lvl3pPr indent="-342900" lvl="2" marL="1371600" algn="l">
              <a:lnSpc>
                <a:spcPct val="100000"/>
              </a:lnSpc>
              <a:spcBef>
                <a:spcPts val="360"/>
              </a:spcBef>
              <a:spcAft>
                <a:spcPts val="0"/>
              </a:spcAft>
              <a:buClr>
                <a:schemeClr val="dk1"/>
              </a:buClr>
              <a:buSzPts val="1800"/>
              <a:buChar char="•"/>
              <a:defRPr/>
            </a:lvl3pPr>
            <a:lvl4pPr indent="-342900" lvl="3" marL="1828800" algn="l">
              <a:lnSpc>
                <a:spcPct val="100000"/>
              </a:lnSpc>
              <a:spcBef>
                <a:spcPts val="360"/>
              </a:spcBef>
              <a:spcAft>
                <a:spcPts val="0"/>
              </a:spcAft>
              <a:buClr>
                <a:schemeClr val="dk1"/>
              </a:buClr>
              <a:buSzPts val="1800"/>
              <a:buChar char="–"/>
              <a:defRPr/>
            </a:lvl4pPr>
            <a:lvl5pPr indent="-342900" lvl="4" marL="2286000" algn="l">
              <a:lnSpc>
                <a:spcPct val="100000"/>
              </a:lnSpc>
              <a:spcBef>
                <a:spcPts val="360"/>
              </a:spcBef>
              <a:spcAft>
                <a:spcPts val="0"/>
              </a:spcAft>
              <a:buClr>
                <a:schemeClr val="dk1"/>
              </a:buClr>
              <a:buSzPts val="1800"/>
              <a:buChar char="»"/>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pic>
        <p:nvPicPr>
          <p:cNvPr descr="Image result for mtu logo" id="17" name="Google Shape;17;p5"/>
          <p:cNvPicPr preferRelativeResize="0"/>
          <p:nvPr/>
        </p:nvPicPr>
        <p:blipFill rotWithShape="1">
          <a:blip r:embed="rId2">
            <a:alphaModFix/>
          </a:blip>
          <a:srcRect b="0" l="0" r="0" t="0"/>
          <a:stretch/>
        </p:blipFill>
        <p:spPr>
          <a:xfrm>
            <a:off x="8153400" y="6195556"/>
            <a:ext cx="867867" cy="597967"/>
          </a:xfrm>
          <a:prstGeom prst="rect">
            <a:avLst/>
          </a:prstGeom>
          <a:noFill/>
          <a:ln>
            <a:noFill/>
          </a:ln>
        </p:spPr>
      </p:pic>
      <p:sp>
        <p:nvSpPr>
          <p:cNvPr id="18" name="Google Shape;18;p5"/>
          <p:cNvSpPr txBox="1"/>
          <p:nvPr/>
        </p:nvSpPr>
        <p:spPr>
          <a:xfrm>
            <a:off x="4343400" y="6527410"/>
            <a:ext cx="838200"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Calibri"/>
                <a:ea typeface="Calibri"/>
                <a:cs typeface="Calibri"/>
                <a:sym typeface="Calibri"/>
              </a:rPr>
              <a:t>Page </a:t>
            </a: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5.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lvl1pPr lvl="0" marR="0" rtl="0" algn="l">
              <a:lnSpc>
                <a:spcPct val="100000"/>
              </a:lnSpc>
              <a:spcBef>
                <a:spcPts val="0"/>
              </a:spcBef>
              <a:spcAft>
                <a:spcPts val="0"/>
              </a:spcAft>
              <a:buClr>
                <a:schemeClr val="dk1"/>
              </a:buClr>
              <a:buSzPts val="3600"/>
              <a:buFont typeface="Calibri"/>
              <a:buNone/>
              <a:defRPr b="0" i="0" sz="36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lvl1pPr indent="-431800" lvl="0" marL="457200" marR="0" rtl="0" algn="l">
              <a:lnSpc>
                <a:spcPct val="100000"/>
              </a:lnSpc>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lnSpc>
                <a:spcPct val="100000"/>
              </a:lnSpc>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lnSpc>
                <a:spcPct val="100000"/>
              </a:lnSpc>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www.wired.com/story/23andme-credential-stuffing-data-stolen/" TargetMode="External"/><Relationship Id="rId4" Type="http://schemas.openxmlformats.org/officeDocument/2006/relationships/hyperlink" Target="https://www.bleepingcomputer.com/news/security/genetics-firm-23andme-says-user-data-stolen-in-credential-stuffing-attack/" TargetMode="External"/><Relationship Id="rId5" Type="http://schemas.openxmlformats.org/officeDocument/2006/relationships/hyperlink" Target="https://www.nytimes.com/2023/12/04/us/23andme-hack-data.html" TargetMode="External"/><Relationship Id="rId6" Type="http://schemas.openxmlformats.org/officeDocument/2006/relationships/hyperlink" Target="https://en.wikipedia.org/wiki/23andMe_data_leak"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 name="Shape 22"/>
        <p:cNvGrpSpPr/>
        <p:nvPr/>
      </p:nvGrpSpPr>
      <p:grpSpPr>
        <a:xfrm>
          <a:off x="0" y="0"/>
          <a:ext cx="0" cy="0"/>
          <a:chOff x="0" y="0"/>
          <a:chExt cx="0" cy="0"/>
        </a:xfrm>
      </p:grpSpPr>
      <p:sp>
        <p:nvSpPr>
          <p:cNvPr id="23" name="Google Shape;23;p1"/>
          <p:cNvSpPr txBox="1"/>
          <p:nvPr>
            <p:ph type="ctrTitle"/>
          </p:nvPr>
        </p:nvSpPr>
        <p:spPr>
          <a:xfrm>
            <a:off x="762000" y="1524000"/>
            <a:ext cx="7772400" cy="3203575"/>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Clr>
                <a:schemeClr val="dk1"/>
              </a:buClr>
              <a:buSzPts val="4800"/>
              <a:buFont typeface="Calibri"/>
              <a:buNone/>
            </a:pPr>
            <a:r>
              <a:rPr b="1" lang="en-US" sz="4800"/>
              <a:t>2023 23andMe Data Leak</a:t>
            </a:r>
            <a:endParaRPr b="1"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 name="Shape 27"/>
        <p:cNvGrpSpPr/>
        <p:nvPr/>
      </p:nvGrpSpPr>
      <p:grpSpPr>
        <a:xfrm>
          <a:off x="0" y="0"/>
          <a:ext cx="0" cy="0"/>
          <a:chOff x="0" y="0"/>
          <a:chExt cx="0" cy="0"/>
        </a:xfrm>
      </p:grpSpPr>
      <p:sp>
        <p:nvSpPr>
          <p:cNvPr id="28" name="Google Shape;28;g29ffc3ece97_0_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Introduction to 23andMe</a:t>
            </a:r>
            <a:endParaRPr/>
          </a:p>
        </p:txBody>
      </p:sp>
      <p:sp>
        <p:nvSpPr>
          <p:cNvPr id="29" name="Google Shape;29;g29ffc3ece97_0_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23andMe is an American biotechnology company that specializes in personal shipped-to-home genetic testing kits, where the company reviews them in a lab and reports back your genetic ancestry, among other things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 name="Shape 33"/>
        <p:cNvGrpSpPr/>
        <p:nvPr/>
      </p:nvGrpSpPr>
      <p:grpSpPr>
        <a:xfrm>
          <a:off x="0" y="0"/>
          <a:ext cx="0" cy="0"/>
          <a:chOff x="0" y="0"/>
          <a:chExt cx="0" cy="0"/>
        </a:xfrm>
      </p:grpSpPr>
      <p:sp>
        <p:nvSpPr>
          <p:cNvPr id="34" name="Google Shape;34;g29ffc3ece97_0_10"/>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Background Information</a:t>
            </a:r>
            <a:endParaRPr/>
          </a:p>
        </p:txBody>
      </p:sp>
      <p:sp>
        <p:nvSpPr>
          <p:cNvPr id="35" name="Google Shape;35;g29ffc3ece97_0_10"/>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360"/>
              </a:spcBef>
              <a:spcAft>
                <a:spcPts val="0"/>
              </a:spcAft>
              <a:buSzPts val="1800"/>
              <a:buChar char="•"/>
            </a:pPr>
            <a:r>
              <a:rPr lang="en-US"/>
              <a:t>In October 2023, it was reported that 6.9 million of 23andMe’s 14 million users were affected in a data leak</a:t>
            </a:r>
            <a:endParaRPr/>
          </a:p>
          <a:p>
            <a:pPr indent="-342900" lvl="0" marL="457200" rtl="0" algn="l">
              <a:lnSpc>
                <a:spcPct val="100000"/>
              </a:lnSpc>
              <a:spcBef>
                <a:spcPts val="360"/>
              </a:spcBef>
              <a:spcAft>
                <a:spcPts val="0"/>
              </a:spcAft>
              <a:buSzPts val="1800"/>
              <a:buChar char="•"/>
            </a:pPr>
            <a:r>
              <a:rPr lang="en-US"/>
              <a:t>Personal information such as display name, sex, birth year, geographic location, family surnames, and ethnicity estimates</a:t>
            </a:r>
            <a:endParaRPr/>
          </a:p>
          <a:p>
            <a:pPr indent="-342900" lvl="0" marL="457200" rtl="0" algn="l">
              <a:lnSpc>
                <a:spcPct val="100000"/>
              </a:lnSpc>
              <a:spcBef>
                <a:spcPts val="360"/>
              </a:spcBef>
              <a:spcAft>
                <a:spcPts val="0"/>
              </a:spcAft>
              <a:buSzPts val="1800"/>
              <a:buChar char="•"/>
            </a:pPr>
            <a:r>
              <a:rPr lang="en-US"/>
              <a:t>In particular, a batch of data was advertised on the dark web as a list of Ashkenazi Jews, containing nearly 1 million data points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g29ffc3ece97_0_17"/>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Timeline of Events</a:t>
            </a:r>
            <a:endParaRPr/>
          </a:p>
        </p:txBody>
      </p:sp>
      <p:sp>
        <p:nvSpPr>
          <p:cNvPr id="41" name="Google Shape;41;g29ffc3ece97_0_17"/>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lnSpcReduction="20000"/>
          </a:bodyPr>
          <a:lstStyle/>
          <a:p>
            <a:pPr indent="-342900" lvl="0" marL="457200" rtl="0" algn="l">
              <a:lnSpc>
                <a:spcPct val="100000"/>
              </a:lnSpc>
              <a:spcBef>
                <a:spcPts val="0"/>
              </a:spcBef>
              <a:spcAft>
                <a:spcPts val="0"/>
              </a:spcAft>
              <a:buSzPts val="1800"/>
              <a:buChar char="•"/>
            </a:pPr>
            <a:r>
              <a:rPr lang="en-US"/>
              <a:t>Oct. 2023 - 23andMe accounts appeared on BreachForums, a hacking crime forum</a:t>
            </a:r>
            <a:endParaRPr/>
          </a:p>
          <a:p>
            <a:pPr indent="-342900" lvl="0" marL="457200" rtl="0" algn="l">
              <a:lnSpc>
                <a:spcPct val="100000"/>
              </a:lnSpc>
              <a:spcBef>
                <a:spcPts val="0"/>
              </a:spcBef>
              <a:spcAft>
                <a:spcPts val="0"/>
              </a:spcAft>
              <a:buSzPts val="1800"/>
              <a:buChar char="•"/>
            </a:pPr>
            <a:r>
              <a:rPr lang="en-US"/>
              <a:t>Oct. 2023 - Class action lawsuit filed alleging “Negligence, Breach of Implied Contract, Invasion of Privacy and Unjust Enrichment” against 23andMe</a:t>
            </a:r>
            <a:endParaRPr/>
          </a:p>
          <a:p>
            <a:pPr indent="-342900" lvl="0" marL="457200" rtl="0" algn="l">
              <a:lnSpc>
                <a:spcPct val="100000"/>
              </a:lnSpc>
              <a:spcBef>
                <a:spcPts val="0"/>
              </a:spcBef>
              <a:spcAft>
                <a:spcPts val="0"/>
              </a:spcAft>
              <a:buSzPts val="1800"/>
              <a:buChar char="•"/>
            </a:pPr>
            <a:r>
              <a:rPr lang="en-US"/>
              <a:t>Dec. 2023 - 23andMe updates its terms of service to prevent class action lawsuits</a:t>
            </a:r>
            <a:endParaRPr/>
          </a:p>
          <a:p>
            <a:pPr indent="-342900" lvl="0" marL="457200" rtl="0" algn="l">
              <a:lnSpc>
                <a:spcPct val="100000"/>
              </a:lnSpc>
              <a:spcBef>
                <a:spcPts val="0"/>
              </a:spcBef>
              <a:spcAft>
                <a:spcPts val="0"/>
              </a:spcAft>
              <a:buSzPts val="1800"/>
              <a:buChar char="•"/>
            </a:pPr>
            <a:r>
              <a:rPr lang="en-US"/>
              <a:t>Dec. 2023 - 23andMe began requiring two-factor authentication, which before was only optional</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g2a2a5a9131c_0_13"/>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Attack Vector</a:t>
            </a:r>
            <a:endParaRPr/>
          </a:p>
        </p:txBody>
      </p:sp>
      <p:sp>
        <p:nvSpPr>
          <p:cNvPr id="47" name="Google Shape;47;g2a2a5a9131c_0_13"/>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a:t>Attack was performed using “credential stuffing”, a form of brute forcing where attackers use known breached username/password pairs on different website login forms, hoping that users reuse their same credentials across multiple sites</a:t>
            </a:r>
            <a:endParaRPr/>
          </a:p>
          <a:p>
            <a:pPr indent="-342899" lvl="0" marL="457200" rtl="0" algn="l">
              <a:lnSpc>
                <a:spcPct val="100000"/>
              </a:lnSpc>
              <a:spcBef>
                <a:spcPts val="0"/>
              </a:spcBef>
              <a:spcAft>
                <a:spcPts val="0"/>
              </a:spcAft>
              <a:buSzPts val="1800"/>
              <a:buChar char="•"/>
            </a:pPr>
            <a:r>
              <a:rPr lang="en-US"/>
              <a:t>14,000 individual user accounts were accessed, and user connections were used to scrape further information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2a2a5a9131c_0_18"/>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Attribution</a:t>
            </a:r>
            <a:endParaRPr/>
          </a:p>
        </p:txBody>
      </p:sp>
      <p:sp>
        <p:nvSpPr>
          <p:cNvPr id="53" name="Google Shape;53;g2a2a5a9131c_0_18"/>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a:t>An attacker named Golem posted an initial leak of genetic data on BreachForums, offering to sell packs of user data, decreasing in price the more accounts are purchased</a:t>
            </a:r>
            <a:endParaRPr/>
          </a:p>
          <a:p>
            <a:pPr indent="0" lvl="0" marL="457200" rtl="0" algn="l">
              <a:lnSpc>
                <a:spcPct val="100000"/>
              </a:lnSpc>
              <a:spcBef>
                <a:spcPts val="0"/>
              </a:spcBef>
              <a:spcAft>
                <a:spcPts val="0"/>
              </a:spcAft>
              <a:buNone/>
            </a:pPr>
            <a:r>
              <a:rPr lang="en-US"/>
              <a:t> </a:t>
            </a:r>
            <a:endParaRPr/>
          </a:p>
        </p:txBody>
      </p:sp>
      <p:pic>
        <p:nvPicPr>
          <p:cNvPr id="54" name="Google Shape;54;g2a2a5a9131c_0_18"/>
          <p:cNvPicPr preferRelativeResize="0"/>
          <p:nvPr/>
        </p:nvPicPr>
        <p:blipFill>
          <a:blip r:embed="rId3">
            <a:alphaModFix/>
          </a:blip>
          <a:stretch>
            <a:fillRect/>
          </a:stretch>
        </p:blipFill>
        <p:spPr>
          <a:xfrm>
            <a:off x="1608775" y="3657375"/>
            <a:ext cx="5926451" cy="27633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a2a5a9131c_0_28"/>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Lessons Learned</a:t>
            </a:r>
            <a:endParaRPr/>
          </a:p>
        </p:txBody>
      </p:sp>
      <p:sp>
        <p:nvSpPr>
          <p:cNvPr id="60" name="Google Shape;60;g2a2a5a9131c_0_28"/>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a:t>23andMe infrastructure and services were not breached, but millions of users still had personal information stolen from them by opting into additional features, even if their account had not been compromised itself</a:t>
            </a:r>
            <a:endParaRPr/>
          </a:p>
          <a:p>
            <a:pPr indent="-342900" lvl="0" marL="457200" rtl="0" algn="l">
              <a:lnSpc>
                <a:spcPct val="100000"/>
              </a:lnSpc>
              <a:spcBef>
                <a:spcPts val="0"/>
              </a:spcBef>
              <a:spcAft>
                <a:spcPts val="0"/>
              </a:spcAft>
              <a:buSzPts val="1800"/>
              <a:buChar char="•"/>
            </a:pPr>
            <a:r>
              <a:rPr lang="en-US"/>
              <a:t>Credential-stuffing is still a valid strategy deployed by hackers, so take care to not reuse the same username/password combinations across websites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30d4c55f8ef_0_2"/>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Lessons Learned Cont.</a:t>
            </a:r>
            <a:endParaRPr/>
          </a:p>
        </p:txBody>
      </p:sp>
      <p:sp>
        <p:nvSpPr>
          <p:cNvPr id="66" name="Google Shape;66;g30d4c55f8ef_0_2"/>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a:t>Be cautious about opting into additional features that share even more personal data with the site, even if you’re own account is secure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29ffc3ece97_0_5"/>
          <p:cNvSpPr txBox="1"/>
          <p:nvPr>
            <p:ph type="title"/>
          </p:nvPr>
        </p:nvSpPr>
        <p:spPr>
          <a:xfrm>
            <a:off x="76200" y="457200"/>
            <a:ext cx="7620000" cy="1143000"/>
          </a:xfrm>
          <a:prstGeom prst="rect">
            <a:avLst/>
          </a:prstGeom>
          <a:noFill/>
          <a:ln>
            <a:noFill/>
          </a:ln>
        </p:spPr>
        <p:txBody>
          <a:bodyPr anchorCtr="0" anchor="ctr" bIns="45700" lIns="91425" spcFirstLastPara="1" rIns="91425" wrap="square" tIns="45700">
            <a:normAutofit/>
          </a:bodyPr>
          <a:lstStyle/>
          <a:p>
            <a:pPr indent="0" lvl="0" marL="0" rtl="0" algn="l">
              <a:lnSpc>
                <a:spcPct val="100000"/>
              </a:lnSpc>
              <a:spcBef>
                <a:spcPts val="0"/>
              </a:spcBef>
              <a:spcAft>
                <a:spcPts val="0"/>
              </a:spcAft>
              <a:buSzPts val="3600"/>
              <a:buNone/>
            </a:pPr>
            <a:r>
              <a:rPr lang="en-US"/>
              <a:t>References</a:t>
            </a:r>
            <a:endParaRPr/>
          </a:p>
        </p:txBody>
      </p:sp>
      <p:sp>
        <p:nvSpPr>
          <p:cNvPr id="72" name="Google Shape;72;g29ffc3ece97_0_5"/>
          <p:cNvSpPr txBox="1"/>
          <p:nvPr>
            <p:ph idx="1" type="body"/>
          </p:nvPr>
        </p:nvSpPr>
        <p:spPr>
          <a:xfrm>
            <a:off x="457200" y="1600200"/>
            <a:ext cx="8229600" cy="4876800"/>
          </a:xfrm>
          <a:prstGeom prst="rect">
            <a:avLst/>
          </a:prstGeom>
          <a:noFill/>
          <a:ln>
            <a:noFill/>
          </a:ln>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u="sng">
                <a:solidFill>
                  <a:schemeClr val="hlink"/>
                </a:solidFill>
                <a:hlinkClick r:id="rId3"/>
              </a:rPr>
              <a:t>https://www.wired.com/story/23andme-credential-stuffing-data-stolen/</a:t>
            </a:r>
            <a:endParaRPr/>
          </a:p>
          <a:p>
            <a:pPr indent="-342900" lvl="0" marL="457200" rtl="0" algn="l">
              <a:lnSpc>
                <a:spcPct val="100000"/>
              </a:lnSpc>
              <a:spcBef>
                <a:spcPts val="0"/>
              </a:spcBef>
              <a:spcAft>
                <a:spcPts val="0"/>
              </a:spcAft>
              <a:buSzPts val="1800"/>
              <a:buChar char="•"/>
            </a:pPr>
            <a:r>
              <a:rPr lang="en-US" u="sng">
                <a:solidFill>
                  <a:schemeClr val="hlink"/>
                </a:solidFill>
                <a:hlinkClick r:id="rId4"/>
              </a:rPr>
              <a:t>https://www.bleepingcomputer.com/news/security/genetics-firm-23andme-says-user-data-stolen-in-credential-stuffing-attack/</a:t>
            </a:r>
            <a:endParaRPr/>
          </a:p>
          <a:p>
            <a:pPr indent="-342900" lvl="0" marL="457200" rtl="0" algn="l">
              <a:lnSpc>
                <a:spcPct val="100000"/>
              </a:lnSpc>
              <a:spcBef>
                <a:spcPts val="0"/>
              </a:spcBef>
              <a:spcAft>
                <a:spcPts val="0"/>
              </a:spcAft>
              <a:buSzPts val="1800"/>
              <a:buChar char="•"/>
            </a:pPr>
            <a:r>
              <a:rPr lang="en-US" u="sng">
                <a:solidFill>
                  <a:schemeClr val="hlink"/>
                </a:solidFill>
                <a:hlinkClick r:id="rId5"/>
              </a:rPr>
              <a:t>https://www.nytimes.com/2023/12/04/us/23andme-hack-data.html</a:t>
            </a:r>
            <a:endParaRPr/>
          </a:p>
          <a:p>
            <a:pPr indent="-342900" lvl="0" marL="457200" rtl="0" algn="l">
              <a:lnSpc>
                <a:spcPct val="100000"/>
              </a:lnSpc>
              <a:spcBef>
                <a:spcPts val="0"/>
              </a:spcBef>
              <a:spcAft>
                <a:spcPts val="0"/>
              </a:spcAft>
              <a:buSzPts val="1800"/>
              <a:buChar char="•"/>
            </a:pPr>
            <a:r>
              <a:rPr lang="en-US" u="sng">
                <a:solidFill>
                  <a:schemeClr val="hlink"/>
                </a:solidFill>
                <a:hlinkClick r:id="rId6"/>
              </a:rPr>
              <a:t>https://en.wikipedia.org/wiki/23andMe_data_leak</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dc:creator>cai-adm</dc:creator>
</cp:coreProperties>
</file>