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554" r:id="rId3"/>
    <p:sldId id="588" r:id="rId4"/>
    <p:sldId id="59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595" r:id="rId21"/>
    <p:sldId id="596" r:id="rId22"/>
    <p:sldId id="597" r:id="rId23"/>
    <p:sldId id="272" r:id="rId2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hHIIrxqOz/gzevkPX/gFKDIXuf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64c941ed07_0_339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g264c941ed07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64c941ed07_0_393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g264c941ed07_0_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64c941ed07_0_447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g264c941ed07_0_4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64c941ed07_0_501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g264c941ed07_0_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64c941ed07_0_555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264c941ed07_0_5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64c941ed07_0_571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264c941ed07_0_5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64c941ed07_0_624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264c941ed07_0_6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64a982ffce_0_0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264a982ffc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64c941ed07_0_0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g264c941ed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264c941ed07_0_54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g264c941ed07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264c941ed07_0_108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g264c941ed07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264c941ed07_0_214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g264c941ed07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64c941ed07_0_221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g264c941ed07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64c941ed07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" name="Google Shape;63;g264c941ed07_0_226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g264c941ed07_0_226:notes"/>
          <p:cNvSpPr txBox="1">
            <a:spLocks noGrp="1"/>
          </p:cNvSpPr>
          <p:nvPr>
            <p:ph type="sldNum" idx="12"/>
          </p:nvPr>
        </p:nvSpPr>
        <p:spPr>
          <a:xfrm>
            <a:off x="3884414" y="8685893"/>
            <a:ext cx="2972100" cy="4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00" tIns="45550" rIns="91100" bIns="455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64c941ed07_0_285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g264c941ed07_0_2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1" name="Google Shape;11;p4" descr="Image result for mtu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5" descr="Image result for mtu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rtbleed.com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xploit-db.com/exploits/32745/" TargetMode="External"/><Relationship Id="rId4" Type="http://schemas.openxmlformats.org/officeDocument/2006/relationships/hyperlink" Target="https://www.cvedetails.com/cve/cve-2014-016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>
            <a:spLocks noGrp="1"/>
          </p:cNvSpPr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b="1"/>
              <a:t>Case Study:</a:t>
            </a:r>
            <a:br>
              <a:rPr lang="en-US" sz="4800" b="1"/>
            </a:br>
            <a:r>
              <a:rPr lang="en-US" sz="4800" b="1"/>
              <a:t>OpenSSL Heartbleed Vulnerability 2014</a:t>
            </a:r>
            <a:endParaRPr sz="20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64c941ed07_0_221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SSL Heartbeat Extension</a:t>
            </a:r>
            <a:endParaRPr/>
          </a:p>
        </p:txBody>
      </p:sp>
      <p:sp>
        <p:nvSpPr>
          <p:cNvPr id="60" name="Google Shape;60;g264c941ed07_0_221"/>
          <p:cNvSpPr txBox="1">
            <a:spLocks noGrp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SSL heartbeat extension provides a way to test and maintain secure communication links without the need to renegotiate the connection each time. 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vulnerable code developed by Dr. Stephen N. Henson was been adopted to widespread use in OpenSSL version 1.0.1.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unfortunate thing about this event is that individuals were only vulnerable if they have been doing “the right thing” and keeping up to date with the latest version.</a:t>
            </a:r>
            <a:endParaRPr sz="2200"/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200"/>
          </a:p>
        </p:txBody>
      </p:sp>
      <p:sp>
        <p:nvSpPr>
          <p:cNvPr id="2" name="Google Shape;36;g264c941ed07_0_0">
            <a:extLst>
              <a:ext uri="{FF2B5EF4-FFF2-40B4-BE49-F238E27FC236}">
                <a16:creationId xmlns:a16="http://schemas.microsoft.com/office/drawing/2014/main" id="{8D0F006C-4B2F-F883-38CC-1B53380A83E5}"/>
              </a:ext>
            </a:extLst>
          </p:cNvPr>
          <p:cNvSpPr/>
          <p:nvPr/>
        </p:nvSpPr>
        <p:spPr>
          <a:xfrm>
            <a:off x="1922700" y="6270000"/>
            <a:ext cx="5773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Source: http://www.heartbleed.com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64c941ed07_0_226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Vulnerability Details</a:t>
            </a:r>
            <a:endParaRPr/>
          </a:p>
        </p:txBody>
      </p:sp>
      <p:sp>
        <p:nvSpPr>
          <p:cNvPr id="67" name="Google Shape;67;g264c941ed07_0_226"/>
          <p:cNvSpPr txBox="1">
            <a:spLocks noGrp="1"/>
          </p:cNvSpPr>
          <p:nvPr>
            <p:ph type="body" idx="1"/>
          </p:nvPr>
        </p:nvSpPr>
        <p:spPr>
          <a:xfrm>
            <a:off x="381000" y="1708150"/>
            <a:ext cx="8229600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Vulnerable versions of OpenSSL don’t check the length of text requested is the same as the length of text provided</a:t>
            </a:r>
            <a:br>
              <a:rPr lang="en-US" sz="2200"/>
            </a:b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Input data is sent back, plus arbitrary memory contents -- along with whatever the server happens to have in memory!</a:t>
            </a:r>
            <a:endParaRPr sz="2200"/>
          </a:p>
          <a:p>
            <a:pPr marL="800100" lvl="4" indent="-3683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sz="2200"/>
              <a:t>Passwords</a:t>
            </a:r>
            <a:endParaRPr sz="2200"/>
          </a:p>
          <a:p>
            <a:pPr marL="800100" lvl="4" indent="-3683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sz="2200"/>
              <a:t>Account information</a:t>
            </a:r>
            <a:endParaRPr sz="2200"/>
          </a:p>
          <a:p>
            <a:pPr marL="800100" lvl="4" indent="-3683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•"/>
            </a:pPr>
            <a:r>
              <a:rPr lang="en-US" sz="2200"/>
              <a:t>SSL Private Keys</a:t>
            </a:r>
            <a:endParaRPr sz="2200"/>
          </a:p>
        </p:txBody>
      </p:sp>
      <p:sp>
        <p:nvSpPr>
          <p:cNvPr id="2" name="Google Shape;36;g264c941ed07_0_0">
            <a:extLst>
              <a:ext uri="{FF2B5EF4-FFF2-40B4-BE49-F238E27FC236}">
                <a16:creationId xmlns:a16="http://schemas.microsoft.com/office/drawing/2014/main" id="{DC895DA9-2AE2-E491-6994-DEF28123EA2E}"/>
              </a:ext>
            </a:extLst>
          </p:cNvPr>
          <p:cNvSpPr/>
          <p:nvPr/>
        </p:nvSpPr>
        <p:spPr>
          <a:xfrm>
            <a:off x="1922700" y="6270000"/>
            <a:ext cx="5773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Source: http://www.heartbleed.com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64c941ed07_0_285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Vulnerability Details cont.</a:t>
            </a:r>
            <a:endParaRPr/>
          </a:p>
        </p:txBody>
      </p:sp>
      <p:sp>
        <p:nvSpPr>
          <p:cNvPr id="73" name="Google Shape;73;g264c941ed07_0_285"/>
          <p:cNvSpPr txBox="1">
            <a:spLocks noGrp="1"/>
          </p:cNvSpPr>
          <p:nvPr>
            <p:ph type="body" idx="1"/>
          </p:nvPr>
        </p:nvSpPr>
        <p:spPr>
          <a:xfrm>
            <a:off x="685800" y="1956390"/>
            <a:ext cx="7772400" cy="42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bug in OpenSSL lies in this line of code: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None/>
            </a:pPr>
            <a:r>
              <a:rPr lang="en-US" sz="2200" i="1">
                <a:solidFill>
                  <a:srgbClr val="0070C0"/>
                </a:solidFill>
              </a:rPr>
              <a:t>	buffer = OPENSSL_malloc(1 + 2 + payload + padding);</a:t>
            </a:r>
            <a:endParaRPr sz="2200" i="1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None/>
            </a:pPr>
            <a:endParaRPr sz="2200" i="1">
              <a:solidFill>
                <a:srgbClr val="0070C0"/>
              </a:solidFill>
            </a:endParaRPr>
          </a:p>
          <a:p>
            <a:pPr marL="34290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n-US" sz="2200"/>
              <a:t>Memory is allocated from payload + padding with a user controlled value. There was no length check for this particular allocation and an attacker could force the server to read memory from arbitrary locations.</a:t>
            </a:r>
            <a:endParaRPr sz="2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64c941ed07_0_339"/>
          <p:cNvSpPr txBox="1">
            <a:spLocks noGrp="1"/>
          </p:cNvSpPr>
          <p:nvPr>
            <p:ph type="body" idx="1"/>
          </p:nvPr>
        </p:nvSpPr>
        <p:spPr>
          <a:xfrm>
            <a:off x="685800" y="1945758"/>
            <a:ext cx="7772400" cy="43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Quick fix: add this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None/>
            </a:pPr>
            <a:r>
              <a:rPr lang="en-US" sz="2200" i="1">
                <a:solidFill>
                  <a:srgbClr val="0070C0"/>
                </a:solidFill>
              </a:rPr>
              <a:t>	if (1 + 2 + payload + 16 &gt; s-&gt;s3-&gt;rrec.length) return 0; </a:t>
            </a:r>
            <a:endParaRPr sz="2200" i="1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None/>
            </a:pPr>
            <a:endParaRPr sz="2200" i="1">
              <a:solidFill>
                <a:srgbClr val="0070C0"/>
              </a:solidFill>
            </a:endParaRPr>
          </a:p>
          <a:p>
            <a:pPr marL="34290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en-US" sz="2200"/>
              <a:t>Attackers can control the heartbeat size and craft it to be larger than expected, then send it to the target server on port 443/tcp. The attacker will receive a response that contains up to 64kb of data from memory outside the bounds of what the heartbeat </a:t>
            </a:r>
            <a:r>
              <a:rPr lang="en-US" sz="2200" i="1"/>
              <a:t>should</a:t>
            </a:r>
            <a:r>
              <a:rPr lang="en-US" sz="2200"/>
              <a:t> be able to access. </a:t>
            </a:r>
            <a:endParaRPr sz="2200"/>
          </a:p>
        </p:txBody>
      </p:sp>
      <p:sp>
        <p:nvSpPr>
          <p:cNvPr id="79" name="Google Shape;79;g264c941ed07_0_339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Vulnerability Details cont.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64c941ed07_0_393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Vulnerability Summary</a:t>
            </a:r>
            <a:endParaRPr/>
          </a:p>
        </p:txBody>
      </p:sp>
      <p:sp>
        <p:nvSpPr>
          <p:cNvPr id="85" name="Google Shape;85;g264c941ed07_0_393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A missing bounds check in the handling of the TLS heartbeat extension can be used to reveal up to 64kb from arbitrary memory to a connected client or server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You can not control what you will get from the server, after numerous attempts, you will likely get sensitive data, like passwords. (Since it’s a memory dump from a secure web server)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other </a:t>
            </a:r>
            <a:r>
              <a:rPr lang="en-US" sz="2200" i="1"/>
              <a:t>really</a:t>
            </a:r>
            <a:r>
              <a:rPr lang="en-US" sz="2200"/>
              <a:t> significant piece of data that could be retrieved is the private key of the certificate. </a:t>
            </a:r>
            <a:endParaRPr sz="2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64c941ed07_0_4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CVE for Heartbleed: CVE-2014-0160</a:t>
            </a:r>
            <a:endParaRPr sz="2400"/>
          </a:p>
          <a:p>
            <a:pPr marL="51435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https://www.cvedetails.com/cve/cve-2014-0160</a:t>
            </a:r>
            <a:endParaRPr sz="20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You can download the exploit code from</a:t>
            </a:r>
            <a:endParaRPr/>
          </a:p>
          <a:p>
            <a:pPr marL="51435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http://www.exploit-db.com/exploits/32745/</a:t>
            </a:r>
            <a:endParaRPr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You can also simulate the heartbleed attack with Metasploit</a:t>
            </a:r>
            <a:endParaRPr/>
          </a:p>
          <a:p>
            <a:pPr marL="51435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use the module: auxiliary/scanner/ssl/openssl_heartbleed</a:t>
            </a:r>
            <a:endParaRPr sz="2000"/>
          </a:p>
        </p:txBody>
      </p:sp>
      <p:sp>
        <p:nvSpPr>
          <p:cNvPr id="91" name="Google Shape;91;g264c941ed07_0_447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Vulnerability Code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64c941ed07_0_501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Heartbleed Remediation</a:t>
            </a:r>
            <a:endParaRPr/>
          </a:p>
        </p:txBody>
      </p:sp>
      <p:sp>
        <p:nvSpPr>
          <p:cNvPr id="97" name="Google Shape;97;g264c941ed07_0_5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en-US" sz="2200"/>
              <a:t>Server-Side</a:t>
            </a:r>
            <a:endParaRPr sz="2200"/>
          </a:p>
          <a:p>
            <a:pPr marL="171450" lvl="0" indent="-196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Quick fix: Disable Heartbeats</a:t>
            </a:r>
            <a:endParaRPr sz="2200"/>
          </a:p>
          <a:p>
            <a:pPr marL="171450" lvl="0" indent="-196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Real fix: Upgrade OpenSSL</a:t>
            </a:r>
            <a:endParaRPr sz="2200"/>
          </a:p>
          <a:p>
            <a:pPr marL="171450" lvl="0" indent="-196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Upgrade hardware, stop using the old hardware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None/>
            </a:pPr>
            <a:r>
              <a:rPr lang="en-US" sz="2200"/>
              <a:t>User Actions</a:t>
            </a:r>
            <a:endParaRPr sz="2200"/>
          </a:p>
          <a:p>
            <a:pPr marL="171450" lvl="0" indent="-196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Not much; do nothing and wait for the problem to be fixed. </a:t>
            </a:r>
            <a:endParaRPr sz="2200"/>
          </a:p>
          <a:p>
            <a:pPr marL="171450" lvl="0" indent="-196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Don’t visit websites that use ssl for a few days.</a:t>
            </a:r>
            <a:endParaRPr sz="2200"/>
          </a:p>
        </p:txBody>
      </p:sp>
      <p:sp>
        <p:nvSpPr>
          <p:cNvPr id="98" name="Google Shape;98;g264c941ed07_0_501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16</a:t>
            </a:fld>
            <a:endParaRPr sz="1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64c941ed07_0_555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Open Source Security</a:t>
            </a:r>
            <a:endParaRPr/>
          </a:p>
        </p:txBody>
      </p:sp>
      <p:sp>
        <p:nvSpPr>
          <p:cNvPr id="104" name="Google Shape;104;g264c941ed07_0_5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It is often thought that Open Source Software is more secure because the community can inspect code and identify bugs much earlier. The key word in that statement, of course, is </a:t>
            </a:r>
            <a:r>
              <a:rPr lang="en-US" sz="2100" i="1"/>
              <a:t>can</a:t>
            </a:r>
            <a:r>
              <a:rPr lang="en-US" sz="2100"/>
              <a:t>, not </a:t>
            </a:r>
            <a:r>
              <a:rPr lang="en-US" sz="2100" i="1"/>
              <a:t>will</a:t>
            </a:r>
            <a:r>
              <a:rPr lang="en-US" sz="2100"/>
              <a:t>.</a:t>
            </a:r>
            <a:endParaRPr sz="2100"/>
          </a:p>
          <a:p>
            <a:pPr marL="34290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The OpenSSL project has over 21 contributors and 25 branches across 57MB of source code. While it’s not a huge project, it is large enough for a bug like Heartbleed to go unnoticed for two years.</a:t>
            </a:r>
            <a:endParaRPr sz="2100"/>
          </a:p>
          <a:p>
            <a:pPr marL="34290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endParaRPr sz="2200"/>
          </a:p>
        </p:txBody>
      </p:sp>
      <p:sp>
        <p:nvSpPr>
          <p:cNvPr id="105" name="Google Shape;105;g264c941ed07_0_555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17</a:t>
            </a:fld>
            <a:endParaRPr sz="1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64c941ed07_0_571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is a Zero-Day Attack?</a:t>
            </a:r>
            <a:endParaRPr dirty="0"/>
          </a:p>
        </p:txBody>
      </p:sp>
      <p:sp>
        <p:nvSpPr>
          <p:cNvPr id="111" name="Google Shape;111;g264c941ed07_0_571"/>
          <p:cNvSpPr txBox="1">
            <a:spLocks noGrp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A zero-day attack is an attack that exploits a previously unknown vulnerability. A vulnerability that developers have not had time to address and patch. 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Zero-day attacks occur during the vulnerability window that exists in the time between when vulnerability is first exploited and when software developers start to develop and publish a counter to that threat.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Another vulnerability window is between the time the vulnerability is made public, and when system administrators start to patch their systems.</a:t>
            </a:r>
            <a:endParaRPr sz="2200"/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64c941ed07_0_624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Zero-Day Window</a:t>
            </a:r>
            <a:endParaRPr/>
          </a:p>
        </p:txBody>
      </p:sp>
      <p:pic>
        <p:nvPicPr>
          <p:cNvPr id="117" name="Google Shape;117;g264c941ed07_0_624" descr="Zero da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2592" y="1862833"/>
            <a:ext cx="8158800" cy="340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966" y="1920478"/>
            <a:ext cx="7516238" cy="3680222"/>
          </a:xfrm>
        </p:spPr>
        <p:txBody>
          <a:bodyPr>
            <a:noAutofit/>
          </a:bodyPr>
          <a:lstStyle/>
          <a:p>
            <a:r>
              <a:rPr lang="en-US" sz="2100" dirty="0"/>
              <a:t>The entities affected by the cyber breach have not disclosed all details of the incident publicly and likely will not do so in the future. </a:t>
            </a:r>
            <a:r>
              <a:rPr lang="en-US" sz="2100"/>
              <a:t>However, sufficient information is available online and within the cybersecurity community to infer the probable events during the breach.</a:t>
            </a:r>
          </a:p>
          <a:p>
            <a:r>
              <a:rPr lang="en-US" sz="2100"/>
              <a:t>While </a:t>
            </a:r>
            <a:r>
              <a:rPr lang="en-US" sz="2100" dirty="0"/>
              <a:t>efforts have been made to ensure the accuracy of the information provided, the presenter assumes no responsibility for its accuracy or for the consequences of its use.</a:t>
            </a:r>
          </a:p>
        </p:txBody>
      </p:sp>
    </p:spTree>
    <p:extLst>
      <p:ext uri="{BB962C8B-B14F-4D97-AF65-F5344CB8AC3E}">
        <p14:creationId xmlns:p14="http://schemas.microsoft.com/office/powerpoint/2010/main" val="4184106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1CD97-839C-6A79-A405-DE16B7E78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C775D-9377-DE4C-0A50-EEED7BD04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What are Zero Day Vulnerabilities? How can hackers utilize Zero Day Vulnerabilities? Give a couple of real-world examples.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753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1CD97-839C-6A79-A405-DE16B7E78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Questions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FB18F18-3B0B-17D2-E20E-AB9FBE9D5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267581"/>
            <a:ext cx="850604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diagram shows the OpenSSL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heartbleed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attack. The bug was caused by the following line of code: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buffer = </a:t>
            </a:r>
            <a:r>
              <a:rPr kumimoji="0" lang="en-US" altLang="en-U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OPENSSL_malloc</a:t>
            </a:r>
            <a:r>
              <a:rPr kumimoji="0" lang="en-US" altLang="en-U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 + 2 + payload + padding);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problem of the above code which may cause buffer overflow issue?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5" name="Picture 2" descr="The Heartbeat">
            <a:extLst>
              <a:ext uri="{FF2B5EF4-FFF2-40B4-BE49-F238E27FC236}">
                <a16:creationId xmlns:a16="http://schemas.microsoft.com/office/drawing/2014/main" id="{30CAA525-B533-82A0-1A4C-D06E872E3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528" y="3263034"/>
            <a:ext cx="6009389" cy="336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798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1CD97-839C-6A79-A405-DE16B7E78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C775D-9377-DE4C-0A50-EEED7BD04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How to fix the buggy code? Please list a couple of countermeasures to help prevent buffer overflow threats?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37325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64a982ffce_0_0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References and Resources	</a:t>
            </a:r>
            <a:endParaRPr/>
          </a:p>
        </p:txBody>
      </p:sp>
      <p:sp>
        <p:nvSpPr>
          <p:cNvPr id="123" name="Google Shape;123;g264a982ffce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u="sng">
                <a:solidFill>
                  <a:schemeClr val="hlink"/>
                </a:solidFill>
                <a:hlinkClick r:id="rId3"/>
              </a:rPr>
              <a:t>http://www.heartbleed.com</a:t>
            </a:r>
            <a:endParaRPr sz="20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u="sng">
                <a:solidFill>
                  <a:schemeClr val="hlink"/>
                </a:solidFill>
                <a:hlinkClick r:id="rId4"/>
              </a:rPr>
              <a:t>https://www.cvedetails.com/cve/cve-2014-0160</a:t>
            </a:r>
            <a:endParaRPr sz="20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u="sng">
                <a:solidFill>
                  <a:schemeClr val="hlink"/>
                </a:solidFill>
                <a:hlinkClick r:id="rId5"/>
              </a:rPr>
              <a:t>http://www.exploit-db.com/exploits/32745/</a:t>
            </a:r>
            <a:endParaRPr sz="2000"/>
          </a:p>
          <a:p>
            <a:pPr marL="171450" lvl="0" indent="-44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171450" lvl="0" indent="-44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171450" lvl="0" indent="-44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171450" lvl="0" indent="-44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171450" lvl="0" indent="-44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171450" lvl="0" indent="-44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Sources of Information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62520" y="2171700"/>
            <a:ext cx="7704307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case study is adapted from the 2014 OpenSSL Heartbleed vulnerability, utilizing information from public sources and modified for educational purposes. </a:t>
            </a:r>
          </a:p>
          <a:p>
            <a:pPr>
              <a:defRPr/>
            </a:pPr>
            <a:r>
              <a:rPr lang="en-US" altLang="en-US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further details, please refer to the additional resource provided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911841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138D5-E55B-7180-5B0F-2FCD55888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Readme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6D343-5540-147E-F7DA-CAF6CCE6D6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sym typeface="Arial"/>
              </a:rPr>
              <a:t>Target audience: Undergraduate, Graduate.</a:t>
            </a:r>
          </a:p>
          <a:p>
            <a:endParaRPr lang="en-US" sz="2400" dirty="0">
              <a:sym typeface="Arial"/>
            </a:endParaRPr>
          </a:p>
          <a:p>
            <a:r>
              <a:rPr lang="en-US" sz="2400" dirty="0">
                <a:sym typeface="Arial"/>
              </a:rPr>
              <a:t>Keywords: Software security, Zero-day vulnerability, buffer </a:t>
            </a:r>
            <a:r>
              <a:rPr lang="en-US" sz="2400">
                <a:sym typeface="Arial"/>
              </a:rPr>
              <a:t>overflow attacks</a:t>
            </a:r>
            <a:endParaRPr lang="en-US" sz="2400" dirty="0">
              <a:sym typeface="Arial"/>
            </a:endParaRPr>
          </a:p>
          <a:p>
            <a:endParaRPr lang="en-US" sz="2400" dirty="0">
              <a:sym typeface="Arial"/>
            </a:endParaRPr>
          </a:p>
          <a:p>
            <a:r>
              <a:rPr lang="en-US" sz="2400" dirty="0">
                <a:sym typeface="Arial"/>
              </a:rPr>
              <a:t>Last updated: May 1, 2024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326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Describe the OpenSSL Heartbleed Vulnerability from 2014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Explain the vulnerability code and how to fix the vulnerability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Explain Zero-Day Vulnerability </a:t>
            </a:r>
            <a:endParaRPr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64c941ed07_0_0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OpenSSL Heartbleed Bug</a:t>
            </a:r>
            <a:endParaRPr/>
          </a:p>
        </p:txBody>
      </p:sp>
      <p:sp>
        <p:nvSpPr>
          <p:cNvPr id="35" name="Google Shape;35;g264c941ed07_0_0"/>
          <p:cNvSpPr txBox="1">
            <a:spLocks noGrp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OpenSSL heartbleed bug is one of the most catastrophic security events in the history of the Internet.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At the time of disclosure on April 7, 2014, about 17% of the world’s “secure” websites were said to be vulnerable to the bug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Heartbleed is relatively easy to be exploited by attackers 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Software bugs are easy to fix, but a lot of hardware, like cisco routers, use OpenSSL.</a:t>
            </a:r>
            <a:endParaRPr sz="2200"/>
          </a:p>
        </p:txBody>
      </p:sp>
      <p:sp>
        <p:nvSpPr>
          <p:cNvPr id="36" name="Google Shape;36;g264c941ed07_0_0"/>
          <p:cNvSpPr/>
          <p:nvPr/>
        </p:nvSpPr>
        <p:spPr>
          <a:xfrm>
            <a:off x="1922700" y="6270000"/>
            <a:ext cx="5773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Source: http://www.heartbleed.com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264c941ed07_0_54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Who found the bug?</a:t>
            </a:r>
            <a:endParaRPr/>
          </a:p>
        </p:txBody>
      </p:sp>
      <p:sp>
        <p:nvSpPr>
          <p:cNvPr id="42" name="Google Shape;42;g264c941ed07_0_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The first public acknowledgement of the bug’s existence appeared as an OpenSSL advisory on April 7.</a:t>
            </a:r>
            <a:endParaRPr sz="2200" dirty="0"/>
          </a:p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The bug was discovered and reported by:</a:t>
            </a:r>
            <a:endParaRPr sz="2200" dirty="0"/>
          </a:p>
          <a:p>
            <a:pPr marL="514350" lvl="1" indent="-196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 dirty="0"/>
              <a:t>Neel Mehta of Google Security, </a:t>
            </a:r>
            <a:endParaRPr sz="2200" dirty="0"/>
          </a:p>
          <a:p>
            <a:pPr marL="514350" lvl="1" indent="-196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 dirty="0"/>
              <a:t>The firm </a:t>
            </a:r>
            <a:r>
              <a:rPr lang="en-US" sz="2200" dirty="0" err="1"/>
              <a:t>Codenomicon</a:t>
            </a:r>
            <a:r>
              <a:rPr lang="en-US" sz="2200" dirty="0"/>
              <a:t>, a Finnish cybersecurity company,</a:t>
            </a:r>
            <a:endParaRPr sz="2200" dirty="0"/>
          </a:p>
          <a:p>
            <a:pPr marL="514350" lvl="1" indent="-196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 dirty="0"/>
              <a:t>Both Google and </a:t>
            </a:r>
            <a:r>
              <a:rPr lang="en-US" sz="2200" dirty="0" err="1"/>
              <a:t>Codenomicon</a:t>
            </a:r>
            <a:r>
              <a:rPr lang="en-US" sz="2200" dirty="0"/>
              <a:t> discovered it independently</a:t>
            </a:r>
            <a:endParaRPr sz="2200" dirty="0"/>
          </a:p>
        </p:txBody>
      </p:sp>
      <p:sp>
        <p:nvSpPr>
          <p:cNvPr id="2" name="Google Shape;36;g264c941ed07_0_0">
            <a:extLst>
              <a:ext uri="{FF2B5EF4-FFF2-40B4-BE49-F238E27FC236}">
                <a16:creationId xmlns:a16="http://schemas.microsoft.com/office/drawing/2014/main" id="{2E2922B2-63E7-37B1-E851-7191A7E0B280}"/>
              </a:ext>
            </a:extLst>
          </p:cNvPr>
          <p:cNvSpPr/>
          <p:nvPr/>
        </p:nvSpPr>
        <p:spPr>
          <a:xfrm>
            <a:off x="1922700" y="6270000"/>
            <a:ext cx="5773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Source: http://www.heartbleed.com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64c941ed07_0_108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SSL Heartbeat Extension</a:t>
            </a:r>
            <a:endParaRPr/>
          </a:p>
        </p:txBody>
      </p:sp>
      <p:sp>
        <p:nvSpPr>
          <p:cNvPr id="48" name="Google Shape;48;g264c941ed07_0_108"/>
          <p:cNvSpPr txBox="1">
            <a:spLocks noGrp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145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SSL heartbeat extension provides a way to test and maintain secure communication links without the need to renegotiate the connection each time. 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vulnerable code developed by Dr. Stephen N. Henson was been adopted to widespread use in OpenSSL version 1.0.1.</a:t>
            </a:r>
            <a:endParaRPr sz="2200"/>
          </a:p>
          <a:p>
            <a:pPr marL="171450" lvl="0" indent="-177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unfortunate thing about this event is that individuals were only vulnerable if they have been doing “the right thing” and keeping up to date with the latest version.</a:t>
            </a:r>
            <a:endParaRPr sz="2200"/>
          </a:p>
          <a:p>
            <a:pPr marL="17145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200"/>
          </a:p>
        </p:txBody>
      </p:sp>
      <p:sp>
        <p:nvSpPr>
          <p:cNvPr id="2" name="Google Shape;36;g264c941ed07_0_0">
            <a:extLst>
              <a:ext uri="{FF2B5EF4-FFF2-40B4-BE49-F238E27FC236}">
                <a16:creationId xmlns:a16="http://schemas.microsoft.com/office/drawing/2014/main" id="{DBA51EAE-996D-B6DC-ECD6-98DB6BDF2850}"/>
              </a:ext>
            </a:extLst>
          </p:cNvPr>
          <p:cNvSpPr/>
          <p:nvPr/>
        </p:nvSpPr>
        <p:spPr>
          <a:xfrm>
            <a:off x="1922700" y="6270000"/>
            <a:ext cx="5773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Source: http://www.heartbleed.com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264c941ed07_0_214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Heartbeat &amp; Heartbleed</a:t>
            </a:r>
            <a:endParaRPr/>
          </a:p>
        </p:txBody>
      </p:sp>
      <p:pic>
        <p:nvPicPr>
          <p:cNvPr id="54" name="Google Shape;54;g264c941ed07_0_214" descr="The Heartbea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075" y="1465525"/>
            <a:ext cx="8313850" cy="46467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6;g264c941ed07_0_0">
            <a:extLst>
              <a:ext uri="{FF2B5EF4-FFF2-40B4-BE49-F238E27FC236}">
                <a16:creationId xmlns:a16="http://schemas.microsoft.com/office/drawing/2014/main" id="{14E473E9-4D0A-36DB-6693-E04EF323CB20}"/>
              </a:ext>
            </a:extLst>
          </p:cNvPr>
          <p:cNvSpPr/>
          <p:nvPr/>
        </p:nvSpPr>
        <p:spPr>
          <a:xfrm>
            <a:off x="1922700" y="6270000"/>
            <a:ext cx="5773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Source: http://www.heartbleed.com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1231</Words>
  <Application>Microsoft Office PowerPoint</Application>
  <PresentationFormat>On-screen Show (4:3)</PresentationFormat>
  <Paragraphs>107</Paragraphs>
  <Slides>23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</vt:lpstr>
      <vt:lpstr>Times New Roman</vt:lpstr>
      <vt:lpstr>Office Theme</vt:lpstr>
      <vt:lpstr>Case Study: OpenSSL Heartbleed Vulnerability 2014</vt:lpstr>
      <vt:lpstr>Disclaimer</vt:lpstr>
      <vt:lpstr>Sources of Information</vt:lpstr>
      <vt:lpstr>Readme Information</vt:lpstr>
      <vt:lpstr>Learning Objectives</vt:lpstr>
      <vt:lpstr>OpenSSL Heartbleed Bug</vt:lpstr>
      <vt:lpstr>Who found the bug?</vt:lpstr>
      <vt:lpstr>SSL Heartbeat Extension</vt:lpstr>
      <vt:lpstr>Heartbeat &amp; Heartbleed</vt:lpstr>
      <vt:lpstr>SSL Heartbeat Extension</vt:lpstr>
      <vt:lpstr>Vulnerability Details</vt:lpstr>
      <vt:lpstr>Vulnerability Details cont.</vt:lpstr>
      <vt:lpstr>Vulnerability Details cont.</vt:lpstr>
      <vt:lpstr>Vulnerability Summary</vt:lpstr>
      <vt:lpstr>Vulnerability Code</vt:lpstr>
      <vt:lpstr>Heartbleed Remediation</vt:lpstr>
      <vt:lpstr>Open Source Security</vt:lpstr>
      <vt:lpstr>What is a Zero-Day Attack?</vt:lpstr>
      <vt:lpstr>Zero-Day Window</vt:lpstr>
      <vt:lpstr>Discussion Questions</vt:lpstr>
      <vt:lpstr>Discussion Questions</vt:lpstr>
      <vt:lpstr>Discussion Questions</vt:lpstr>
      <vt:lpstr>References and Resources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cai-adm</dc:creator>
  <cp:lastModifiedBy>Yu Cai</cp:lastModifiedBy>
  <cp:revision>4</cp:revision>
  <dcterms:created xsi:type="dcterms:W3CDTF">2006-08-16T00:00:00Z</dcterms:created>
  <dcterms:modified xsi:type="dcterms:W3CDTF">2024-06-19T02:44:12Z</dcterms:modified>
</cp:coreProperties>
</file>