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56" r:id="rId2"/>
    <p:sldId id="554" r:id="rId3"/>
    <p:sldId id="588" r:id="rId4"/>
    <p:sldId id="594" r:id="rId5"/>
    <p:sldId id="257" r:id="rId6"/>
    <p:sldId id="589" r:id="rId7"/>
    <p:sldId id="590" r:id="rId8"/>
    <p:sldId id="591" r:id="rId9"/>
    <p:sldId id="592" r:id="rId10"/>
    <p:sldId id="593" r:id="rId11"/>
    <p:sldId id="596" r:id="rId12"/>
    <p:sldId id="597" r:id="rId13"/>
    <p:sldId id="598" r:id="rId14"/>
    <p:sldId id="600" r:id="rId15"/>
    <p:sldId id="602" r:id="rId16"/>
    <p:sldId id="603" r:id="rId17"/>
    <p:sldId id="604" r:id="rId18"/>
    <p:sldId id="606" r:id="rId19"/>
    <p:sldId id="609" r:id="rId20"/>
    <p:sldId id="610" r:id="rId21"/>
    <p:sldId id="611" r:id="rId22"/>
    <p:sldId id="612" r:id="rId23"/>
    <p:sldId id="613" r:id="rId24"/>
    <p:sldId id="608" r:id="rId2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hHIIrxqOz/gzevkPX/gFKDIXuf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97" autoAdjust="0"/>
  </p:normalViewPr>
  <p:slideViewPr>
    <p:cSldViewPr snapToGrid="0">
      <p:cViewPr varScale="1">
        <p:scale>
          <a:sx n="60" d="100"/>
          <a:sy n="60" d="100"/>
        </p:scale>
        <p:origin x="1460" y="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409211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620433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072651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3" name="Shape 21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803039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The Meltdown vulnerability exploits modern CPU features such as out-of-order and speculative execution to access protected memory. Out-of-order execution allows CPUs to execute instructions out of sequence to maximize performance, while speculative execution involves the CPU predicting the path of future operations and executing them ahead of time. Meltdown manipulates speculative execution to access kernel memory that should be off-limits to user programs. By timing the execution and analyzing the CPU cache, an attacker can infer the contents of the protected memory, bypassing traditional security mechanisms that rely on memory isolation between user and kernel space.</a:t>
            </a:r>
          </a:p>
          <a:p>
            <a:endParaRPr lang="en-US" dirty="0"/>
          </a:p>
        </p:txBody>
      </p:sp>
    </p:spTree>
    <p:extLst>
      <p:ext uri="{BB962C8B-B14F-4D97-AF65-F5344CB8AC3E}">
        <p14:creationId xmlns:p14="http://schemas.microsoft.com/office/powerpoint/2010/main" val="733868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Side-channel attacks derive sensitive information from indirect sources, such as timing information or electromagnetic emissions, rather than exploiting direct security vulnerabilities. In the case of Meltdown, the attack leverages a side-channel method to infer the contents of kernel memory. By exploiting how speculative execution leaves traces in the CPU cache, Meltdown attackers can measure cache access times to deduce whether specific memory locations were accessed. This indirect method allows the attacker to piece together sensitive information without directly violating memory access restrictions, highlighting the effectiveness of side-channel techniques in circumventing traditional security boundaries.</a:t>
            </a:r>
          </a:p>
        </p:txBody>
      </p:sp>
    </p:spTree>
    <p:extLst>
      <p:ext uri="{BB962C8B-B14F-4D97-AF65-F5344CB8AC3E}">
        <p14:creationId xmlns:p14="http://schemas.microsoft.com/office/powerpoint/2010/main" val="30045558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Mitigating the Meltdown vulnerability involves applying software updates such as Kernel Page Table Isolation (KPTI), which separate user and kernel memory spaces more effectively. These patches help to prevent unauthorized access to kernel memory by altering how speculative execution handles protected data. However, these mitigations often result in performance degradation due to the added overhead in memory management. Additionally, since Meltdown exploits fundamental hardware flaws, complete mitigation would ideally require redesigning CPU architectures, which is not feasible for existing hardware, making these software patches a necessary but imperfect solution.</a:t>
            </a:r>
          </a:p>
        </p:txBody>
      </p:sp>
    </p:spTree>
    <p:extLst>
      <p:ext uri="{BB962C8B-B14F-4D97-AF65-F5344CB8AC3E}">
        <p14:creationId xmlns:p14="http://schemas.microsoft.com/office/powerpoint/2010/main" val="3122239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The Meltdown vulnerability teaches critical lessons about the importance of integrating security into the design and development of hardware. It reveals that performance optimizations, such as speculative execution, can introduce significant security risks if not carefully managed. The incident underscores the need for ongoing research into hardware security and the development of more robust testing methodologies to identify vulnerabilities early in the design process. Moving forward, collaboration between researchers, industry, and security professionals is essential to anticipate and mitigate potential hardware exploits, ensuring that future CPU designs prioritize both performance and security.</a:t>
            </a:r>
          </a:p>
        </p:txBody>
      </p:sp>
    </p:spTree>
    <p:extLst>
      <p:ext uri="{BB962C8B-B14F-4D97-AF65-F5344CB8AC3E}">
        <p14:creationId xmlns:p14="http://schemas.microsoft.com/office/powerpoint/2010/main" val="3767577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047715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760851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83271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343513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981328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298095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918305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Page </a:t>
            </a: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wired.com/story/speculative-store-bypass-spectre-meltdown-vulnerabilit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bs0xswK0eZk" TargetMode="External"/><Relationship Id="rId2" Type="http://schemas.openxmlformats.org/officeDocument/2006/relationships/hyperlink" Target="https://en.wikipedia.org/wiki/Meltdown_(security_vulnerability)" TargetMode="External"/><Relationship Id="rId1" Type="http://schemas.openxmlformats.org/officeDocument/2006/relationships/slideLayout" Target="../slideLayouts/slideLayout2.xml"/><Relationship Id="rId5" Type="http://schemas.openxmlformats.org/officeDocument/2006/relationships/hyperlink" Target="https://www.youtube.com/watch?v=8FFSQwrLsfE" TargetMode="External"/><Relationship Id="rId4" Type="http://schemas.openxmlformats.org/officeDocument/2006/relationships/hyperlink" Target="https://meltdownattack.com/meltdown.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a:buSzPts val="4800"/>
            </a:pPr>
            <a:r>
              <a:rPr lang="en-US" sz="4800" b="1" dirty="0"/>
              <a:t>Case Study:</a:t>
            </a:r>
            <a:br>
              <a:rPr lang="en-US" sz="4800" b="1" dirty="0"/>
            </a:br>
            <a:r>
              <a:rPr lang="en" sz="4800" b="1" dirty="0"/>
              <a:t>CPU Meltdown </a:t>
            </a:r>
            <a:br>
              <a:rPr lang="en" sz="4800" b="1" dirty="0"/>
            </a:br>
            <a:r>
              <a:rPr lang="en" sz="4800" b="1" dirty="0"/>
              <a:t>Exploit 2018</a:t>
            </a:r>
            <a:endParaRPr sz="4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628650" y="691116"/>
            <a:ext cx="7886700" cy="999573"/>
          </a:xfrm>
          <a:prstGeom prst="rect">
            <a:avLst/>
          </a:prstGeom>
        </p:spPr>
        <p:txBody>
          <a:bodyPr spcFirstLastPara="1" vert="horz" wrap="square" lIns="91425" tIns="91425" rIns="91425" bIns="91425" numCol="1" anchor="t" anchorCtr="0" compatLnSpc="1">
            <a:prstTxWarp prst="textNoShape">
              <a:avLst/>
            </a:prstTxWarp>
            <a:noAutofit/>
          </a:bodyPr>
          <a:lstStyle/>
          <a:p>
            <a:pPr lvl="0"/>
            <a:r>
              <a:rPr lang="en-US" dirty="0"/>
              <a:t>Speculative execution</a:t>
            </a:r>
          </a:p>
        </p:txBody>
      </p:sp>
      <p:sp>
        <p:nvSpPr>
          <p:cNvPr id="142" name="Shape 142"/>
          <p:cNvSpPr txBox="1">
            <a:spLocks noGrp="1"/>
          </p:cNvSpPr>
          <p:nvPr>
            <p:ph idx="1"/>
          </p:nvPr>
        </p:nvSpPr>
        <p:spPr>
          <a:prstGeom prst="rect">
            <a:avLst/>
          </a:prstGeom>
        </p:spPr>
        <p:txBody>
          <a:bodyPr spcFirstLastPara="1" vert="horz" wrap="square" lIns="91425" tIns="91425" rIns="91425" bIns="91425" numCol="1" anchor="t" anchorCtr="0" compatLnSpc="1">
            <a:prstTxWarp prst="textNoShape">
              <a:avLst/>
            </a:prstTxWarp>
            <a:noAutofit/>
          </a:bodyPr>
          <a:lstStyle/>
          <a:p>
            <a:pPr marL="0" indent="0">
              <a:buNone/>
            </a:pPr>
            <a:r>
              <a:rPr lang="en" sz="2000" dirty="0"/>
              <a:t>Speculative execution</a:t>
            </a:r>
            <a:endParaRPr sz="2000" dirty="0"/>
          </a:p>
          <a:p>
            <a:pPr>
              <a:spcBef>
                <a:spcPts val="1600"/>
              </a:spcBef>
            </a:pPr>
            <a:r>
              <a:rPr lang="en" sz="2000" dirty="0"/>
              <a:t>CPU guesses what the outcome of execution will be, and then executes subsequent steps in the background.</a:t>
            </a:r>
            <a:endParaRPr sz="2000" dirty="0"/>
          </a:p>
          <a:p>
            <a:pPr>
              <a:spcBef>
                <a:spcPts val="1600"/>
              </a:spcBef>
            </a:pPr>
            <a:r>
              <a:rPr lang="en" sz="2000" dirty="0"/>
              <a:t>CPU Cache memory stores data that it is working with.</a:t>
            </a:r>
            <a:endParaRPr sz="2000" dirty="0"/>
          </a:p>
          <a:p>
            <a:pPr marL="914400"/>
            <a:r>
              <a:rPr lang="en" sz="2000" dirty="0"/>
              <a:t>CPU copies info from main memory and stores it in cache.</a:t>
            </a:r>
            <a:endParaRPr sz="2000" dirty="0"/>
          </a:p>
          <a:p>
            <a:pPr marL="914400"/>
            <a:r>
              <a:rPr lang="en" sz="2000" dirty="0"/>
              <a:t>Main memory - protected area stores sensitive info</a:t>
            </a:r>
            <a:endParaRPr sz="2000" dirty="0"/>
          </a:p>
          <a:p>
            <a:pPr marL="1371600" lvl="1">
              <a:spcBef>
                <a:spcPts val="0"/>
              </a:spcBef>
            </a:pPr>
            <a:r>
              <a:rPr lang="en" sz="1800" dirty="0"/>
              <a:t>CPU protects this memory from being read</a:t>
            </a:r>
            <a:endParaRPr sz="1800" dirty="0"/>
          </a:p>
          <a:p>
            <a:pPr marL="914400"/>
            <a:r>
              <a:rPr lang="en" sz="2000" dirty="0"/>
              <a:t>Protection is not honored during speculative execution</a:t>
            </a:r>
            <a:endParaRPr sz="2000" dirty="0"/>
          </a:p>
          <a:p>
            <a:pPr marL="914400"/>
            <a:r>
              <a:rPr lang="en" sz="2000" dirty="0"/>
              <a:t>CPU speculates and executes</a:t>
            </a:r>
            <a:endParaRPr sz="2000" dirty="0"/>
          </a:p>
          <a:p>
            <a:pPr marL="1371600" lvl="1">
              <a:spcBef>
                <a:spcPts val="0"/>
              </a:spcBef>
            </a:pPr>
            <a:r>
              <a:rPr lang="en" sz="1800" dirty="0"/>
              <a:t>if correct speculation branch, then stored in cache</a:t>
            </a:r>
            <a:endParaRPr sz="1800" dirty="0"/>
          </a:p>
        </p:txBody>
      </p:sp>
    </p:spTree>
    <p:extLst>
      <p:ext uri="{BB962C8B-B14F-4D97-AF65-F5344CB8AC3E}">
        <p14:creationId xmlns:p14="http://schemas.microsoft.com/office/powerpoint/2010/main" val="104773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628650" y="552893"/>
            <a:ext cx="7886700" cy="1137796"/>
          </a:xfrm>
          <a:prstGeom prst="rect">
            <a:avLst/>
          </a:prstGeom>
        </p:spPr>
        <p:txBody>
          <a:bodyPr spcFirstLastPara="1" vert="horz" wrap="square" lIns="91425" tIns="91425" rIns="91425" bIns="91425" numCol="1" anchor="t" anchorCtr="0" compatLnSpc="1">
            <a:prstTxWarp prst="textNoShape">
              <a:avLst/>
            </a:prstTxWarp>
            <a:noAutofit/>
          </a:bodyPr>
          <a:lstStyle/>
          <a:p>
            <a:pPr lvl="0"/>
            <a:r>
              <a:rPr lang="en-US" dirty="0"/>
              <a:t>Speculative execution</a:t>
            </a:r>
            <a:endParaRPr dirty="0"/>
          </a:p>
        </p:txBody>
      </p:sp>
      <p:sp>
        <p:nvSpPr>
          <p:cNvPr id="148" name="Shape 148"/>
          <p:cNvSpPr txBox="1">
            <a:spLocks noGrp="1"/>
          </p:cNvSpPr>
          <p:nvPr>
            <p:ph idx="1"/>
          </p:nvPr>
        </p:nvSpPr>
        <p:spPr>
          <a:prstGeom prst="rect">
            <a:avLst/>
          </a:prstGeom>
        </p:spPr>
        <p:txBody>
          <a:bodyPr spcFirstLastPara="1" vert="horz" wrap="square" lIns="91425" tIns="91425" rIns="91425" bIns="91425" numCol="1" anchor="t" anchorCtr="0" compatLnSpc="1">
            <a:prstTxWarp prst="textNoShape">
              <a:avLst/>
            </a:prstTxWarp>
            <a:noAutofit/>
          </a:bodyPr>
          <a:lstStyle/>
          <a:p>
            <a:pPr marL="0" indent="0">
              <a:buNone/>
            </a:pPr>
            <a:r>
              <a:rPr lang="en" sz="2400" dirty="0"/>
              <a:t>Speculative execution</a:t>
            </a:r>
            <a:endParaRPr sz="2400" dirty="0"/>
          </a:p>
          <a:p>
            <a:pPr>
              <a:lnSpc>
                <a:spcPct val="115000"/>
              </a:lnSpc>
              <a:spcBef>
                <a:spcPts val="1600"/>
              </a:spcBef>
            </a:pPr>
            <a:r>
              <a:rPr lang="en" sz="2400" dirty="0"/>
              <a:t>Software tries to compare protected memory item (password) to some letter “P”. </a:t>
            </a:r>
            <a:endParaRPr sz="2400" dirty="0"/>
          </a:p>
          <a:p>
            <a:pPr lvl="1">
              <a:lnSpc>
                <a:spcPct val="115000"/>
              </a:lnSpc>
              <a:spcBef>
                <a:spcPts val="0"/>
              </a:spcBef>
            </a:pPr>
            <a:r>
              <a:rPr lang="en" sz="2000" dirty="0"/>
              <a:t>If it returns true it will be in the CPU cache memory and return fast. </a:t>
            </a:r>
            <a:endParaRPr sz="2000" dirty="0"/>
          </a:p>
          <a:p>
            <a:pPr lvl="1">
              <a:lnSpc>
                <a:spcPct val="115000"/>
              </a:lnSpc>
              <a:spcBef>
                <a:spcPts val="0"/>
              </a:spcBef>
            </a:pPr>
            <a:r>
              <a:rPr lang="en" sz="2000" dirty="0"/>
              <a:t>If not, then it will return from main memory and be return slow.</a:t>
            </a:r>
            <a:endParaRPr sz="2000" dirty="0"/>
          </a:p>
          <a:p>
            <a:pPr>
              <a:lnSpc>
                <a:spcPct val="115000"/>
              </a:lnSpc>
              <a:spcBef>
                <a:spcPts val="1600"/>
              </a:spcBef>
            </a:pPr>
            <a:r>
              <a:rPr lang="en" sz="2400" dirty="0"/>
              <a:t>Then just check the result timings fast is true, slow is false.</a:t>
            </a:r>
            <a:br>
              <a:rPr lang="en" sz="2400" dirty="0"/>
            </a:br>
            <a:endParaRPr sz="2400" dirty="0"/>
          </a:p>
        </p:txBody>
      </p:sp>
    </p:spTree>
    <p:extLst>
      <p:ext uri="{BB962C8B-B14F-4D97-AF65-F5344CB8AC3E}">
        <p14:creationId xmlns:p14="http://schemas.microsoft.com/office/powerpoint/2010/main" val="238686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prstGeom prst="rect">
            <a:avLst/>
          </a:prstGeom>
        </p:spPr>
        <p:txBody>
          <a:bodyPr spcFirstLastPara="1" vert="horz" wrap="square" lIns="91425" tIns="91425" rIns="91425" bIns="91425" numCol="1" anchor="t" anchorCtr="0" compatLnSpc="1">
            <a:prstTxWarp prst="textNoShape">
              <a:avLst/>
            </a:prstTxWarp>
            <a:noAutofit/>
          </a:bodyPr>
          <a:lstStyle/>
          <a:p>
            <a:r>
              <a:rPr lang="en" dirty="0"/>
              <a:t>Technical details of Meltdown</a:t>
            </a:r>
            <a:endParaRPr dirty="0"/>
          </a:p>
        </p:txBody>
      </p:sp>
      <p:sp>
        <p:nvSpPr>
          <p:cNvPr id="154" name="Shape 154"/>
          <p:cNvSpPr txBox="1">
            <a:spLocks noGrp="1"/>
          </p:cNvSpPr>
          <p:nvPr>
            <p:ph idx="1"/>
          </p:nvPr>
        </p:nvSpPr>
        <p:spPr>
          <a:xfrm>
            <a:off x="490427" y="1028700"/>
            <a:ext cx="7886700" cy="4009845"/>
          </a:xfrm>
          <a:prstGeom prst="rect">
            <a:avLst/>
          </a:prstGeom>
        </p:spPr>
        <p:txBody>
          <a:bodyPr spcFirstLastPara="1" vert="horz" wrap="square" lIns="91425" tIns="91425" rIns="91425" bIns="91425" numCol="1" anchor="t" anchorCtr="0" compatLnSpc="1">
            <a:prstTxWarp prst="textNoShape">
              <a:avLst/>
            </a:prstTxWarp>
            <a:noAutofit/>
          </a:bodyPr>
          <a:lstStyle/>
          <a:p>
            <a:pPr marL="0" indent="0">
              <a:buNone/>
            </a:pPr>
            <a:r>
              <a:rPr lang="en" sz="2000" dirty="0"/>
              <a:t>Security is based on separating Kernel memory address ranges that are not accessible by user space</a:t>
            </a:r>
            <a:endParaRPr sz="2000" dirty="0"/>
          </a:p>
          <a:p>
            <a:pPr>
              <a:spcBef>
                <a:spcPts val="1600"/>
              </a:spcBef>
            </a:pPr>
            <a:r>
              <a:rPr lang="en" sz="2000" dirty="0"/>
              <a:t>Meltdown allows non-privileged user to read Kernel memory space</a:t>
            </a:r>
            <a:endParaRPr sz="2000" dirty="0"/>
          </a:p>
          <a:p>
            <a:r>
              <a:rPr lang="en" sz="2000" dirty="0"/>
              <a:t>Meltdown takes advantage of out of order execution - speculative execution</a:t>
            </a:r>
            <a:endParaRPr sz="2000" dirty="0"/>
          </a:p>
          <a:p>
            <a:pPr lvl="1">
              <a:spcBef>
                <a:spcPts val="0"/>
              </a:spcBef>
            </a:pPr>
            <a:r>
              <a:rPr lang="en" sz="1800" dirty="0"/>
              <a:t>The malicious software clears the CPU cache memory</a:t>
            </a:r>
            <a:endParaRPr sz="1800" dirty="0"/>
          </a:p>
          <a:p>
            <a:pPr lvl="1">
              <a:spcBef>
                <a:spcPts val="0"/>
              </a:spcBef>
            </a:pPr>
            <a:r>
              <a:rPr lang="en" sz="1800" dirty="0"/>
              <a:t>The malicious software makes a request to read kernel memory which is illegal because it is protected</a:t>
            </a:r>
            <a:endParaRPr sz="1800" dirty="0"/>
          </a:p>
          <a:p>
            <a:pPr lvl="1">
              <a:spcBef>
                <a:spcPts val="0"/>
              </a:spcBef>
            </a:pPr>
            <a:r>
              <a:rPr lang="en" sz="1800" dirty="0"/>
              <a:t>The malicious software makes a second request to conditionally read a VALID memory location if the first (and illegal) request contains a certain value</a:t>
            </a:r>
            <a:endParaRPr sz="1800" dirty="0"/>
          </a:p>
          <a:p>
            <a:pPr lvl="1">
              <a:spcBef>
                <a:spcPts val="0"/>
              </a:spcBef>
            </a:pPr>
            <a:r>
              <a:rPr lang="en" sz="1800" dirty="0"/>
              <a:t>With speculative execution - BOTH requests are executed before both requests are denied because of illegal out of bounds memory.</a:t>
            </a:r>
            <a:endParaRPr sz="1800" dirty="0"/>
          </a:p>
          <a:p>
            <a:pPr lvl="1">
              <a:spcBef>
                <a:spcPts val="0"/>
              </a:spcBef>
            </a:pPr>
            <a:r>
              <a:rPr lang="en" sz="1800" dirty="0"/>
              <a:t>Because both requests are denied, results are not returned. However because of speculative execution both requests were processed, and the accessed memory locations are stored in CPU cache memory.</a:t>
            </a:r>
            <a:br>
              <a:rPr lang="en" sz="1800" dirty="0"/>
            </a:br>
            <a:endParaRPr sz="1800" dirty="0"/>
          </a:p>
        </p:txBody>
      </p:sp>
      <p:sp>
        <p:nvSpPr>
          <p:cNvPr id="5" name="Rectangle 4"/>
          <p:cNvSpPr/>
          <p:nvPr/>
        </p:nvSpPr>
        <p:spPr>
          <a:xfrm>
            <a:off x="2174521" y="6277689"/>
            <a:ext cx="5437909" cy="246221"/>
          </a:xfrm>
          <a:prstGeom prst="rect">
            <a:avLst/>
          </a:prstGeom>
        </p:spPr>
        <p:txBody>
          <a:bodyPr wrap="square">
            <a:spAutoFit/>
          </a:bodyPr>
          <a:lstStyle/>
          <a:p>
            <a:r>
              <a:rPr lang="en-US" sz="1000" dirty="0"/>
              <a:t>Source: https://meltdownattack.com/meltdown.pdf</a:t>
            </a:r>
          </a:p>
        </p:txBody>
      </p:sp>
    </p:spTree>
    <p:extLst>
      <p:ext uri="{BB962C8B-B14F-4D97-AF65-F5344CB8AC3E}">
        <p14:creationId xmlns:p14="http://schemas.microsoft.com/office/powerpoint/2010/main" val="2859693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794" y="269433"/>
            <a:ext cx="7886700" cy="1325563"/>
          </a:xfrm>
        </p:spPr>
        <p:txBody>
          <a:bodyPr/>
          <a:lstStyle/>
          <a:p>
            <a:r>
              <a:rPr lang="en" dirty="0"/>
              <a:t>An Analogy Using McDonald</a:t>
            </a:r>
            <a:endParaRPr lang="en-US" dirty="0"/>
          </a:p>
        </p:txBody>
      </p:sp>
      <p:sp>
        <p:nvSpPr>
          <p:cNvPr id="3" name="Text Placeholder 2"/>
          <p:cNvSpPr>
            <a:spLocks noGrp="1"/>
          </p:cNvSpPr>
          <p:nvPr>
            <p:ph idx="1"/>
          </p:nvPr>
        </p:nvSpPr>
        <p:spPr>
          <a:xfrm>
            <a:off x="479794" y="1347160"/>
            <a:ext cx="7886700" cy="4351338"/>
          </a:xfrm>
        </p:spPr>
        <p:txBody>
          <a:bodyPr>
            <a:normAutofit fontScale="92500" lnSpcReduction="10000"/>
          </a:bodyPr>
          <a:lstStyle/>
          <a:p>
            <a:r>
              <a:rPr lang="en-US" sz="1800" dirty="0"/>
              <a:t>McDonald has food such as fry, coke, and hamburger.</a:t>
            </a:r>
          </a:p>
          <a:p>
            <a:r>
              <a:rPr lang="en-US" sz="1800" dirty="0"/>
              <a:t>(Assuming) Taylor Swift went to McDonald, ordered an hamburger, and left.</a:t>
            </a:r>
          </a:p>
          <a:p>
            <a:r>
              <a:rPr lang="en-US" sz="1800" dirty="0"/>
              <a:t>A paparazzi guy A behind Taylor Swift told the McDonald’s frontdesk person: “I want to order the same food as that pretty lady”.</a:t>
            </a:r>
          </a:p>
          <a:p>
            <a:r>
              <a:rPr lang="en-US" sz="1800" dirty="0"/>
              <a:t>The McDonald person said: “Please wait in order, there is one person before you”. But the person in McDonald’s kitchen heard of the order, to SPEED UP future orders, he speculate and made a hamburger and put it on shelf.</a:t>
            </a:r>
          </a:p>
          <a:p>
            <a:r>
              <a:rPr lang="en-US" sz="1800" dirty="0"/>
              <a:t>Now it is A’s turn for ordering. But, the McDonald’s frontdesk person said: “You can not order like that. It is a violation of privacy.” So A is kicked out of McDonald.</a:t>
            </a:r>
          </a:p>
          <a:p>
            <a:r>
              <a:rPr lang="en-US" sz="1800" dirty="0"/>
              <a:t>There is another paparazzi guy B behind A. Now B said: “Give me an order of fry, or coke, or hamburger. I am starving. Whichever fastest, please give it to me”.</a:t>
            </a:r>
          </a:p>
          <a:p>
            <a:r>
              <a:rPr lang="en-US" sz="1800" dirty="0"/>
              <a:t>B got a hamburger.</a:t>
            </a:r>
          </a:p>
          <a:p>
            <a:r>
              <a:rPr lang="en-US" sz="1800" dirty="0">
                <a:solidFill>
                  <a:srgbClr val="FF0000"/>
                </a:solidFill>
              </a:rPr>
              <a:t>So paparazzi</a:t>
            </a:r>
            <a:r>
              <a:rPr lang="en-US" sz="1800" dirty="0"/>
              <a:t> </a:t>
            </a:r>
            <a:r>
              <a:rPr lang="en-US" sz="1800" dirty="0">
                <a:solidFill>
                  <a:srgbClr val="FF0000"/>
                </a:solidFill>
              </a:rPr>
              <a:t>B know Taylor Swift ordered a hamburger at McDonald.</a:t>
            </a:r>
          </a:p>
          <a:p>
            <a:r>
              <a:rPr lang="en-US" sz="1800" dirty="0"/>
              <a:t>Hidden Assumption: The paparazzi team need to make sure McDonald’s shelf is empty at the very beginning.</a:t>
            </a:r>
          </a:p>
        </p:txBody>
      </p:sp>
    </p:spTree>
    <p:extLst>
      <p:ext uri="{BB962C8B-B14F-4D97-AF65-F5344CB8AC3E}">
        <p14:creationId xmlns:p14="http://schemas.microsoft.com/office/powerpoint/2010/main" val="648134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628650" y="365126"/>
            <a:ext cx="7886700" cy="985209"/>
          </a:xfrm>
          <a:prstGeom prst="rect">
            <a:avLst/>
          </a:prstGeom>
        </p:spPr>
        <p:txBody>
          <a:bodyPr spcFirstLastPara="1" vert="horz" wrap="square" lIns="91425" tIns="91425" rIns="91425" bIns="91425" numCol="1" anchor="b" anchorCtr="0" compatLnSpc="1">
            <a:prstTxWarp prst="textNoShape">
              <a:avLst/>
            </a:prstTxWarp>
            <a:noAutofit/>
          </a:bodyPr>
          <a:lstStyle/>
          <a:p>
            <a:pPr lvl="0"/>
            <a:r>
              <a:rPr lang="en-US" dirty="0"/>
              <a:t>A</a:t>
            </a:r>
            <a:r>
              <a:rPr lang="en" dirty="0"/>
              <a:t> more technical explanatory example</a:t>
            </a:r>
            <a:endParaRPr dirty="0"/>
          </a:p>
        </p:txBody>
      </p:sp>
      <p:sp>
        <p:nvSpPr>
          <p:cNvPr id="99" name="Shape 99"/>
          <p:cNvSpPr txBox="1">
            <a:spLocks noGrp="1"/>
          </p:cNvSpPr>
          <p:nvPr>
            <p:ph idx="1"/>
          </p:nvPr>
        </p:nvSpPr>
        <p:spPr>
          <a:xfrm>
            <a:off x="628650" y="1464230"/>
            <a:ext cx="7886700" cy="4351338"/>
          </a:xfrm>
          <a:prstGeom prst="rect">
            <a:avLst/>
          </a:prstGeom>
        </p:spPr>
        <p:txBody>
          <a:bodyPr spcFirstLastPara="1" vert="horz" wrap="square" lIns="91425" tIns="91425" rIns="91425" bIns="91425" numCol="1" anchor="t" anchorCtr="0" compatLnSpc="1">
            <a:prstTxWarp prst="textNoShape">
              <a:avLst/>
            </a:prstTxWarp>
            <a:noAutofit/>
          </a:bodyPr>
          <a:lstStyle/>
          <a:p>
            <a:r>
              <a:rPr lang="en-US" sz="2000" dirty="0"/>
              <a:t>Suppose the address at 3000 is not directly readable, and it could have any value from 1 to 5.</a:t>
            </a:r>
          </a:p>
          <a:p>
            <a:r>
              <a:rPr lang="en-US" sz="2000" dirty="0"/>
              <a:t>A hacker could execute an instruction "Read memory at an address given by (5000 plus the value of memory at address 3000)". </a:t>
            </a:r>
          </a:p>
          <a:p>
            <a:r>
              <a:rPr lang="en-US" sz="2000" dirty="0"/>
              <a:t>If address 3000 contains 1, then the CPU will try to return the value of memory at address 5001; if address 3000 contains 2 it will try to return the value of memory at address 5002, and so on. </a:t>
            </a:r>
          </a:p>
          <a:p>
            <a:r>
              <a:rPr lang="en-US" sz="2000" dirty="0"/>
              <a:t>If the hacker executes a timing attack, and it shows that the CPU was slower to read from addresses 5001, 5002, 5003 and 5005, but faster for address 5004. </a:t>
            </a:r>
          </a:p>
          <a:p>
            <a:r>
              <a:rPr lang="en-US" sz="2000" dirty="0"/>
              <a:t>The hacker can conclude that the reason is that it has cached data from address 5004, and that this is because it has recently accessed that address. </a:t>
            </a:r>
          </a:p>
          <a:p>
            <a:r>
              <a:rPr lang="en-US" sz="2000" dirty="0"/>
              <a:t>So the hacker can deduce that address 3000 contained the value "4". </a:t>
            </a:r>
          </a:p>
        </p:txBody>
      </p:sp>
      <p:sp>
        <p:nvSpPr>
          <p:cNvPr id="4" name="Rectangle 3"/>
          <p:cNvSpPr/>
          <p:nvPr/>
        </p:nvSpPr>
        <p:spPr>
          <a:xfrm>
            <a:off x="2376540" y="6246653"/>
            <a:ext cx="5437909" cy="246221"/>
          </a:xfrm>
          <a:prstGeom prst="rect">
            <a:avLst/>
          </a:prstGeom>
        </p:spPr>
        <p:txBody>
          <a:bodyPr wrap="square">
            <a:spAutoFit/>
          </a:bodyPr>
          <a:lstStyle/>
          <a:p>
            <a:r>
              <a:rPr lang="en-US" sz="1000" dirty="0"/>
              <a:t>Source: https://en.wikipedia.org/wiki/Meltdown_(security_vulnerability)</a:t>
            </a:r>
          </a:p>
        </p:txBody>
      </p:sp>
    </p:spTree>
    <p:extLst>
      <p:ext uri="{BB962C8B-B14F-4D97-AF65-F5344CB8AC3E}">
        <p14:creationId xmlns:p14="http://schemas.microsoft.com/office/powerpoint/2010/main" val="2407600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prstGeom prst="rect">
            <a:avLst/>
          </a:prstGeom>
        </p:spPr>
        <p:txBody>
          <a:bodyPr spcFirstLastPara="1" vert="horz" wrap="square" lIns="91425" tIns="91425" rIns="91425" bIns="91425" numCol="1" anchor="t" anchorCtr="0" compatLnSpc="1">
            <a:prstTxWarp prst="textNoShape">
              <a:avLst/>
            </a:prstTxWarp>
            <a:noAutofit/>
          </a:bodyPr>
          <a:lstStyle/>
          <a:p>
            <a:r>
              <a:rPr lang="en" dirty="0"/>
              <a:t>Impact</a:t>
            </a:r>
            <a:endParaRPr dirty="0"/>
          </a:p>
        </p:txBody>
      </p:sp>
      <p:sp>
        <p:nvSpPr>
          <p:cNvPr id="192" name="Shape 192"/>
          <p:cNvSpPr txBox="1">
            <a:spLocks noGrp="1"/>
          </p:cNvSpPr>
          <p:nvPr>
            <p:ph idx="1"/>
          </p:nvPr>
        </p:nvSpPr>
        <p:spPr>
          <a:xfrm>
            <a:off x="532957" y="1168211"/>
            <a:ext cx="7886700" cy="4351338"/>
          </a:xfrm>
          <a:prstGeom prst="rect">
            <a:avLst/>
          </a:prstGeom>
        </p:spPr>
        <p:txBody>
          <a:bodyPr spcFirstLastPara="1" vert="horz" wrap="square" lIns="91425" tIns="91425" rIns="91425" bIns="91425" numCol="1" anchor="t" anchorCtr="0" compatLnSpc="1">
            <a:prstTxWarp prst="textNoShape">
              <a:avLst/>
            </a:prstTxWarp>
            <a:noAutofit/>
          </a:bodyPr>
          <a:lstStyle/>
          <a:p>
            <a:pPr marL="0" indent="0">
              <a:buNone/>
            </a:pPr>
            <a:r>
              <a:rPr lang="en" sz="2400" dirty="0"/>
              <a:t>Basically everything</a:t>
            </a:r>
            <a:endParaRPr sz="2400" dirty="0"/>
          </a:p>
          <a:p>
            <a:pPr>
              <a:spcBef>
                <a:spcPts val="1600"/>
              </a:spcBef>
            </a:pPr>
            <a:r>
              <a:rPr lang="en" sz="2400" dirty="0"/>
              <a:t>All Intel processors since 1995</a:t>
            </a:r>
            <a:endParaRPr sz="2400" dirty="0"/>
          </a:p>
          <a:p>
            <a:pPr lvl="1">
              <a:spcBef>
                <a:spcPts val="0"/>
              </a:spcBef>
            </a:pPr>
            <a:r>
              <a:rPr lang="en" sz="2000" dirty="0"/>
              <a:t>All out-of-order Intel processors released since 1995</a:t>
            </a:r>
            <a:endParaRPr sz="2000" dirty="0"/>
          </a:p>
          <a:p>
            <a:pPr lvl="1">
              <a:spcBef>
                <a:spcPts val="0"/>
              </a:spcBef>
            </a:pPr>
            <a:r>
              <a:rPr lang="en" sz="2000" dirty="0"/>
              <a:t>All modern processors that use out-of-order execution</a:t>
            </a:r>
            <a:endParaRPr sz="2000" dirty="0"/>
          </a:p>
          <a:p>
            <a:r>
              <a:rPr lang="en" sz="2400" dirty="0"/>
              <a:t>Some ARM processors</a:t>
            </a:r>
            <a:endParaRPr sz="2400" dirty="0"/>
          </a:p>
          <a:p>
            <a:r>
              <a:rPr lang="en" sz="2400" dirty="0"/>
              <a:t>AMD chips</a:t>
            </a:r>
            <a:endParaRPr sz="2400" dirty="0"/>
          </a:p>
          <a:p>
            <a:pPr lvl="1">
              <a:spcBef>
                <a:spcPts val="0"/>
              </a:spcBef>
            </a:pPr>
            <a:r>
              <a:rPr lang="en" sz="2000" dirty="0"/>
              <a:t>It is unclear if AMD chips are affected. </a:t>
            </a:r>
            <a:endParaRPr sz="2000" dirty="0"/>
          </a:p>
          <a:p>
            <a:r>
              <a:rPr lang="en" sz="2400" dirty="0"/>
              <a:t>Desktops</a:t>
            </a:r>
            <a:endParaRPr sz="2400" dirty="0"/>
          </a:p>
          <a:p>
            <a:r>
              <a:rPr lang="en" sz="2400" dirty="0"/>
              <a:t>Laptop</a:t>
            </a:r>
            <a:endParaRPr sz="2400" dirty="0"/>
          </a:p>
          <a:p>
            <a:r>
              <a:rPr lang="en" sz="2400" dirty="0"/>
              <a:t>Phones</a:t>
            </a:r>
            <a:endParaRPr sz="2400" dirty="0"/>
          </a:p>
          <a:p>
            <a:r>
              <a:rPr lang="en" sz="2400" dirty="0"/>
              <a:t>Embedded systems</a:t>
            </a:r>
            <a:br>
              <a:rPr lang="en" sz="2400" dirty="0"/>
            </a:br>
            <a:endParaRPr sz="2400" dirty="0"/>
          </a:p>
        </p:txBody>
      </p:sp>
      <p:sp>
        <p:nvSpPr>
          <p:cNvPr id="4" name="Rectangle 3"/>
          <p:cNvSpPr/>
          <p:nvPr/>
        </p:nvSpPr>
        <p:spPr>
          <a:xfrm>
            <a:off x="2258291" y="6277689"/>
            <a:ext cx="5437909" cy="246221"/>
          </a:xfrm>
          <a:prstGeom prst="rect">
            <a:avLst/>
          </a:prstGeom>
        </p:spPr>
        <p:txBody>
          <a:bodyPr wrap="square">
            <a:spAutoFit/>
          </a:bodyPr>
          <a:lstStyle/>
          <a:p>
            <a:r>
              <a:rPr lang="en-US" sz="1000" dirty="0"/>
              <a:t>Source: https://en.wikipedia.org/wiki/Meltdown_(security_vulnerability)</a:t>
            </a:r>
          </a:p>
        </p:txBody>
      </p:sp>
    </p:spTree>
    <p:extLst>
      <p:ext uri="{BB962C8B-B14F-4D97-AF65-F5344CB8AC3E}">
        <p14:creationId xmlns:p14="http://schemas.microsoft.com/office/powerpoint/2010/main" val="1229221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prstGeom prst="rect">
            <a:avLst/>
          </a:prstGeom>
        </p:spPr>
        <p:txBody>
          <a:bodyPr spcFirstLastPara="1" vert="horz" wrap="square" lIns="91425" tIns="91425" rIns="91425" bIns="91425" numCol="1" anchor="t" anchorCtr="0" compatLnSpc="1">
            <a:prstTxWarp prst="textNoShape">
              <a:avLst/>
            </a:prstTxWarp>
            <a:noAutofit/>
          </a:bodyPr>
          <a:lstStyle/>
          <a:p>
            <a:r>
              <a:rPr lang="en"/>
              <a:t>Impact</a:t>
            </a:r>
            <a:endParaRPr/>
          </a:p>
        </p:txBody>
      </p:sp>
      <p:sp>
        <p:nvSpPr>
          <p:cNvPr id="198" name="Shape 198"/>
          <p:cNvSpPr txBox="1">
            <a:spLocks noGrp="1"/>
          </p:cNvSpPr>
          <p:nvPr>
            <p:ph idx="1"/>
          </p:nvPr>
        </p:nvSpPr>
        <p:spPr>
          <a:prstGeom prst="rect">
            <a:avLst/>
          </a:prstGeom>
        </p:spPr>
        <p:txBody>
          <a:bodyPr spcFirstLastPara="1" vert="horz" wrap="square" lIns="91425" tIns="91425" rIns="91425" bIns="91425" numCol="1" anchor="t" anchorCtr="0" compatLnSpc="1">
            <a:prstTxWarp prst="textNoShape">
              <a:avLst/>
            </a:prstTxWarp>
            <a:noAutofit/>
          </a:bodyPr>
          <a:lstStyle/>
          <a:p>
            <a:pPr marL="0" indent="0">
              <a:buNone/>
            </a:pPr>
            <a:r>
              <a:rPr lang="en" sz="2400" dirty="0"/>
              <a:t>Basically everything</a:t>
            </a:r>
            <a:br>
              <a:rPr lang="en" sz="2400" dirty="0"/>
            </a:br>
            <a:endParaRPr sz="2400" dirty="0"/>
          </a:p>
          <a:p>
            <a:pPr>
              <a:spcBef>
                <a:spcPts val="1600"/>
              </a:spcBef>
            </a:pPr>
            <a:r>
              <a:rPr lang="en" sz="2400" dirty="0"/>
              <a:t>Read arbitrary real memory address space</a:t>
            </a:r>
            <a:endParaRPr sz="2400" dirty="0"/>
          </a:p>
          <a:p>
            <a:pPr lvl="1">
              <a:spcBef>
                <a:spcPts val="0"/>
              </a:spcBef>
            </a:pPr>
            <a:r>
              <a:rPr lang="en" sz="2000" dirty="0"/>
              <a:t>Allows unprivileged account access to sensitive information</a:t>
            </a:r>
            <a:br>
              <a:rPr lang="en" sz="2000" dirty="0"/>
            </a:br>
            <a:endParaRPr sz="2000" dirty="0"/>
          </a:p>
          <a:p>
            <a:r>
              <a:rPr lang="en" sz="2400" dirty="0"/>
              <a:t>Potential for paravirtualization isolation to be compromised</a:t>
            </a:r>
            <a:endParaRPr sz="2400" dirty="0"/>
          </a:p>
          <a:p>
            <a:pPr lvl="1">
              <a:spcBef>
                <a:spcPts val="0"/>
              </a:spcBef>
            </a:pPr>
            <a:r>
              <a:rPr lang="en" sz="2000" dirty="0"/>
              <a:t>Basically allowing a virtual guest to read host memory</a:t>
            </a:r>
            <a:endParaRPr sz="2000" dirty="0"/>
          </a:p>
          <a:p>
            <a:pPr lvl="1">
              <a:spcBef>
                <a:spcPts val="0"/>
              </a:spcBef>
            </a:pPr>
            <a:r>
              <a:rPr lang="en" sz="2000" dirty="0"/>
              <a:t>Includes cloud host based systems.</a:t>
            </a:r>
            <a:br>
              <a:rPr lang="en" sz="2000" dirty="0"/>
            </a:br>
            <a:endParaRPr sz="2000" dirty="0"/>
          </a:p>
        </p:txBody>
      </p:sp>
      <p:sp>
        <p:nvSpPr>
          <p:cNvPr id="4" name="Rectangle 3"/>
          <p:cNvSpPr/>
          <p:nvPr/>
        </p:nvSpPr>
        <p:spPr>
          <a:xfrm>
            <a:off x="2258291" y="6230779"/>
            <a:ext cx="5437909" cy="246221"/>
          </a:xfrm>
          <a:prstGeom prst="rect">
            <a:avLst/>
          </a:prstGeom>
        </p:spPr>
        <p:txBody>
          <a:bodyPr wrap="square">
            <a:spAutoFit/>
          </a:bodyPr>
          <a:lstStyle/>
          <a:p>
            <a:r>
              <a:rPr lang="en-US" sz="1000" dirty="0"/>
              <a:t>Source: https://en.wikipedia.org/wiki/Meltdown_(security_vulnerability)</a:t>
            </a:r>
          </a:p>
        </p:txBody>
      </p:sp>
    </p:spTree>
    <p:extLst>
      <p:ext uri="{BB962C8B-B14F-4D97-AF65-F5344CB8AC3E}">
        <p14:creationId xmlns:p14="http://schemas.microsoft.com/office/powerpoint/2010/main" val="3968644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prstGeom prst="rect">
            <a:avLst/>
          </a:prstGeom>
        </p:spPr>
        <p:txBody>
          <a:bodyPr spcFirstLastPara="1" vert="horz" wrap="square" lIns="91425" tIns="91425" rIns="91425" bIns="91425" numCol="1" anchor="t" anchorCtr="0" compatLnSpc="1">
            <a:prstTxWarp prst="textNoShape">
              <a:avLst/>
            </a:prstTxWarp>
            <a:noAutofit/>
          </a:bodyPr>
          <a:lstStyle/>
          <a:p>
            <a:r>
              <a:rPr lang="en"/>
              <a:t>Solution</a:t>
            </a:r>
            <a:endParaRPr/>
          </a:p>
        </p:txBody>
      </p:sp>
      <p:sp>
        <p:nvSpPr>
          <p:cNvPr id="204" name="Shape 204"/>
          <p:cNvSpPr txBox="1">
            <a:spLocks noGrp="1"/>
          </p:cNvSpPr>
          <p:nvPr>
            <p:ph idx="1"/>
          </p:nvPr>
        </p:nvSpPr>
        <p:spPr>
          <a:xfrm>
            <a:off x="628650" y="1339701"/>
            <a:ext cx="7886700" cy="3954759"/>
          </a:xfrm>
          <a:prstGeom prst="rect">
            <a:avLst/>
          </a:prstGeom>
        </p:spPr>
        <p:txBody>
          <a:bodyPr spcFirstLastPara="1" vert="horz" wrap="square" lIns="91425" tIns="91425" rIns="91425" bIns="91425" numCol="1" anchor="t" anchorCtr="0" compatLnSpc="1">
            <a:prstTxWarp prst="textNoShape">
              <a:avLst/>
            </a:prstTxWarp>
            <a:noAutofit/>
          </a:bodyPr>
          <a:lstStyle/>
          <a:p>
            <a:pPr>
              <a:spcBef>
                <a:spcPts val="1600"/>
              </a:spcBef>
            </a:pPr>
            <a:r>
              <a:rPr lang="en-US" sz="2000" dirty="0"/>
              <a:t>There are software updates to help mitigate the risk of this particular CPU cache side channel attack</a:t>
            </a:r>
          </a:p>
          <a:p>
            <a:pPr lvl="1">
              <a:spcBef>
                <a:spcPts val="1600"/>
              </a:spcBef>
            </a:pPr>
            <a:r>
              <a:rPr lang="en-US" sz="1700" dirty="0"/>
              <a:t>With performance penalty.</a:t>
            </a:r>
          </a:p>
          <a:p>
            <a:pPr>
              <a:spcBef>
                <a:spcPts val="1600"/>
              </a:spcBef>
            </a:pPr>
            <a:r>
              <a:rPr lang="en-US" sz="2000" dirty="0"/>
              <a:t>However, this is a hardware issue and can only be truly fixed with a hardware solution.</a:t>
            </a:r>
          </a:p>
          <a:p>
            <a:pPr lvl="1">
              <a:spcBef>
                <a:spcPts val="1600"/>
              </a:spcBef>
            </a:pPr>
            <a:r>
              <a:rPr lang="en-US" sz="1700" dirty="0"/>
              <a:t>Very costly and difficult.</a:t>
            </a:r>
          </a:p>
          <a:p>
            <a:pPr>
              <a:spcBef>
                <a:spcPts val="1600"/>
              </a:spcBef>
            </a:pPr>
            <a:r>
              <a:rPr lang="en-US" sz="2000" dirty="0"/>
              <a:t>The only real fix is to redesign CPU architecture</a:t>
            </a:r>
            <a:endParaRPr sz="2000" dirty="0"/>
          </a:p>
        </p:txBody>
      </p:sp>
      <p:sp>
        <p:nvSpPr>
          <p:cNvPr id="4" name="Rectangle 3"/>
          <p:cNvSpPr/>
          <p:nvPr/>
        </p:nvSpPr>
        <p:spPr>
          <a:xfrm>
            <a:off x="2525395" y="6277689"/>
            <a:ext cx="5437909" cy="246221"/>
          </a:xfrm>
          <a:prstGeom prst="rect">
            <a:avLst/>
          </a:prstGeom>
        </p:spPr>
        <p:txBody>
          <a:bodyPr wrap="square">
            <a:spAutoFit/>
          </a:bodyPr>
          <a:lstStyle/>
          <a:p>
            <a:r>
              <a:rPr lang="en-US" sz="1000" dirty="0"/>
              <a:t>Source: https://en.wikipedia.org/wiki/Meltdown_(security_vulnerability)</a:t>
            </a:r>
          </a:p>
        </p:txBody>
      </p:sp>
    </p:spTree>
    <p:extLst>
      <p:ext uri="{BB962C8B-B14F-4D97-AF65-F5344CB8AC3E}">
        <p14:creationId xmlns:p14="http://schemas.microsoft.com/office/powerpoint/2010/main" val="1085633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prstGeom prst="rect">
            <a:avLst/>
          </a:prstGeom>
        </p:spPr>
        <p:txBody>
          <a:bodyPr spcFirstLastPara="1" vert="horz" wrap="square" lIns="91425" tIns="91425" rIns="91425" bIns="91425" numCol="1" anchor="t" anchorCtr="0" compatLnSpc="1">
            <a:prstTxWarp prst="textNoShape">
              <a:avLst/>
            </a:prstTxWarp>
            <a:noAutofit/>
          </a:bodyPr>
          <a:lstStyle/>
          <a:p>
            <a:r>
              <a:rPr lang="en"/>
              <a:t>Lessons learned</a:t>
            </a:r>
            <a:endParaRPr/>
          </a:p>
        </p:txBody>
      </p:sp>
      <p:sp>
        <p:nvSpPr>
          <p:cNvPr id="216" name="Shape 216"/>
          <p:cNvSpPr txBox="1">
            <a:spLocks noGrp="1"/>
          </p:cNvSpPr>
          <p:nvPr>
            <p:ph idx="1"/>
          </p:nvPr>
        </p:nvSpPr>
        <p:spPr>
          <a:prstGeom prst="rect">
            <a:avLst/>
          </a:prstGeom>
        </p:spPr>
        <p:txBody>
          <a:bodyPr spcFirstLastPara="1" vert="horz" wrap="square" lIns="91425" tIns="91425" rIns="91425" bIns="91425" numCol="1" anchor="t" anchorCtr="0" compatLnSpc="1">
            <a:prstTxWarp prst="textNoShape">
              <a:avLst/>
            </a:prstTxWarp>
            <a:noAutofit/>
          </a:bodyPr>
          <a:lstStyle/>
          <a:p>
            <a:r>
              <a:rPr lang="en"/>
              <a:t>Meltdown exploits a CPU cache side-channel attack to read protected kernel memory</a:t>
            </a:r>
            <a:endParaRPr/>
          </a:p>
          <a:p>
            <a:pPr lvl="1">
              <a:spcBef>
                <a:spcPts val="0"/>
              </a:spcBef>
            </a:pPr>
            <a:r>
              <a:rPr lang="en"/>
              <a:t>Basically a privilege escalation</a:t>
            </a:r>
            <a:endParaRPr/>
          </a:p>
          <a:p>
            <a:pPr lvl="1">
              <a:spcBef>
                <a:spcPts val="0"/>
              </a:spcBef>
            </a:pPr>
            <a:r>
              <a:rPr lang="en"/>
              <a:t>Provides a dump physical (protected kernel) memory</a:t>
            </a:r>
            <a:endParaRPr/>
          </a:p>
          <a:p>
            <a:pPr indent="0">
              <a:spcBef>
                <a:spcPts val="1600"/>
              </a:spcBef>
              <a:buNone/>
            </a:pPr>
            <a:endParaRPr/>
          </a:p>
          <a:p>
            <a:pPr>
              <a:spcBef>
                <a:spcPts val="1600"/>
              </a:spcBef>
            </a:pPr>
            <a:r>
              <a:rPr lang="en"/>
              <a:t>Virtualization is vulnerable</a:t>
            </a:r>
            <a:endParaRPr/>
          </a:p>
          <a:p>
            <a:pPr lvl="1">
              <a:spcBef>
                <a:spcPts val="0"/>
              </a:spcBef>
            </a:pPr>
            <a:r>
              <a:rPr lang="en"/>
              <a:t>Guests could read host shared memory</a:t>
            </a:r>
            <a:br>
              <a:rPr lang="en"/>
            </a:br>
            <a:endParaRPr/>
          </a:p>
        </p:txBody>
      </p:sp>
    </p:spTree>
    <p:extLst>
      <p:ext uri="{BB962C8B-B14F-4D97-AF65-F5344CB8AC3E}">
        <p14:creationId xmlns:p14="http://schemas.microsoft.com/office/powerpoint/2010/main" val="2783286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is only the beginning…</a:t>
            </a:r>
          </a:p>
        </p:txBody>
      </p:sp>
      <p:sp>
        <p:nvSpPr>
          <p:cNvPr id="3" name="Content Placeholder 2"/>
          <p:cNvSpPr>
            <a:spLocks noGrp="1"/>
          </p:cNvSpPr>
          <p:nvPr>
            <p:ph idx="1"/>
          </p:nvPr>
        </p:nvSpPr>
        <p:spPr/>
        <p:txBody>
          <a:bodyPr>
            <a:normAutofit fontScale="85000" lnSpcReduction="10000"/>
          </a:bodyPr>
          <a:lstStyle/>
          <a:p>
            <a:r>
              <a:rPr lang="en-US" dirty="0"/>
              <a:t>More and more CPU/Chip related hardware exploits using side channel attacks are discovered by researchers.</a:t>
            </a:r>
          </a:p>
          <a:p>
            <a:pPr lvl="1"/>
            <a:r>
              <a:rPr lang="en-US" dirty="0">
                <a:hlinkClick r:id="" action="ppaction://noaction"/>
              </a:rPr>
              <a:t>https://www.cnet.com/news/intel-microsoft-reveal-new-variant-on-spectre-meltdown-chip-security-flaws/</a:t>
            </a:r>
          </a:p>
          <a:p>
            <a:pPr lvl="1"/>
            <a:r>
              <a:rPr lang="en-US" dirty="0">
                <a:hlinkClick r:id="" action="ppaction://noaction"/>
              </a:rPr>
              <a:t>https://www.crn.com/news/security/300100596/spectre-meltdown-part-two-research-firm-audit-reveals-critical-flaws-backdoors-in-four-amd-processors.htm</a:t>
            </a:r>
            <a:endParaRPr lang="en-US" dirty="0"/>
          </a:p>
          <a:p>
            <a:pPr lvl="1"/>
            <a:r>
              <a:rPr lang="en-US" dirty="0">
                <a:hlinkClick r:id="rId2"/>
              </a:rPr>
              <a:t>https://www.wired.com/story/speculative-store-bypass-spectre-meltdown-vulnerability/</a:t>
            </a:r>
            <a:endParaRPr lang="en-US" dirty="0"/>
          </a:p>
          <a:p>
            <a:r>
              <a:rPr lang="en-US" dirty="0"/>
              <a:t>It becomes a new hot area of research in cybersecurity…</a:t>
            </a:r>
          </a:p>
        </p:txBody>
      </p:sp>
    </p:spTree>
    <p:extLst>
      <p:ext uri="{BB962C8B-B14F-4D97-AF65-F5344CB8AC3E}">
        <p14:creationId xmlns:p14="http://schemas.microsoft.com/office/powerpoint/2010/main" val="2873422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CB6E3-0533-0A52-AA47-14DD9C4339A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1753C103-6CAB-CD0D-996F-D1D58E1506C0}"/>
              </a:ext>
            </a:extLst>
          </p:cNvPr>
          <p:cNvSpPr>
            <a:spLocks noGrp="1"/>
          </p:cNvSpPr>
          <p:nvPr>
            <p:ph type="body" idx="1"/>
          </p:nvPr>
        </p:nvSpPr>
        <p:spPr/>
        <p:txBody>
          <a:bodyPr/>
          <a:lstStyle/>
          <a:p>
            <a:r>
              <a:rPr lang="en-US" dirty="0"/>
              <a:t>How did the Meltdown vulnerability exploit modern CPU features like out-of-order and speculative execution?</a:t>
            </a:r>
          </a:p>
        </p:txBody>
      </p:sp>
    </p:spTree>
    <p:extLst>
      <p:ext uri="{BB962C8B-B14F-4D97-AF65-F5344CB8AC3E}">
        <p14:creationId xmlns:p14="http://schemas.microsoft.com/office/powerpoint/2010/main" val="3183312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CB6E3-0533-0A52-AA47-14DD9C4339A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1753C103-6CAB-CD0D-996F-D1D58E1506C0}"/>
              </a:ext>
            </a:extLst>
          </p:cNvPr>
          <p:cNvSpPr>
            <a:spLocks noGrp="1"/>
          </p:cNvSpPr>
          <p:nvPr>
            <p:ph type="body" idx="1"/>
          </p:nvPr>
        </p:nvSpPr>
        <p:spPr/>
        <p:txBody>
          <a:bodyPr/>
          <a:lstStyle/>
          <a:p>
            <a:r>
              <a:rPr lang="en-US" dirty="0"/>
              <a:t>What are side-channel attacks, and how do they relate to the Meltdown exploit?</a:t>
            </a:r>
          </a:p>
        </p:txBody>
      </p:sp>
    </p:spTree>
    <p:extLst>
      <p:ext uri="{BB962C8B-B14F-4D97-AF65-F5344CB8AC3E}">
        <p14:creationId xmlns:p14="http://schemas.microsoft.com/office/powerpoint/2010/main" val="3533380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CB6E3-0533-0A52-AA47-14DD9C4339A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1753C103-6CAB-CD0D-996F-D1D58E1506C0}"/>
              </a:ext>
            </a:extLst>
          </p:cNvPr>
          <p:cNvSpPr>
            <a:spLocks noGrp="1"/>
          </p:cNvSpPr>
          <p:nvPr>
            <p:ph type="body" idx="1"/>
          </p:nvPr>
        </p:nvSpPr>
        <p:spPr/>
        <p:txBody>
          <a:bodyPr/>
          <a:lstStyle/>
          <a:p>
            <a:r>
              <a:rPr lang="en-US" dirty="0"/>
              <a:t>How can the Meltdown vulnerability be mitigated, and what are the limitations of these mitigation strategies?</a:t>
            </a:r>
          </a:p>
        </p:txBody>
      </p:sp>
    </p:spTree>
    <p:extLst>
      <p:ext uri="{BB962C8B-B14F-4D97-AF65-F5344CB8AC3E}">
        <p14:creationId xmlns:p14="http://schemas.microsoft.com/office/powerpoint/2010/main" val="4146048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CB6E3-0533-0A52-AA47-14DD9C4339A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1753C103-6CAB-CD0D-996F-D1D58E1506C0}"/>
              </a:ext>
            </a:extLst>
          </p:cNvPr>
          <p:cNvSpPr>
            <a:spLocks noGrp="1"/>
          </p:cNvSpPr>
          <p:nvPr>
            <p:ph type="body" idx="1"/>
          </p:nvPr>
        </p:nvSpPr>
        <p:spPr/>
        <p:txBody>
          <a:bodyPr/>
          <a:lstStyle/>
          <a:p>
            <a:r>
              <a:rPr lang="en-US" dirty="0"/>
              <a:t>What lessons can be learned from the discovery and handling of the Meltdown vulnerability in terms of hardware security and future research directions?</a:t>
            </a:r>
          </a:p>
        </p:txBody>
      </p:sp>
    </p:spTree>
    <p:extLst>
      <p:ext uri="{BB962C8B-B14F-4D97-AF65-F5344CB8AC3E}">
        <p14:creationId xmlns:p14="http://schemas.microsoft.com/office/powerpoint/2010/main" val="4895562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and Resources</a:t>
            </a:r>
          </a:p>
        </p:txBody>
      </p:sp>
      <p:sp>
        <p:nvSpPr>
          <p:cNvPr id="3" name="Text Placeholder 2"/>
          <p:cNvSpPr>
            <a:spLocks noGrp="1"/>
          </p:cNvSpPr>
          <p:nvPr>
            <p:ph idx="1"/>
          </p:nvPr>
        </p:nvSpPr>
        <p:spPr/>
        <p:txBody>
          <a:bodyPr>
            <a:normAutofit/>
          </a:bodyPr>
          <a:lstStyle/>
          <a:p>
            <a:r>
              <a:rPr lang="en-US" sz="2000" dirty="0"/>
              <a:t>1. The wiki page: </a:t>
            </a:r>
            <a:r>
              <a:rPr lang="en-US" sz="2000" dirty="0">
                <a:hlinkClick r:id="rId2"/>
              </a:rPr>
              <a:t>https://en.wikipedia.org/wiki/Meltdown_(security_vulnerability)</a:t>
            </a:r>
            <a:endParaRPr lang="en-US" sz="2000" dirty="0"/>
          </a:p>
          <a:p>
            <a:r>
              <a:rPr lang="en-US" sz="2000" dirty="0"/>
              <a:t>2. A short </a:t>
            </a:r>
            <a:r>
              <a:rPr lang="en-US" sz="2000" dirty="0" err="1"/>
              <a:t>Youtube</a:t>
            </a:r>
            <a:r>
              <a:rPr lang="en-US" sz="2000" dirty="0"/>
              <a:t> video: </a:t>
            </a:r>
            <a:r>
              <a:rPr lang="en-US" sz="2000" u="sng" dirty="0">
                <a:hlinkClick r:id="rId3"/>
              </a:rPr>
              <a:t>https://www.youtube.com/watch?v=bs0xswK0eZk</a:t>
            </a:r>
            <a:endParaRPr lang="en-US" sz="2000" u="sng" dirty="0"/>
          </a:p>
          <a:p>
            <a:r>
              <a:rPr lang="en-US" sz="2000" dirty="0"/>
              <a:t>3. A technical paper: </a:t>
            </a:r>
            <a:r>
              <a:rPr lang="en-US" sz="2000" dirty="0">
                <a:hlinkClick r:id="rId4"/>
              </a:rPr>
              <a:t>https://meltdownattack.com/meltdown.pdf</a:t>
            </a:r>
            <a:endParaRPr lang="en-US" sz="2000" dirty="0"/>
          </a:p>
          <a:p>
            <a:r>
              <a:rPr lang="en-US" sz="2000" dirty="0"/>
              <a:t>4. A hour-long </a:t>
            </a:r>
            <a:r>
              <a:rPr lang="en-US" sz="2000" dirty="0" err="1"/>
              <a:t>Youtube</a:t>
            </a:r>
            <a:r>
              <a:rPr lang="en-US" sz="2000" dirty="0"/>
              <a:t> video: </a:t>
            </a:r>
            <a:r>
              <a:rPr lang="en-US" sz="2000" dirty="0">
                <a:hlinkClick r:id="rId5"/>
              </a:rPr>
              <a:t>https://www.youtube.com/watch?v=8FFSQwrLsfE</a:t>
            </a:r>
            <a:endParaRPr lang="en-US" sz="2000" dirty="0"/>
          </a:p>
          <a:p>
            <a:endParaRPr lang="en-US" sz="2000" dirty="0"/>
          </a:p>
        </p:txBody>
      </p:sp>
    </p:spTree>
    <p:extLst>
      <p:ext uri="{BB962C8B-B14F-4D97-AF65-F5344CB8AC3E}">
        <p14:creationId xmlns:p14="http://schemas.microsoft.com/office/powerpoint/2010/main" val="1962406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2018 CPU Meltdown vulnerability,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Hardware security, Zero-day vulnerability, side channel attacks</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Describe the CPU Meltdown Vulnerability from 2018</a:t>
            </a:r>
            <a:endParaRPr dirty="0"/>
          </a:p>
          <a:p>
            <a:pPr marL="342900" lvl="0" indent="-342900" algn="l" rtl="0">
              <a:spcBef>
                <a:spcPts val="640"/>
              </a:spcBef>
              <a:spcAft>
                <a:spcPts val="0"/>
              </a:spcAft>
              <a:buClr>
                <a:schemeClr val="dk1"/>
              </a:buClr>
              <a:buSzPts val="3200"/>
              <a:buChar char="•"/>
            </a:pPr>
            <a:r>
              <a:rPr lang="en-US" dirty="0"/>
              <a:t>Explain Zero-Day Vulnerability </a:t>
            </a:r>
          </a:p>
          <a:p>
            <a:pPr marL="342900" lvl="0" indent="-342900" algn="l" rtl="0">
              <a:spcBef>
                <a:spcPts val="640"/>
              </a:spcBef>
              <a:spcAft>
                <a:spcPts val="0"/>
              </a:spcAft>
              <a:buClr>
                <a:schemeClr val="dk1"/>
              </a:buClr>
              <a:buSzPts val="3200"/>
              <a:buChar char="•"/>
            </a:pPr>
            <a:r>
              <a:rPr lang="en-US" dirty="0"/>
              <a:t>Explain side-channel attacks</a:t>
            </a:r>
            <a:endParaRPr dirty="0"/>
          </a:p>
          <a:p>
            <a:pPr marL="0" lvl="0" indent="0" algn="l" rtl="0">
              <a:spcBef>
                <a:spcPts val="640"/>
              </a:spcBef>
              <a:spcAft>
                <a:spcPts val="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182082" y="682626"/>
            <a:ext cx="7886700" cy="804455"/>
          </a:xfrm>
          <a:prstGeom prst="rect">
            <a:avLst/>
          </a:prstGeom>
        </p:spPr>
        <p:txBody>
          <a:bodyPr spcFirstLastPara="1" vert="horz" wrap="square" lIns="91425" tIns="91425" rIns="91425" bIns="91425" numCol="1" anchor="t" anchorCtr="0" compatLnSpc="1">
            <a:prstTxWarp prst="textNoShape">
              <a:avLst/>
            </a:prstTxWarp>
            <a:noAutofit/>
          </a:bodyPr>
          <a:lstStyle/>
          <a:p>
            <a:r>
              <a:rPr lang="en" dirty="0"/>
              <a:t>Background</a:t>
            </a:r>
            <a:endParaRPr dirty="0"/>
          </a:p>
        </p:txBody>
      </p:sp>
      <p:sp>
        <p:nvSpPr>
          <p:cNvPr id="136" name="Shape 136"/>
          <p:cNvSpPr txBox="1">
            <a:spLocks noGrp="1"/>
          </p:cNvSpPr>
          <p:nvPr>
            <p:ph idx="1"/>
          </p:nvPr>
        </p:nvSpPr>
        <p:spPr>
          <a:xfrm>
            <a:off x="628650" y="1294023"/>
            <a:ext cx="7886700" cy="4351338"/>
          </a:xfrm>
          <a:prstGeom prst="rect">
            <a:avLst/>
          </a:prstGeom>
        </p:spPr>
        <p:txBody>
          <a:bodyPr spcFirstLastPara="1" vert="horz" wrap="square" lIns="91425" tIns="91425" rIns="91425" bIns="91425" numCol="1" anchor="t" anchorCtr="0" compatLnSpc="1">
            <a:prstTxWarp prst="textNoShape">
              <a:avLst/>
            </a:prstTxWarp>
            <a:noAutofit/>
          </a:bodyPr>
          <a:lstStyle/>
          <a:p>
            <a:r>
              <a:rPr lang="en" sz="2000" dirty="0"/>
              <a:t>Meltdown was independently discovered and reported by three teams in June 2017:</a:t>
            </a:r>
            <a:br>
              <a:rPr lang="en" sz="2000" dirty="0"/>
            </a:br>
            <a:r>
              <a:rPr lang="en" sz="2000" dirty="0"/>
              <a:t>	Jann Horn (Google Project Zero),</a:t>
            </a:r>
            <a:br>
              <a:rPr lang="en" sz="2000" dirty="0"/>
            </a:br>
            <a:r>
              <a:rPr lang="en" sz="2000" dirty="0"/>
              <a:t>	Werner Haas, Thomas Prescher (Cyberus Technology),</a:t>
            </a:r>
            <a:br>
              <a:rPr lang="en" sz="2000" dirty="0"/>
            </a:br>
            <a:r>
              <a:rPr lang="en" sz="2000" dirty="0"/>
              <a:t>	Daniel Gruss, Moritz Lipp, Stefan Mangard, Michael Schwarz 			(Graz University of Technology)</a:t>
            </a:r>
          </a:p>
          <a:p>
            <a:r>
              <a:rPr lang="en" sz="2000" dirty="0"/>
              <a:t>Meltdown takes advantage of a CPU design “flaw”</a:t>
            </a:r>
            <a:br>
              <a:rPr lang="en" sz="2000" dirty="0"/>
            </a:br>
            <a:r>
              <a:rPr lang="en" sz="2000" dirty="0"/>
              <a:t>	Allows any program to read sensitive information in memory</a:t>
            </a:r>
            <a:br>
              <a:rPr lang="en" sz="2000" dirty="0"/>
            </a:br>
            <a:r>
              <a:rPr lang="en" sz="2000" dirty="0"/>
              <a:t>	Unpriveledged user, reading arbitrary memory - including kernel 		memory</a:t>
            </a:r>
            <a:endParaRPr lang="en-US" sz="2000" dirty="0"/>
          </a:p>
          <a:p>
            <a:pPr>
              <a:spcBef>
                <a:spcPts val="1600"/>
              </a:spcBef>
              <a:spcAft>
                <a:spcPts val="1600"/>
              </a:spcAft>
            </a:pPr>
            <a:r>
              <a:rPr lang="en-US" sz="2000" dirty="0"/>
              <a:t>There is a similar but more complex </a:t>
            </a:r>
            <a:r>
              <a:rPr lang="en-US" sz="2000" dirty="0" err="1"/>
              <a:t>Spectre</a:t>
            </a:r>
            <a:r>
              <a:rPr lang="en-US" sz="2000" dirty="0"/>
              <a:t> exploit. We won’t cover it here.</a:t>
            </a:r>
          </a:p>
        </p:txBody>
      </p:sp>
      <p:sp>
        <p:nvSpPr>
          <p:cNvPr id="2" name="Rectangle 1"/>
          <p:cNvSpPr/>
          <p:nvPr/>
        </p:nvSpPr>
        <p:spPr>
          <a:xfrm>
            <a:off x="2131990" y="6246653"/>
            <a:ext cx="5437909" cy="246221"/>
          </a:xfrm>
          <a:prstGeom prst="rect">
            <a:avLst/>
          </a:prstGeom>
        </p:spPr>
        <p:txBody>
          <a:bodyPr wrap="square">
            <a:spAutoFit/>
          </a:bodyPr>
          <a:lstStyle/>
          <a:p>
            <a:r>
              <a:rPr lang="en-US" sz="1000" dirty="0"/>
              <a:t>Source: https://en.wikipedia.org/wiki/Meltdown_(security_vulnerability)</a:t>
            </a:r>
          </a:p>
        </p:txBody>
      </p:sp>
    </p:spTree>
    <p:extLst>
      <p:ext uri="{BB962C8B-B14F-4D97-AF65-F5344CB8AC3E}">
        <p14:creationId xmlns:p14="http://schemas.microsoft.com/office/powerpoint/2010/main" val="1389589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Side-Channel Attack?</a:t>
            </a:r>
          </a:p>
        </p:txBody>
      </p:sp>
      <p:sp>
        <p:nvSpPr>
          <p:cNvPr id="3" name="Text Placeholder 2"/>
          <p:cNvSpPr>
            <a:spLocks noGrp="1"/>
          </p:cNvSpPr>
          <p:nvPr>
            <p:ph idx="1"/>
          </p:nvPr>
        </p:nvSpPr>
        <p:spPr>
          <a:xfrm>
            <a:off x="628650" y="1432221"/>
            <a:ext cx="7886700" cy="4351338"/>
          </a:xfrm>
        </p:spPr>
        <p:txBody>
          <a:bodyPr>
            <a:normAutofit fontScale="92500" lnSpcReduction="10000"/>
          </a:bodyPr>
          <a:lstStyle/>
          <a:p>
            <a:pPr marL="146050" indent="0">
              <a:buNone/>
            </a:pPr>
            <a:r>
              <a:rPr lang="en-US" sz="2000" dirty="0"/>
              <a:t>An attack that derives information from a non-direct or unintentional information source. Sources can include sound, vibration, electromagnetic emissions.</a:t>
            </a:r>
            <a:br>
              <a:rPr lang="en-US" sz="2000" dirty="0"/>
            </a:br>
            <a:endParaRPr lang="en-US" sz="2000" dirty="0"/>
          </a:p>
          <a:p>
            <a:pPr marL="146050" indent="0">
              <a:buNone/>
            </a:pPr>
            <a:r>
              <a:rPr lang="en-US" sz="2000" dirty="0"/>
              <a:t>Examples:</a:t>
            </a:r>
          </a:p>
          <a:p>
            <a:r>
              <a:rPr lang="en-US" sz="2000" dirty="0"/>
              <a:t>Acoustic cryptanalysis</a:t>
            </a:r>
            <a:br>
              <a:rPr lang="en-US" sz="2000" dirty="0"/>
            </a:br>
            <a:r>
              <a:rPr lang="en-US" sz="2000" dirty="0"/>
              <a:t>-Sounds of keys clicking can be analyzed and typed phrases and passwords can be recovered</a:t>
            </a:r>
            <a:br>
              <a:rPr lang="en-US" sz="2000" dirty="0"/>
            </a:br>
            <a:r>
              <a:rPr lang="en-US" sz="2000" dirty="0"/>
              <a:t>-Supersonic sounds directed at an accelerometer to alter readings or ultrasound to attack Siri</a:t>
            </a:r>
          </a:p>
          <a:p>
            <a:r>
              <a:rPr lang="en-US" sz="2000" dirty="0"/>
              <a:t>Electromagnetic emissions</a:t>
            </a:r>
            <a:br>
              <a:rPr lang="en-US" sz="2000" dirty="0"/>
            </a:br>
            <a:r>
              <a:rPr lang="en-US" sz="2000" dirty="0"/>
              <a:t>-It is well known that old style CRT monitors generate a lot of EM emissions, and it has been shown that those emissions can be collected at a distance and then used to reconstruct information that is being displayed on the original screen</a:t>
            </a:r>
          </a:p>
          <a:p>
            <a:endParaRPr lang="en-US" sz="2000" dirty="0"/>
          </a:p>
        </p:txBody>
      </p:sp>
    </p:spTree>
    <p:extLst>
      <p:ext uri="{BB962C8B-B14F-4D97-AF65-F5344CB8AC3E}">
        <p14:creationId xmlns:p14="http://schemas.microsoft.com/office/powerpoint/2010/main" val="2229381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628650" y="577777"/>
            <a:ext cx="7886700" cy="793823"/>
          </a:xfrm>
          <a:prstGeom prst="rect">
            <a:avLst/>
          </a:prstGeom>
        </p:spPr>
        <p:txBody>
          <a:bodyPr spcFirstLastPara="1" vert="horz" wrap="square" lIns="91425" tIns="91425" rIns="91425" bIns="91425" numCol="1" anchor="t" anchorCtr="0" compatLnSpc="1">
            <a:prstTxWarp prst="textNoShape">
              <a:avLst/>
            </a:prstTxWarp>
            <a:noAutofit/>
          </a:bodyPr>
          <a:lstStyle/>
          <a:p>
            <a:r>
              <a:rPr lang="en" dirty="0"/>
              <a:t>Modern CPU</a:t>
            </a:r>
            <a:endParaRPr dirty="0"/>
          </a:p>
        </p:txBody>
      </p:sp>
      <p:sp>
        <p:nvSpPr>
          <p:cNvPr id="142" name="Shape 142"/>
          <p:cNvSpPr txBox="1">
            <a:spLocks noGrp="1"/>
          </p:cNvSpPr>
          <p:nvPr>
            <p:ph idx="1"/>
          </p:nvPr>
        </p:nvSpPr>
        <p:spPr>
          <a:prstGeom prst="rect">
            <a:avLst/>
          </a:prstGeom>
        </p:spPr>
        <p:txBody>
          <a:bodyPr spcFirstLastPara="1" vert="horz" wrap="square" lIns="91425" tIns="91425" rIns="91425" bIns="91425" numCol="1" anchor="t" anchorCtr="0" compatLnSpc="1">
            <a:prstTxWarp prst="textNoShape">
              <a:avLst/>
            </a:prstTxWarp>
            <a:noAutofit/>
          </a:bodyPr>
          <a:lstStyle/>
          <a:p>
            <a:pPr marL="285750" indent="-285750"/>
            <a:r>
              <a:rPr lang="en" sz="2000" dirty="0"/>
              <a:t>Modern computers (including CPU and OS) try to ensure that a user program can not randomly access other user’s memory or data without authorization and authentication.</a:t>
            </a:r>
          </a:p>
          <a:p>
            <a:pPr marL="285750" indent="-285750"/>
            <a:r>
              <a:rPr lang="en" sz="2000" dirty="0"/>
              <a:t>Modern CPU has built-in security mechanism to supprt that, and it works very well, until the meltdown exploit…</a:t>
            </a:r>
          </a:p>
          <a:p>
            <a:pPr marL="285750" indent="-285750"/>
            <a:r>
              <a:rPr lang="en" sz="2000" dirty="0"/>
              <a:t>Modern CPU has internal cache, it is much faster than main PC memory RAM.</a:t>
            </a:r>
          </a:p>
          <a:p>
            <a:pPr marL="285750" indent="-285750"/>
            <a:r>
              <a:rPr lang="en" sz="2000" dirty="0"/>
              <a:t>Modern CPU use out-of-order exectuion to speed up performance.</a:t>
            </a:r>
          </a:p>
        </p:txBody>
      </p:sp>
    </p:spTree>
    <p:extLst>
      <p:ext uri="{BB962C8B-B14F-4D97-AF65-F5344CB8AC3E}">
        <p14:creationId xmlns:p14="http://schemas.microsoft.com/office/powerpoint/2010/main" val="2651532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28650" y="691116"/>
            <a:ext cx="7886700" cy="999573"/>
          </a:xfrm>
          <a:prstGeom prst="rect">
            <a:avLst/>
          </a:prstGeom>
        </p:spPr>
        <p:txBody>
          <a:bodyPr spcFirstLastPara="1" vert="horz" wrap="square" lIns="91425" tIns="91425" rIns="91425" bIns="91425" numCol="1" anchor="t" anchorCtr="0" compatLnSpc="1">
            <a:prstTxWarp prst="textNoShape">
              <a:avLst/>
            </a:prstTxWarp>
            <a:noAutofit/>
          </a:bodyPr>
          <a:lstStyle/>
          <a:p>
            <a:r>
              <a:rPr lang="en" dirty="0"/>
              <a:t>Out-of-order execution</a:t>
            </a:r>
            <a:endParaRPr dirty="0"/>
          </a:p>
        </p:txBody>
      </p:sp>
      <p:sp>
        <p:nvSpPr>
          <p:cNvPr id="74" name="Shape 74"/>
          <p:cNvSpPr txBox="1">
            <a:spLocks noGrp="1"/>
          </p:cNvSpPr>
          <p:nvPr>
            <p:ph idx="1"/>
          </p:nvPr>
        </p:nvSpPr>
        <p:spPr>
          <a:prstGeom prst="rect">
            <a:avLst/>
          </a:prstGeom>
        </p:spPr>
        <p:txBody>
          <a:bodyPr spcFirstLastPara="1" vert="horz" wrap="square" lIns="91425" tIns="91425" rIns="91425" bIns="91425" numCol="1" anchor="t" anchorCtr="0" compatLnSpc="1">
            <a:prstTxWarp prst="textNoShape">
              <a:avLst/>
            </a:prstTxWarp>
            <a:noAutofit/>
          </a:bodyPr>
          <a:lstStyle/>
          <a:p>
            <a:pPr>
              <a:buSzPts val="1800"/>
            </a:pPr>
            <a:r>
              <a:rPr lang="en" dirty="0"/>
              <a:t>Instead of stalling the execution, modern processors run operations out-of-order i.e., they look ahead and schedule subsequent operations to idle execution units of the processor.</a:t>
            </a:r>
            <a:endParaRPr dirty="0"/>
          </a:p>
        </p:txBody>
      </p:sp>
      <p:sp>
        <p:nvSpPr>
          <p:cNvPr id="6" name="Rectangle 5"/>
          <p:cNvSpPr/>
          <p:nvPr/>
        </p:nvSpPr>
        <p:spPr>
          <a:xfrm>
            <a:off x="2514762" y="6230779"/>
            <a:ext cx="5437909" cy="246221"/>
          </a:xfrm>
          <a:prstGeom prst="rect">
            <a:avLst/>
          </a:prstGeom>
        </p:spPr>
        <p:txBody>
          <a:bodyPr wrap="square">
            <a:spAutoFit/>
          </a:bodyPr>
          <a:lstStyle/>
          <a:p>
            <a:r>
              <a:rPr lang="en-US" sz="1000" dirty="0"/>
              <a:t>Source: https://en.wikipedia.org/wiki/Out-of-order_execution</a:t>
            </a:r>
          </a:p>
        </p:txBody>
      </p:sp>
    </p:spTree>
    <p:extLst>
      <p:ext uri="{BB962C8B-B14F-4D97-AF65-F5344CB8AC3E}">
        <p14:creationId xmlns:p14="http://schemas.microsoft.com/office/powerpoint/2010/main" val="703632828"/>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2118</Words>
  <Application>Microsoft Office PowerPoint</Application>
  <PresentationFormat>On-screen Show (4:3)</PresentationFormat>
  <Paragraphs>137</Paragraphs>
  <Slides>24</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Case Study: CPU Meltdown  Exploit 2018</vt:lpstr>
      <vt:lpstr>Disclaimer</vt:lpstr>
      <vt:lpstr>Sources of Information</vt:lpstr>
      <vt:lpstr>Readme Information</vt:lpstr>
      <vt:lpstr>Learning Objectives</vt:lpstr>
      <vt:lpstr>Background</vt:lpstr>
      <vt:lpstr>What is Side-Channel Attack?</vt:lpstr>
      <vt:lpstr>Modern CPU</vt:lpstr>
      <vt:lpstr>Out-of-order execution</vt:lpstr>
      <vt:lpstr>Speculative execution</vt:lpstr>
      <vt:lpstr>Speculative execution</vt:lpstr>
      <vt:lpstr>Technical details of Meltdown</vt:lpstr>
      <vt:lpstr>An Analogy Using McDonald</vt:lpstr>
      <vt:lpstr>A more technical explanatory example</vt:lpstr>
      <vt:lpstr>Impact</vt:lpstr>
      <vt:lpstr>Impact</vt:lpstr>
      <vt:lpstr>Solution</vt:lpstr>
      <vt:lpstr>Lessons learned</vt:lpstr>
      <vt:lpstr>This is only the beginning…</vt:lpstr>
      <vt:lpstr>Discussion Questions</vt:lpstr>
      <vt:lpstr>Discussion Questions</vt:lpstr>
      <vt:lpstr>Discussion Questions</vt:lpstr>
      <vt:lpstr>Discussion Questions</vt:lpstr>
      <vt:lpstr>References and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8</cp:revision>
  <dcterms:created xsi:type="dcterms:W3CDTF">2006-08-16T00:00:00Z</dcterms:created>
  <dcterms:modified xsi:type="dcterms:W3CDTF">2024-06-19T22:40:58Z</dcterms:modified>
</cp:coreProperties>
</file>