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7"/>
  </p:notesMasterIdLst>
  <p:sldIdLst>
    <p:sldId id="256" r:id="rId2"/>
    <p:sldId id="554" r:id="rId3"/>
    <p:sldId id="588" r:id="rId4"/>
    <p:sldId id="594" r:id="rId5"/>
    <p:sldId id="257" r:id="rId6"/>
    <p:sldId id="260" r:id="rId7"/>
    <p:sldId id="259" r:id="rId8"/>
    <p:sldId id="261" r:id="rId9"/>
    <p:sldId id="265" r:id="rId10"/>
    <p:sldId id="266" r:id="rId11"/>
    <p:sldId id="267" r:id="rId12"/>
    <p:sldId id="268" r:id="rId13"/>
    <p:sldId id="271" r:id="rId14"/>
    <p:sldId id="273" r:id="rId15"/>
    <p:sldId id="515" r:id="rId16"/>
    <p:sldId id="595" r:id="rId17"/>
    <p:sldId id="533" r:id="rId18"/>
    <p:sldId id="534" r:id="rId19"/>
    <p:sldId id="599" r:id="rId20"/>
    <p:sldId id="600" r:id="rId21"/>
    <p:sldId id="545" r:id="rId22"/>
    <p:sldId id="596" r:id="rId23"/>
    <p:sldId id="597" r:id="rId24"/>
    <p:sldId id="598" r:id="rId25"/>
    <p:sldId id="275" r:id="rId2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8" roundtripDataSignature="AMtx7mggODVCMO17FjbidAnoppJjmJeJC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994" autoAdjust="0"/>
  </p:normalViewPr>
  <p:slideViewPr>
    <p:cSldViewPr snapToGrid="0">
      <p:cViewPr varScale="1">
        <p:scale>
          <a:sx n="55" d="100"/>
          <a:sy n="55" d="100"/>
        </p:scale>
        <p:origin x="1600" y="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 name="Google Shape;21;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2aa1d121e86_0_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1" name="Google Shape;111;g2aa1d121e86_0_28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2aa1d121e86_0_2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g2aa1d121e86_0_29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Explore the specific weaknesses on password security and the broader implications for individual and organizational cybersecurity.</a:t>
            </a:r>
          </a:p>
          <a:p>
            <a:endParaRPr lang="en-US" dirty="0"/>
          </a:p>
        </p:txBody>
      </p:sp>
    </p:spTree>
    <p:extLst>
      <p:ext uri="{BB962C8B-B14F-4D97-AF65-F5344CB8AC3E}">
        <p14:creationId xmlns:p14="http://schemas.microsoft.com/office/powerpoint/2010/main" val="29107071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Analyze the findings from the University of Cambridge experiment on mnemonic-based passwords and their implications for effective password management.</a:t>
            </a:r>
          </a:p>
          <a:p>
            <a:endParaRPr lang="en-US" dirty="0"/>
          </a:p>
        </p:txBody>
      </p:sp>
    </p:spTree>
    <p:extLst>
      <p:ext uri="{BB962C8B-B14F-4D97-AF65-F5344CB8AC3E}">
        <p14:creationId xmlns:p14="http://schemas.microsoft.com/office/powerpoint/2010/main" val="2899858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Evaluate the benefits and limitations of two-factor authentication in the context of increasing data breaches and user experience considerations.</a:t>
            </a:r>
          </a:p>
          <a:p>
            <a:endParaRPr lang="en-US" dirty="0"/>
          </a:p>
        </p:txBody>
      </p:sp>
    </p:spTree>
    <p:extLst>
      <p:ext uri="{BB962C8B-B14F-4D97-AF65-F5344CB8AC3E}">
        <p14:creationId xmlns:p14="http://schemas.microsoft.com/office/powerpoint/2010/main" val="12719928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2aa1d121e86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5" name="Google Shape;135;g2aa1d121e86_1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
        <p:cNvGrpSpPr/>
        <p:nvPr/>
      </p:nvGrpSpPr>
      <p:grpSpPr>
        <a:xfrm>
          <a:off x="0" y="0"/>
          <a:ext cx="0" cy="0"/>
          <a:chOff x="0" y="0"/>
          <a:chExt cx="0" cy="0"/>
        </a:xfrm>
      </p:grpSpPr>
      <p:sp>
        <p:nvSpPr>
          <p:cNvPr id="25" name="Google Shape;2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 name="Google Shape;26;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2aa1d121e86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 name="Google Shape;44;g2aa1d121e86_0_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g2aa1d121e86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 name="Google Shape;38;g2aa1d121e86_0_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g2aa1d121e86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 name="Google Shape;50;g2aa1d121e86_0_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2aa1d121e86_0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4" name="Google Shape;74;g2aa1d121e86_0_14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2aa1d121e86_0_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g2aa1d121e86_0_15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2aa1d121e86_0_1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7" name="Google Shape;87;g2aa1d121e86_0_16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2aa1d121e86_0_2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2aa1d121e86_0_26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 name="Google Shape;10;p4"/>
          <p:cNvSpPr txBox="1">
            <a:spLocks noGrp="1"/>
          </p:cNvSpPr>
          <p:nvPr>
            <p:ph type="subTitle" idx="1"/>
          </p:nvPr>
        </p:nvSpPr>
        <p:spPr>
          <a:xfrm>
            <a:off x="1371600" y="3733800"/>
            <a:ext cx="6400800" cy="15240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pic>
        <p:nvPicPr>
          <p:cNvPr id="11" name="Google Shape;11;p4" descr="Image result for mtu logo"/>
          <p:cNvPicPr preferRelativeResize="0"/>
          <p:nvPr/>
        </p:nvPicPr>
        <p:blipFill rotWithShape="1">
          <a:blip r:embed="rId2">
            <a:alphaModFix/>
          </a:blip>
          <a:srcRect/>
          <a:stretch/>
        </p:blipFill>
        <p:spPr>
          <a:xfrm>
            <a:off x="4648200" y="5396260"/>
            <a:ext cx="1491312" cy="1027525"/>
          </a:xfrm>
          <a:prstGeom prst="rect">
            <a:avLst/>
          </a:prstGeom>
          <a:noFill/>
          <a:ln>
            <a:noFill/>
          </a:ln>
        </p:spPr>
      </p:pic>
      <p:sp>
        <p:nvSpPr>
          <p:cNvPr id="12" name="Google Shape;12;p4"/>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3">
            <a:alphaModFix/>
          </a:blip>
          <a:srcRect/>
          <a:stretch/>
        </p:blipFill>
        <p:spPr>
          <a:xfrm>
            <a:off x="3409950" y="5391150"/>
            <a:ext cx="914400" cy="9191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4"/>
        <p:cNvGrpSpPr/>
        <p:nvPr/>
      </p:nvGrpSpPr>
      <p:grpSpPr>
        <a:xfrm>
          <a:off x="0" y="0"/>
          <a:ext cx="0" cy="0"/>
          <a:chOff x="0" y="0"/>
          <a:chExt cx="0" cy="0"/>
        </a:xfrm>
      </p:grpSpPr>
      <p:sp>
        <p:nvSpPr>
          <p:cNvPr id="15" name="Google Shape;15;p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pic>
        <p:nvPicPr>
          <p:cNvPr id="17" name="Google Shape;17;p5" descr="Image result for mtu logo"/>
          <p:cNvPicPr preferRelativeResize="0"/>
          <p:nvPr/>
        </p:nvPicPr>
        <p:blipFill rotWithShape="1">
          <a:blip r:embed="rId2">
            <a:alphaModFix/>
          </a:blip>
          <a:srcRect/>
          <a:stretch/>
        </p:blipFill>
        <p:spPr>
          <a:xfrm>
            <a:off x="8153400" y="6195556"/>
            <a:ext cx="867867" cy="597967"/>
          </a:xfrm>
          <a:prstGeom prst="rect">
            <a:avLst/>
          </a:prstGeom>
          <a:noFill/>
          <a:ln>
            <a:noFill/>
          </a:ln>
        </p:spPr>
      </p:pic>
      <p:sp>
        <p:nvSpPr>
          <p:cNvPr id="18" name="Google Shape;18;p5"/>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Page </a:t>
            </a: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3"/>
          <p:cNvSpPr>
            <a:spLocks noGrp="1" noChangeArrowheads="1"/>
          </p:cNvSpPr>
          <p:nvPr>
            <p:ph idx="1"/>
          </p:nvPr>
        </p:nvSpPr>
        <p:spPr bwMode="auto">
          <a:xfrm>
            <a:off x="685800" y="1219200"/>
            <a:ext cx="77724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lvl="0"/>
            <a:r>
              <a:rPr lang="en-US" altLang="zh-CN" noProof="0" dirty="0"/>
              <a:t>Click to edit Master text styles</a:t>
            </a:r>
          </a:p>
          <a:p>
            <a:pPr lvl="1"/>
            <a:r>
              <a:rPr lang="en-US" altLang="zh-CN" noProof="0" dirty="0"/>
              <a:t>Second level</a:t>
            </a:r>
          </a:p>
          <a:p>
            <a:pPr lvl="2"/>
            <a:r>
              <a:rPr lang="en-US" altLang="zh-CN" noProof="0" dirty="0"/>
              <a:t>Third level</a:t>
            </a:r>
          </a:p>
          <a:p>
            <a:pPr lvl="3"/>
            <a:r>
              <a:rPr lang="en-US" altLang="zh-CN" noProof="0" dirty="0"/>
              <a:t>Fourth level</a:t>
            </a:r>
          </a:p>
          <a:p>
            <a:pPr lvl="4"/>
            <a:r>
              <a:rPr lang="en-US" altLang="zh-CN" noProof="0" dirty="0"/>
              <a:t>Fifth level</a:t>
            </a:r>
          </a:p>
        </p:txBody>
      </p:sp>
      <p:sp>
        <p:nvSpPr>
          <p:cNvPr id="4" name="Rectangle 14"/>
          <p:cNvSpPr>
            <a:spLocks noGrp="1" noChangeArrowheads="1"/>
          </p:cNvSpPr>
          <p:nvPr>
            <p:ph type="sldNum" sz="quarter" idx="10"/>
          </p:nvPr>
        </p:nvSpPr>
        <p:spPr>
          <a:xfrm>
            <a:off x="7239000" y="839788"/>
            <a:ext cx="1905000" cy="457200"/>
          </a:xfrm>
          <a:prstGeom prst="rect">
            <a:avLst/>
          </a:prstGeom>
        </p:spPr>
        <p:txBody>
          <a:bodyPr vert="horz" wrap="square" lIns="91440" tIns="45720" rIns="91440" bIns="45720" numCol="1" anchor="t" anchorCtr="0" compatLnSpc="1">
            <a:prstTxWarp prst="textNoShape">
              <a:avLst/>
            </a:prstTxWarp>
          </a:bodyPr>
          <a:lstStyle>
            <a:lvl1pPr>
              <a:defRPr>
                <a:ea typeface="宋体" panose="02010600030101010101" pitchFamily="2" charset="-122"/>
              </a:defRPr>
            </a:lvl1pPr>
          </a:lstStyle>
          <a:p>
            <a:pPr>
              <a:defRPr/>
            </a:pPr>
            <a:fld id="{1C47A069-D143-4B45-9B78-F4CADC657827}" type="slidenum">
              <a:rPr lang="zh-CN" altLang="en-US"/>
              <a:pPr>
                <a:defRPr/>
              </a:pPr>
              <a:t>‹#›</a:t>
            </a:fld>
            <a:endParaRPr lang="en-US" altLang="zh-CN"/>
          </a:p>
        </p:txBody>
      </p:sp>
    </p:spTree>
    <p:extLst>
      <p:ext uri="{BB962C8B-B14F-4D97-AF65-F5344CB8AC3E}">
        <p14:creationId xmlns:p14="http://schemas.microsoft.com/office/powerpoint/2010/main" val="34332334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5">
            <a:alphaModFix/>
          </a:blip>
          <a:stretch>
            <a:fillRect/>
          </a:stretch>
        </a:blip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Clr>
                <a:schemeClr val="dk1"/>
              </a:buClr>
              <a:buSzPts val="3600"/>
              <a:buFont typeface="Calibri"/>
              <a:buNone/>
              <a:defRPr sz="36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3"/>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allaboutcookies.org/password-users-behavior-survey" TargetMode="External"/><Relationship Id="rId7" Type="http://schemas.openxmlformats.org/officeDocument/2006/relationships/hyperlink" Target="https://its.humboldt.edu/sites/default/files/docs/strong_passwords.pdf"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www.wired.com/2008/09/palin-e-mail-ha/" TargetMode="External"/><Relationship Id="rId5" Type="http://schemas.openxmlformats.org/officeDocument/2006/relationships/hyperlink" Target="https://www.theringer.com/2016/6/7/16043102/mark-zuckerberg-was-hacked-because-hes-bad-at-passwords-3c38514398b6" TargetMode="External"/><Relationship Id="rId4" Type="http://schemas.openxmlformats.org/officeDocument/2006/relationships/hyperlink" Target="http://www.telegraph.co.uk/news/2016/09/22/michelle-obamas-passport-scan-posted-online-in-apparent-hack/"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8Z-jUGptBYQ"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K9Fq4NmO028"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1"/>
          <p:cNvSpPr txBox="1">
            <a:spLocks noGrp="1"/>
          </p:cNvSpPr>
          <p:nvPr>
            <p:ph type="ctrTitle"/>
          </p:nvPr>
        </p:nvSpPr>
        <p:spPr>
          <a:xfrm>
            <a:off x="762000" y="1524000"/>
            <a:ext cx="7772400" cy="320357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800"/>
              <a:buFont typeface="Calibri"/>
              <a:buNone/>
            </a:pPr>
            <a:r>
              <a:rPr lang="en-US" sz="4800" b="1" dirty="0"/>
              <a:t>Case Study on </a:t>
            </a:r>
            <a:br>
              <a:rPr lang="en-US" sz="4800" b="1" dirty="0"/>
            </a:br>
            <a:r>
              <a:rPr lang="en-US" sz="4800" b="1" dirty="0"/>
              <a:t>Social Engineering and </a:t>
            </a:r>
            <a:br>
              <a:rPr lang="en-US" sz="4800" b="1" dirty="0"/>
            </a:br>
            <a:r>
              <a:rPr lang="en-US" sz="4800" b="1" dirty="0"/>
              <a:t>Password Management</a:t>
            </a:r>
            <a:endParaRPr sz="20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g2aa1d121e86_0_159"/>
          <p:cNvSpPr txBox="1">
            <a:spLocks noGrp="1"/>
          </p:cNvSpPr>
          <p:nvPr>
            <p:ph type="body" idx="1"/>
          </p:nvPr>
        </p:nvSpPr>
        <p:spPr>
          <a:xfrm>
            <a:off x="457200" y="1600200"/>
            <a:ext cx="2530549" cy="4876800"/>
          </a:xfrm>
          <a:prstGeom prst="rect">
            <a:avLst/>
          </a:prstGeom>
          <a:noFill/>
          <a:ln>
            <a:noFill/>
          </a:ln>
        </p:spPr>
        <p:txBody>
          <a:bodyPr spcFirstLastPara="1" wrap="square" lIns="91425" tIns="45700" rIns="91425" bIns="45700" anchor="t" anchorCtr="0">
            <a:normAutofit/>
          </a:bodyPr>
          <a:lstStyle/>
          <a:p>
            <a:pPr marL="342900" lvl="0" indent="-368300" algn="l" rtl="0">
              <a:spcBef>
                <a:spcPts val="0"/>
              </a:spcBef>
              <a:spcAft>
                <a:spcPts val="0"/>
              </a:spcAft>
              <a:buSzPts val="2200"/>
              <a:buChar char="•"/>
            </a:pPr>
            <a:r>
              <a:rPr lang="en-US" sz="2200" dirty="0"/>
              <a:t>The vast majority of users still use passwords with information that can be easily guessed, based on a study by allaboutcookies.org.</a:t>
            </a:r>
            <a:endParaRPr sz="2200" dirty="0"/>
          </a:p>
        </p:txBody>
      </p:sp>
      <p:sp>
        <p:nvSpPr>
          <p:cNvPr id="83" name="Google Shape;83;g2aa1d121e86_0_159"/>
          <p:cNvSpPr txBox="1">
            <a:spLocks noGrp="1"/>
          </p:cNvSpPr>
          <p:nvPr>
            <p:ph type="title"/>
          </p:nvPr>
        </p:nvSpPr>
        <p:spPr>
          <a:xfrm>
            <a:off x="342014" y="455428"/>
            <a:ext cx="3549502" cy="1143000"/>
          </a:xfrm>
          <a:prstGeom prst="rect">
            <a:avLst/>
          </a:prstGeom>
          <a:noFill/>
          <a:ln>
            <a:noFill/>
          </a:ln>
        </p:spPr>
        <p:txBody>
          <a:bodyPr spcFirstLastPara="1" wrap="square" lIns="91425" tIns="45700" rIns="91425" bIns="45700" anchor="ctr" anchorCtr="0">
            <a:normAutofit fontScale="90000"/>
          </a:bodyPr>
          <a:lstStyle/>
          <a:p>
            <a:pPr marL="0" lvl="0" indent="0" algn="l" rtl="0">
              <a:spcBef>
                <a:spcPts val="0"/>
              </a:spcBef>
              <a:spcAft>
                <a:spcPts val="0"/>
              </a:spcAft>
              <a:buClr>
                <a:schemeClr val="dk1"/>
              </a:buClr>
              <a:buSzPts val="3600"/>
              <a:buFont typeface="Calibri"/>
              <a:buNone/>
            </a:pPr>
            <a:r>
              <a:rPr lang="en-US" dirty="0"/>
              <a:t>Password </a:t>
            </a:r>
            <a:br>
              <a:rPr lang="en-US" dirty="0"/>
            </a:br>
            <a:r>
              <a:rPr lang="en-US" dirty="0"/>
              <a:t>Security</a:t>
            </a:r>
            <a:endParaRPr dirty="0"/>
          </a:p>
        </p:txBody>
      </p:sp>
      <p:pic>
        <p:nvPicPr>
          <p:cNvPr id="84" name="Google Shape;84;g2aa1d121e86_0_159"/>
          <p:cNvPicPr preferRelativeResize="0"/>
          <p:nvPr/>
        </p:nvPicPr>
        <p:blipFill>
          <a:blip r:embed="rId3">
            <a:alphaModFix/>
          </a:blip>
          <a:stretch>
            <a:fillRect/>
          </a:stretch>
        </p:blipFill>
        <p:spPr>
          <a:xfrm>
            <a:off x="3094074" y="1"/>
            <a:ext cx="6049926" cy="6858000"/>
          </a:xfrm>
          <a:prstGeom prst="rect">
            <a:avLst/>
          </a:prstGeom>
          <a:noFill/>
          <a:ln>
            <a:noFill/>
          </a:ln>
        </p:spPr>
      </p:pic>
      <p:sp>
        <p:nvSpPr>
          <p:cNvPr id="3" name="TextBox 2">
            <a:extLst>
              <a:ext uri="{FF2B5EF4-FFF2-40B4-BE49-F238E27FC236}">
                <a16:creationId xmlns:a16="http://schemas.microsoft.com/office/drawing/2014/main" id="{8A5D4B3D-E1D2-4B30-6688-71DB852C77A6}"/>
              </a:ext>
            </a:extLst>
          </p:cNvPr>
          <p:cNvSpPr txBox="1"/>
          <p:nvPr/>
        </p:nvSpPr>
        <p:spPr>
          <a:xfrm>
            <a:off x="76200" y="6276945"/>
            <a:ext cx="3017874" cy="400110"/>
          </a:xfrm>
          <a:prstGeom prst="rect">
            <a:avLst/>
          </a:prstGeom>
          <a:noFill/>
        </p:spPr>
        <p:txBody>
          <a:bodyPr wrap="square">
            <a:spAutoFit/>
          </a:bodyPr>
          <a:lstStyle/>
          <a:p>
            <a:r>
              <a:rPr lang="en-US" sz="1000" dirty="0"/>
              <a:t>Source: https://allaboutcookies.org/password-users-behavior-survey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2aa1d121e86_0_16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68300" algn="l" rtl="0">
              <a:spcBef>
                <a:spcPts val="400"/>
              </a:spcBef>
              <a:spcAft>
                <a:spcPts val="0"/>
              </a:spcAft>
              <a:buSzPts val="2200"/>
              <a:buChar char="•"/>
            </a:pPr>
            <a:r>
              <a:rPr lang="en-US" sz="2200" dirty="0"/>
              <a:t>Hackers used Yahoo!'s password recovery feature, and then proceeded to fill out the answers with public information about Sarah Palin found Google and her Wikipedia page. </a:t>
            </a:r>
            <a:endParaRPr sz="2200" dirty="0"/>
          </a:p>
          <a:p>
            <a:pPr marL="742950" lvl="1" indent="-311150" algn="l" rtl="0">
              <a:spcBef>
                <a:spcPts val="400"/>
              </a:spcBef>
              <a:spcAft>
                <a:spcPts val="0"/>
              </a:spcAft>
              <a:buSzPts val="2200"/>
              <a:buChar char="–"/>
            </a:pPr>
            <a:r>
              <a:rPr lang="en-US" sz="2200" dirty="0"/>
              <a:t>Request password recovery (less than 1 minute)</a:t>
            </a:r>
            <a:endParaRPr sz="2200" dirty="0"/>
          </a:p>
          <a:p>
            <a:pPr marL="742950" lvl="1" indent="-311150" algn="l" rtl="0">
              <a:spcBef>
                <a:spcPts val="400"/>
              </a:spcBef>
              <a:spcAft>
                <a:spcPts val="0"/>
              </a:spcAft>
              <a:buSzPts val="2200"/>
              <a:buChar char="–"/>
            </a:pPr>
            <a:r>
              <a:rPr lang="en-US" sz="2200" dirty="0"/>
              <a:t>Use Wikipedia and Google to find info like, zip code, birthday (about 30 min)</a:t>
            </a:r>
            <a:endParaRPr sz="2200" dirty="0"/>
          </a:p>
          <a:p>
            <a:pPr marL="742950" lvl="1" indent="-311150" algn="l" rtl="0">
              <a:spcBef>
                <a:spcPts val="400"/>
              </a:spcBef>
              <a:spcAft>
                <a:spcPts val="0"/>
              </a:spcAft>
              <a:buSzPts val="2200"/>
              <a:buChar char="–"/>
            </a:pPr>
            <a:r>
              <a:rPr lang="en-US" sz="2200" dirty="0"/>
              <a:t>Able to answer the question "Where did you meet your spouse?" after doing some digging</a:t>
            </a:r>
            <a:endParaRPr sz="2400" dirty="0"/>
          </a:p>
          <a:p>
            <a:pPr marL="1143000" lvl="2" indent="-241300" algn="l" rtl="0">
              <a:spcBef>
                <a:spcPts val="400"/>
              </a:spcBef>
              <a:spcAft>
                <a:spcPts val="0"/>
              </a:spcAft>
              <a:buSzPts val="2000"/>
              <a:buChar char="•"/>
            </a:pPr>
            <a:r>
              <a:rPr lang="en-US" sz="2000" dirty="0"/>
              <a:t>Eventually find her High School, "Wasilla high" </a:t>
            </a:r>
            <a:endParaRPr sz="2200" dirty="0"/>
          </a:p>
        </p:txBody>
      </p:sp>
      <p:sp>
        <p:nvSpPr>
          <p:cNvPr id="90" name="Google Shape;90;g2aa1d121e86_0_16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dirty="0"/>
              <a:t>Sarah Palin’s Email Hack</a:t>
            </a:r>
            <a:endParaRPr dirty="0"/>
          </a:p>
        </p:txBody>
      </p:sp>
      <p:sp>
        <p:nvSpPr>
          <p:cNvPr id="3" name="TextBox 2">
            <a:extLst>
              <a:ext uri="{FF2B5EF4-FFF2-40B4-BE49-F238E27FC236}">
                <a16:creationId xmlns:a16="http://schemas.microsoft.com/office/drawing/2014/main" id="{DEE44B53-E2A8-C58E-AF9F-4EDEC9049AA3}"/>
              </a:ext>
            </a:extLst>
          </p:cNvPr>
          <p:cNvSpPr txBox="1"/>
          <p:nvPr/>
        </p:nvSpPr>
        <p:spPr>
          <a:xfrm>
            <a:off x="2495994" y="6246911"/>
            <a:ext cx="4630478" cy="246221"/>
          </a:xfrm>
          <a:prstGeom prst="rect">
            <a:avLst/>
          </a:prstGeom>
          <a:noFill/>
        </p:spPr>
        <p:txBody>
          <a:bodyPr wrap="square">
            <a:spAutoFit/>
          </a:bodyPr>
          <a:lstStyle/>
          <a:p>
            <a:r>
              <a:rPr lang="en-US" sz="1000" dirty="0"/>
              <a:t>Source: https://www.wired.com/2008/09/palin-e-mail-ha/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g2aa1d121e86_0_261"/>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68300" algn="l" rtl="0">
              <a:spcBef>
                <a:spcPts val="400"/>
              </a:spcBef>
              <a:spcAft>
                <a:spcPts val="0"/>
              </a:spcAft>
              <a:buSzPts val="2200"/>
              <a:buChar char="•"/>
            </a:pPr>
            <a:r>
              <a:rPr lang="en-US" sz="2200" dirty="0"/>
              <a:t>Again, avoid simple passwords. </a:t>
            </a:r>
            <a:endParaRPr sz="2200" dirty="0"/>
          </a:p>
          <a:p>
            <a:pPr marL="342900" lvl="0" indent="-368300" algn="l" rtl="0">
              <a:spcBef>
                <a:spcPts val="400"/>
              </a:spcBef>
              <a:spcAft>
                <a:spcPts val="0"/>
              </a:spcAft>
              <a:buSzPts val="2200"/>
              <a:buChar char="•"/>
            </a:pPr>
            <a:r>
              <a:rPr lang="en-US" sz="2200" dirty="0"/>
              <a:t>Do not include personal info such as your birthday, phone number, and so on.</a:t>
            </a:r>
            <a:endParaRPr sz="2200" dirty="0"/>
          </a:p>
          <a:p>
            <a:pPr marL="342900" lvl="0" indent="-368300" algn="l" rtl="0">
              <a:spcBef>
                <a:spcPts val="480"/>
              </a:spcBef>
              <a:spcAft>
                <a:spcPts val="0"/>
              </a:spcAft>
              <a:buSzPts val="2200"/>
              <a:buChar char="•"/>
            </a:pPr>
            <a:r>
              <a:rPr lang="en-US" sz="2200" dirty="0"/>
              <a:t>Avoid using the same password across multiple sites.</a:t>
            </a:r>
          </a:p>
          <a:p>
            <a:pPr marL="342900" lvl="0" indent="-368300" algn="l" rtl="0">
              <a:spcBef>
                <a:spcPts val="0"/>
              </a:spcBef>
              <a:spcAft>
                <a:spcPts val="0"/>
              </a:spcAft>
              <a:buSzPts val="2200"/>
              <a:buChar char="•"/>
            </a:pPr>
            <a:r>
              <a:rPr lang="en-US" sz="2200" dirty="0"/>
              <a:t>Use multi-factor authentication when available.</a:t>
            </a:r>
          </a:p>
          <a:p>
            <a:pPr marL="342900" lvl="0" indent="-368300" algn="l" rtl="0">
              <a:spcBef>
                <a:spcPts val="0"/>
              </a:spcBef>
              <a:spcAft>
                <a:spcPts val="0"/>
              </a:spcAft>
              <a:buSzPts val="2200"/>
              <a:buChar char="•"/>
            </a:pPr>
            <a:r>
              <a:rPr lang="en-US" sz="2200" dirty="0"/>
              <a:t>If you are going to store your password on your computer, use a secure method such as a password manager.</a:t>
            </a:r>
          </a:p>
          <a:p>
            <a:pPr marL="342900" lvl="0" indent="-368300" algn="l" rtl="0">
              <a:spcBef>
                <a:spcPts val="480"/>
              </a:spcBef>
              <a:spcAft>
                <a:spcPts val="0"/>
              </a:spcAft>
              <a:buSzPts val="2200"/>
              <a:buChar char="•"/>
            </a:pPr>
            <a:r>
              <a:rPr lang="en-US" sz="2200" dirty="0"/>
              <a:t>For security questions, add special characters to your answers.</a:t>
            </a:r>
          </a:p>
        </p:txBody>
      </p:sp>
      <p:sp>
        <p:nvSpPr>
          <p:cNvPr id="96" name="Google Shape;96;g2aa1d121e86_0_261"/>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a:t>What to learn from this hack</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g2aa1d121e86_0_287"/>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279400" algn="l" rtl="0">
              <a:spcBef>
                <a:spcPts val="0"/>
              </a:spcBef>
              <a:spcAft>
                <a:spcPts val="0"/>
              </a:spcAft>
              <a:buSzPts val="2200"/>
              <a:buChar char="•"/>
            </a:pPr>
            <a:r>
              <a:rPr lang="en-US" sz="2400" dirty="0"/>
              <a:t>An experiment involving 400 first-year students at the University of Cambridge examined how strong mnemonic-based passwords are.</a:t>
            </a:r>
            <a:endParaRPr sz="2400" dirty="0"/>
          </a:p>
          <a:p>
            <a:pPr marL="342900" lvl="0" indent="-279400" algn="l" rtl="0">
              <a:spcBef>
                <a:spcPts val="640"/>
              </a:spcBef>
              <a:spcAft>
                <a:spcPts val="0"/>
              </a:spcAft>
              <a:buSzPts val="2200"/>
              <a:buChar char="•"/>
            </a:pPr>
            <a:r>
              <a:rPr lang="en-US" sz="2400" dirty="0"/>
              <a:t>Tested how easy it is to remember.</a:t>
            </a:r>
            <a:endParaRPr sz="2400" dirty="0"/>
          </a:p>
          <a:p>
            <a:pPr marL="742950" lvl="1" indent="-247650" algn="l" rtl="0">
              <a:spcBef>
                <a:spcPts val="560"/>
              </a:spcBef>
              <a:spcAft>
                <a:spcPts val="0"/>
              </a:spcAft>
              <a:buSzPts val="2200"/>
              <a:buChar char="–"/>
            </a:pPr>
            <a:r>
              <a:rPr lang="en-US" sz="2400" dirty="0"/>
              <a:t>In contrast with a control and random password</a:t>
            </a:r>
          </a:p>
          <a:p>
            <a:pPr marL="381000">
              <a:spcBef>
                <a:spcPts val="560"/>
              </a:spcBef>
              <a:buSzPts val="2200"/>
            </a:pPr>
            <a:endParaRPr lang="en-US" sz="2400" dirty="0"/>
          </a:p>
          <a:p>
            <a:pPr marL="381000">
              <a:spcBef>
                <a:spcPts val="560"/>
              </a:spcBef>
              <a:buSzPts val="2200"/>
            </a:pPr>
            <a:r>
              <a:rPr lang="en-US" sz="2400" dirty="0"/>
              <a:t>Conclusion: Passwords derived from mnemonic phrases can achieve a level of security comparable to randomly generated passwords, while being significantly easier to recall.</a:t>
            </a:r>
            <a:endParaRPr sz="2400" dirty="0"/>
          </a:p>
          <a:p>
            <a:pPr marL="0" lvl="0" indent="0" algn="l" rtl="0">
              <a:spcBef>
                <a:spcPts val="0"/>
              </a:spcBef>
              <a:spcAft>
                <a:spcPts val="0"/>
              </a:spcAft>
              <a:buNone/>
            </a:pPr>
            <a:endParaRPr sz="2400" dirty="0"/>
          </a:p>
        </p:txBody>
      </p:sp>
      <p:sp>
        <p:nvSpPr>
          <p:cNvPr id="114" name="Google Shape;114;g2aa1d121e86_0_287"/>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fontScale="90000"/>
          </a:bodyPr>
          <a:lstStyle/>
          <a:p>
            <a:pPr marL="0" lvl="0" indent="0" algn="l" rtl="0">
              <a:spcBef>
                <a:spcPts val="0"/>
              </a:spcBef>
              <a:spcAft>
                <a:spcPts val="0"/>
              </a:spcAft>
              <a:buClr>
                <a:schemeClr val="dk1"/>
              </a:buClr>
              <a:buSzPts val="3600"/>
              <a:buFont typeface="Calibri"/>
              <a:buNone/>
            </a:pPr>
            <a:r>
              <a:rPr lang="en-US"/>
              <a:t>Memorability and Security of Passwords</a:t>
            </a:r>
            <a:endParaRPr/>
          </a:p>
        </p:txBody>
      </p:sp>
      <p:sp>
        <p:nvSpPr>
          <p:cNvPr id="3" name="TextBox 2">
            <a:extLst>
              <a:ext uri="{FF2B5EF4-FFF2-40B4-BE49-F238E27FC236}">
                <a16:creationId xmlns:a16="http://schemas.microsoft.com/office/drawing/2014/main" id="{39A62367-E05D-DE26-9FDA-D1CC613F8B5B}"/>
              </a:ext>
            </a:extLst>
          </p:cNvPr>
          <p:cNvSpPr txBox="1"/>
          <p:nvPr/>
        </p:nvSpPr>
        <p:spPr>
          <a:xfrm>
            <a:off x="2020186" y="6215390"/>
            <a:ext cx="4614530" cy="246221"/>
          </a:xfrm>
          <a:prstGeom prst="rect">
            <a:avLst/>
          </a:prstGeom>
          <a:noFill/>
        </p:spPr>
        <p:txBody>
          <a:bodyPr wrap="square">
            <a:spAutoFit/>
          </a:bodyPr>
          <a:lstStyle/>
          <a:p>
            <a:r>
              <a:rPr lang="en-US" sz="1000" dirty="0"/>
              <a:t>Source: https://its.humboldt.edu/sites/default/files/docs/strong_passwords.pdf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g2aa1d121e86_0_297"/>
          <p:cNvSpPr txBox="1">
            <a:spLocks noGrp="1"/>
          </p:cNvSpPr>
          <p:nvPr>
            <p:ph type="title"/>
          </p:nvPr>
        </p:nvSpPr>
        <p:spPr>
          <a:xfrm>
            <a:off x="76200" y="457200"/>
            <a:ext cx="9144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sz="2700" dirty="0"/>
              <a:t>Human Selection of Mnemonic Phrase-based Passwords</a:t>
            </a:r>
            <a:endParaRPr sz="2700" dirty="0"/>
          </a:p>
        </p:txBody>
      </p:sp>
      <p:sp>
        <p:nvSpPr>
          <p:cNvPr id="126" name="Google Shape;126;g2aa1d121e86_0_297"/>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68300" algn="l" rtl="0">
              <a:spcBef>
                <a:spcPts val="0"/>
              </a:spcBef>
              <a:spcAft>
                <a:spcPts val="0"/>
              </a:spcAft>
              <a:buSzPts val="2200"/>
              <a:buChar char="•"/>
            </a:pPr>
            <a:r>
              <a:rPr lang="en-US" sz="2200" dirty="0"/>
              <a:t>Conclusions:</a:t>
            </a:r>
            <a:endParaRPr sz="2200" dirty="0"/>
          </a:p>
          <a:p>
            <a:pPr marL="742950" lvl="1" indent="-311150" algn="l" rtl="0">
              <a:spcBef>
                <a:spcPts val="560"/>
              </a:spcBef>
              <a:spcAft>
                <a:spcPts val="0"/>
              </a:spcAft>
              <a:buSzPts val="2200"/>
              <a:buChar char="–"/>
            </a:pPr>
            <a:r>
              <a:rPr lang="en-US" sz="2200" dirty="0"/>
              <a:t>The majority of users select phrases from music lyrics, movies, literature, or television shows.</a:t>
            </a:r>
            <a:endParaRPr sz="2200" dirty="0"/>
          </a:p>
          <a:p>
            <a:pPr marL="742950" lvl="1" indent="-311150" algn="l" rtl="0">
              <a:spcBef>
                <a:spcPts val="560"/>
              </a:spcBef>
              <a:spcAft>
                <a:spcPts val="0"/>
              </a:spcAft>
              <a:buSzPts val="2200"/>
              <a:buChar char="–"/>
            </a:pPr>
            <a:r>
              <a:rPr lang="en-US" sz="2200" dirty="0"/>
              <a:t>This opens the possibility for dictionaries to be could used mnemonic passwords, however. </a:t>
            </a:r>
            <a:endParaRPr sz="2200" dirty="0"/>
          </a:p>
          <a:p>
            <a:pPr marL="1143000" lvl="2" indent="-254000" algn="l" rtl="0">
              <a:spcBef>
                <a:spcPts val="480"/>
              </a:spcBef>
              <a:spcAft>
                <a:spcPts val="0"/>
              </a:spcAft>
              <a:buSzPts val="2200"/>
              <a:buChar char="•"/>
            </a:pPr>
            <a:r>
              <a:rPr lang="en-US" sz="2200" dirty="0"/>
              <a:t>If a comprehensive dictionary is built, it could be very effective against mnemonic passwords.</a:t>
            </a:r>
            <a:endParaRPr sz="2200" dirty="0"/>
          </a:p>
          <a:p>
            <a:pPr marL="742950" lvl="1" indent="-311150" algn="l" rtl="0">
              <a:spcBef>
                <a:spcPts val="560"/>
              </a:spcBef>
              <a:spcAft>
                <a:spcPts val="0"/>
              </a:spcAft>
              <a:buSzPts val="2200"/>
              <a:buChar char="–"/>
            </a:pPr>
            <a:r>
              <a:rPr lang="en-US" sz="2200" dirty="0"/>
              <a:t>Mnemonic based passwords offer a user-friendly alternative for users that want to create a strong password that is also memorable.</a:t>
            </a:r>
            <a:endParaRPr sz="2200" dirty="0"/>
          </a:p>
          <a:p>
            <a:pPr marL="0" lvl="0" indent="0" algn="l" rtl="0">
              <a:spcBef>
                <a:spcPts val="0"/>
              </a:spcBef>
              <a:spcAft>
                <a:spcPts val="0"/>
              </a:spcAft>
              <a:buNone/>
            </a:pPr>
            <a:endParaRPr sz="2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6"/>
          <p:cNvSpPr>
            <a:spLocks noGrp="1"/>
          </p:cNvSpPr>
          <p:nvPr>
            <p:ph type="title"/>
          </p:nvPr>
        </p:nvSpPr>
        <p:spPr>
          <a:xfrm>
            <a:off x="159488" y="274638"/>
            <a:ext cx="8527312" cy="1143000"/>
          </a:xfrm>
        </p:spPr>
        <p:txBody>
          <a:bodyPr/>
          <a:lstStyle/>
          <a:p>
            <a:r>
              <a:rPr lang="en-US" altLang="en-US" dirty="0"/>
              <a:t>Yahoo data breach in 2016</a:t>
            </a:r>
          </a:p>
        </p:txBody>
      </p:sp>
      <p:sp>
        <p:nvSpPr>
          <p:cNvPr id="5123" name="Content Placeholder 7"/>
          <p:cNvSpPr>
            <a:spLocks noGrp="1"/>
          </p:cNvSpPr>
          <p:nvPr>
            <p:ph idx="1"/>
          </p:nvPr>
        </p:nvSpPr>
        <p:spPr>
          <a:xfrm>
            <a:off x="159488" y="1190847"/>
            <a:ext cx="8229600" cy="4118836"/>
          </a:xfrm>
        </p:spPr>
        <p:txBody>
          <a:bodyPr>
            <a:normAutofit/>
          </a:bodyPr>
          <a:lstStyle/>
          <a:p>
            <a:r>
              <a:rPr lang="en-US" altLang="en-US" dirty="0"/>
              <a:t>1.5 billion Yahoo accounts were hacked in 2016</a:t>
            </a:r>
          </a:p>
          <a:p>
            <a:pPr lvl="1"/>
            <a:r>
              <a:rPr lang="en-US" altLang="en-US" dirty="0"/>
              <a:t>Two different and independent hacks: </a:t>
            </a:r>
          </a:p>
          <a:p>
            <a:pPr lvl="2"/>
            <a:r>
              <a:rPr lang="en-US" altLang="en-US" dirty="0"/>
              <a:t>On Sept. 2016, Yahoo announced the 1st hack with 500m accounts stolen in 2014; </a:t>
            </a:r>
          </a:p>
          <a:p>
            <a:pPr lvl="2"/>
            <a:r>
              <a:rPr lang="en-US" altLang="en-US" dirty="0"/>
              <a:t>On Dec. 2016, another hack with 1b accounts stolen in 2013;</a:t>
            </a:r>
          </a:p>
          <a:p>
            <a:pPr lvl="1"/>
            <a:r>
              <a:rPr lang="en-US" altLang="en-US" dirty="0"/>
              <a:t>Update on 10/3/2017: All 3 Billion Yahoo accounts were affected.</a:t>
            </a:r>
          </a:p>
          <a:p>
            <a:pPr lvl="1"/>
            <a:endParaRPr lang="en-US" altLang="en-US" dirty="0"/>
          </a:p>
          <a:p>
            <a:endParaRPr lang="en-US" altLang="en-US" sz="2000" dirty="0"/>
          </a:p>
        </p:txBody>
      </p:sp>
      <p:sp>
        <p:nvSpPr>
          <p:cNvPr id="5124" name="Slide Number Placeholder 5"/>
          <p:cNvSpPr>
            <a:spLocks noGrp="1"/>
          </p:cNvSpPr>
          <p:nvPr>
            <p:ph type="sldNum" sz="quarter" idx="10"/>
          </p:nvPr>
        </p:nvSpPr>
        <p:spPr>
          <a:xfrm>
            <a:off x="8020050" y="6329363"/>
            <a:ext cx="495300" cy="365125"/>
          </a:xfrm>
          <a:prstGeom prst="rect">
            <a:avLst/>
          </a:prstGeom>
          <a:noFill/>
        </p:spPr>
        <p:txBody>
          <a:bodyPr vert="horz" lIns="91440" tIns="45720" rIns="91440" bIns="45720" rtlCol="0" anchor="ctr"/>
          <a:lstStyle>
            <a:defPPr>
              <a:defRPr lang="en-US"/>
            </a:defPPr>
            <a:lvl1pPr algn="r" defTabSz="457200" rtl="0" fontAlgn="auto">
              <a:spcBef>
                <a:spcPts val="0"/>
              </a:spcBef>
              <a:spcAft>
                <a:spcPts val="0"/>
              </a:spcAft>
              <a:defRPr sz="900" kern="1200">
                <a:solidFill>
                  <a:schemeClr val="tx1">
                    <a:tint val="75000"/>
                  </a:schemeClr>
                </a:solidFill>
                <a:latin typeface="+mn-lt"/>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spcBef>
                <a:spcPct val="50000"/>
              </a:spcBef>
              <a:buFontTx/>
              <a:buNone/>
              <a:defRPr/>
            </a:pPr>
            <a:fld id="{A722859C-89A0-4C1D-B3B9-DD0F9998A67A}" type="slidenum">
              <a:rPr lang="en-US" smtClean="0"/>
              <a:pPr>
                <a:spcBef>
                  <a:spcPct val="50000"/>
                </a:spcBef>
                <a:buFontTx/>
                <a:buNone/>
                <a:defRPr/>
              </a:pPr>
              <a:t>15</a:t>
            </a:fld>
            <a:endParaRPr lang="en-US" altLang="zh-CN" sz="1400"/>
          </a:p>
        </p:txBody>
      </p:sp>
    </p:spTree>
    <p:extLst>
      <p:ext uri="{BB962C8B-B14F-4D97-AF65-F5344CB8AC3E}">
        <p14:creationId xmlns:p14="http://schemas.microsoft.com/office/powerpoint/2010/main" val="4121194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2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3BBB5-ED36-27B3-5CBF-BD3715C16BCB}"/>
              </a:ext>
            </a:extLst>
          </p:cNvPr>
          <p:cNvSpPr>
            <a:spLocks noGrp="1"/>
          </p:cNvSpPr>
          <p:nvPr>
            <p:ph type="title"/>
          </p:nvPr>
        </p:nvSpPr>
        <p:spPr/>
        <p:txBody>
          <a:bodyPr/>
          <a:lstStyle/>
          <a:p>
            <a:r>
              <a:rPr lang="en-US" dirty="0"/>
              <a:t>An era of data breaches</a:t>
            </a:r>
          </a:p>
        </p:txBody>
      </p:sp>
      <p:sp>
        <p:nvSpPr>
          <p:cNvPr id="3" name="Text Placeholder 2">
            <a:extLst>
              <a:ext uri="{FF2B5EF4-FFF2-40B4-BE49-F238E27FC236}">
                <a16:creationId xmlns:a16="http://schemas.microsoft.com/office/drawing/2014/main" id="{ACE352E4-373D-9F09-3673-33BC90CFBEB9}"/>
              </a:ext>
            </a:extLst>
          </p:cNvPr>
          <p:cNvSpPr>
            <a:spLocks noGrp="1"/>
          </p:cNvSpPr>
          <p:nvPr>
            <p:ph type="body" idx="1"/>
          </p:nvPr>
        </p:nvSpPr>
        <p:spPr/>
        <p:txBody>
          <a:bodyPr>
            <a:normAutofit/>
          </a:bodyPr>
          <a:lstStyle/>
          <a:p>
            <a:r>
              <a:rPr lang="en-US" sz="2800" dirty="0"/>
              <a:t>It's likely that your frequently used passwords were exposed in various cyber breaches. </a:t>
            </a:r>
          </a:p>
          <a:p>
            <a:r>
              <a:rPr lang="en-US" sz="2800" dirty="0"/>
              <a:t>To verify if your accounts have been compromised, you can use the following website:</a:t>
            </a:r>
          </a:p>
          <a:p>
            <a:pPr lvl="1"/>
            <a:r>
              <a:rPr lang="en-US" altLang="en-US" sz="2400" dirty="0"/>
              <a:t>https://haveibeenpwned.com/</a:t>
            </a:r>
          </a:p>
          <a:p>
            <a:endParaRPr lang="en-US" sz="2800" dirty="0"/>
          </a:p>
        </p:txBody>
      </p:sp>
    </p:spTree>
    <p:extLst>
      <p:ext uri="{BB962C8B-B14F-4D97-AF65-F5344CB8AC3E}">
        <p14:creationId xmlns:p14="http://schemas.microsoft.com/office/powerpoint/2010/main" val="8416019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3"/>
          <p:cNvSpPr>
            <a:spLocks noGrp="1"/>
          </p:cNvSpPr>
          <p:nvPr>
            <p:ph type="title"/>
          </p:nvPr>
        </p:nvSpPr>
        <p:spPr>
          <a:xfrm>
            <a:off x="457200" y="0"/>
            <a:ext cx="8229600" cy="1143000"/>
          </a:xfrm>
        </p:spPr>
        <p:txBody>
          <a:bodyPr/>
          <a:lstStyle/>
          <a:p>
            <a:r>
              <a:rPr lang="en-US" altLang="en-US" dirty="0"/>
              <a:t>Practical suggestions on password</a:t>
            </a:r>
          </a:p>
        </p:txBody>
      </p:sp>
      <p:sp>
        <p:nvSpPr>
          <p:cNvPr id="89091" name="Content Placeholder 4"/>
          <p:cNvSpPr>
            <a:spLocks noGrp="1"/>
          </p:cNvSpPr>
          <p:nvPr>
            <p:ph idx="1"/>
          </p:nvPr>
        </p:nvSpPr>
        <p:spPr>
          <a:xfrm>
            <a:off x="457200" y="914400"/>
            <a:ext cx="8569842" cy="5638800"/>
          </a:xfrm>
        </p:spPr>
        <p:txBody>
          <a:bodyPr>
            <a:normAutofit/>
          </a:bodyPr>
          <a:lstStyle/>
          <a:p>
            <a:r>
              <a:rPr lang="en-US" altLang="en-US" sz="2800" dirty="0"/>
              <a:t>Use a story to help you remember the password (</a:t>
            </a:r>
            <a:r>
              <a:rPr lang="en-US" altLang="en-US" sz="2800" dirty="0">
                <a:solidFill>
                  <a:srgbClr val="FF0000"/>
                </a:solidFill>
              </a:rPr>
              <a:t>at least 12 characters</a:t>
            </a:r>
            <a:r>
              <a:rPr lang="en-US" altLang="en-US" sz="2800" dirty="0"/>
              <a:t>).</a:t>
            </a:r>
          </a:p>
          <a:p>
            <a:pPr lvl="1"/>
            <a:r>
              <a:rPr lang="en-US" altLang="en-US" sz="2400" dirty="0"/>
              <a:t>Transformer@DC4Snow  or  panda2TX28bamboo</a:t>
            </a:r>
          </a:p>
          <a:p>
            <a:pPr lvl="1"/>
            <a:r>
              <a:rPr lang="en-US" altLang="en-US" sz="2400" dirty="0"/>
              <a:t>First letter of a song/poem/sentence</a:t>
            </a:r>
          </a:p>
          <a:p>
            <a:pPr lvl="2"/>
            <a:r>
              <a:rPr lang="en-US" altLang="en-US" sz="1600" dirty="0"/>
              <a:t>I usually buy milk from Walmart at 1400 </a:t>
            </a:r>
            <a:r>
              <a:rPr lang="en-US" altLang="en-US" sz="1600" dirty="0" err="1"/>
              <a:t>townsend</a:t>
            </a:r>
            <a:r>
              <a:rPr lang="en-US" altLang="en-US" sz="1600" dirty="0"/>
              <a:t> drive =&gt; IubmfW@1400td</a:t>
            </a:r>
          </a:p>
          <a:p>
            <a:pPr lvl="1"/>
            <a:r>
              <a:rPr lang="en-US" altLang="en-US" sz="2400" dirty="0"/>
              <a:t>Character replacement </a:t>
            </a:r>
          </a:p>
          <a:p>
            <a:pPr lvl="2"/>
            <a:r>
              <a:rPr lang="en-US" altLang="en-US" sz="1600" dirty="0"/>
              <a:t>Kingkong@MI4Snow =&gt; Kingk</a:t>
            </a:r>
            <a:r>
              <a:rPr lang="en-US" altLang="en-US" sz="1600" dirty="0">
                <a:solidFill>
                  <a:srgbClr val="FF0000"/>
                </a:solidFill>
              </a:rPr>
              <a:t>0</a:t>
            </a:r>
            <a:r>
              <a:rPr lang="en-US" altLang="en-US" sz="1600" dirty="0"/>
              <a:t>ng@MI4Sn</a:t>
            </a:r>
            <a:r>
              <a:rPr lang="en-US" altLang="en-US" sz="1600" dirty="0">
                <a:solidFill>
                  <a:srgbClr val="FF0000"/>
                </a:solidFill>
              </a:rPr>
              <a:t>0</a:t>
            </a:r>
            <a:r>
              <a:rPr lang="en-US" altLang="en-US" sz="1600" dirty="0"/>
              <a:t>w =&gt; Kingk</a:t>
            </a:r>
            <a:r>
              <a:rPr lang="en-US" altLang="en-US" sz="1600" dirty="0">
                <a:solidFill>
                  <a:srgbClr val="FF0000"/>
                </a:solidFill>
              </a:rPr>
              <a:t>0</a:t>
            </a:r>
            <a:r>
              <a:rPr lang="en-US" altLang="en-US" sz="1600" dirty="0"/>
              <a:t>ng@M</a:t>
            </a:r>
            <a:r>
              <a:rPr lang="en-US" altLang="en-US" sz="1600" dirty="0">
                <a:solidFill>
                  <a:srgbClr val="FF0000"/>
                </a:solidFill>
              </a:rPr>
              <a:t>1</a:t>
            </a:r>
            <a:r>
              <a:rPr lang="en-US" altLang="en-US" sz="1600" dirty="0"/>
              <a:t>4Sn</a:t>
            </a:r>
            <a:r>
              <a:rPr lang="en-US" altLang="en-US" sz="1600" dirty="0">
                <a:solidFill>
                  <a:srgbClr val="FF0000"/>
                </a:solidFill>
              </a:rPr>
              <a:t>0</a:t>
            </a:r>
            <a:endParaRPr lang="en-US" altLang="en-US" sz="1600" dirty="0"/>
          </a:p>
          <a:p>
            <a:r>
              <a:rPr lang="en-US" altLang="en-US" sz="2800" dirty="0">
                <a:solidFill>
                  <a:srgbClr val="FF0000"/>
                </a:solidFill>
              </a:rPr>
              <a:t>Avoid same password across multiple sites</a:t>
            </a:r>
          </a:p>
          <a:p>
            <a:pPr lvl="1"/>
            <a:r>
              <a:rPr lang="en-US" altLang="en-US" sz="2400" dirty="0"/>
              <a:t>You should have at least several different passwords:</a:t>
            </a:r>
          </a:p>
          <a:p>
            <a:pPr lvl="2"/>
            <a:r>
              <a:rPr lang="en-US" altLang="en-US" sz="1600" dirty="0"/>
              <a:t>One for your job account;</a:t>
            </a:r>
          </a:p>
          <a:p>
            <a:pPr lvl="2"/>
            <a:r>
              <a:rPr lang="en-US" altLang="en-US" sz="1600" dirty="0"/>
              <a:t>One for important personal accounts, like bank, email…</a:t>
            </a:r>
          </a:p>
          <a:p>
            <a:pPr lvl="2"/>
            <a:r>
              <a:rPr lang="en-US" altLang="en-US" sz="1600" dirty="0"/>
              <a:t>One for other personal accounts.</a:t>
            </a:r>
          </a:p>
        </p:txBody>
      </p:sp>
    </p:spTree>
    <p:extLst>
      <p:ext uri="{BB962C8B-B14F-4D97-AF65-F5344CB8AC3E}">
        <p14:creationId xmlns:p14="http://schemas.microsoft.com/office/powerpoint/2010/main" val="28956078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3"/>
          <p:cNvSpPr>
            <a:spLocks noGrp="1"/>
          </p:cNvSpPr>
          <p:nvPr>
            <p:ph type="title"/>
          </p:nvPr>
        </p:nvSpPr>
        <p:spPr>
          <a:xfrm>
            <a:off x="457200" y="0"/>
            <a:ext cx="8229600" cy="1143000"/>
          </a:xfrm>
        </p:spPr>
        <p:txBody>
          <a:bodyPr/>
          <a:lstStyle/>
          <a:p>
            <a:r>
              <a:rPr lang="en-US" altLang="en-US" dirty="0"/>
              <a:t>Practical suggestions on password</a:t>
            </a:r>
          </a:p>
        </p:txBody>
      </p:sp>
      <p:sp>
        <p:nvSpPr>
          <p:cNvPr id="89091" name="Content Placeholder 4"/>
          <p:cNvSpPr>
            <a:spLocks noGrp="1"/>
          </p:cNvSpPr>
          <p:nvPr>
            <p:ph idx="1"/>
          </p:nvPr>
        </p:nvSpPr>
        <p:spPr>
          <a:xfrm>
            <a:off x="685800" y="1066800"/>
            <a:ext cx="8077200" cy="5638800"/>
          </a:xfrm>
        </p:spPr>
        <p:txBody>
          <a:bodyPr>
            <a:normAutofit/>
          </a:bodyPr>
          <a:lstStyle/>
          <a:p>
            <a:r>
              <a:rPr lang="en-US" altLang="en-US" sz="2800" dirty="0"/>
              <a:t>Use notes, smartphones, or password apps to manage passwords. </a:t>
            </a:r>
          </a:p>
          <a:p>
            <a:pPr lvl="1"/>
            <a:r>
              <a:rPr lang="en-US" sz="2400" dirty="0"/>
              <a:t>apps like 1password or LastPass</a:t>
            </a:r>
            <a:r>
              <a:rPr lang="en-US" sz="2000" dirty="0"/>
              <a:t> </a:t>
            </a:r>
          </a:p>
          <a:p>
            <a:r>
              <a:rPr lang="en-US" sz="2800" dirty="0"/>
              <a:t>Passwords alone are longer sufficient to protect your security! </a:t>
            </a:r>
            <a:r>
              <a:rPr lang="en-US" sz="2800" dirty="0">
                <a:solidFill>
                  <a:srgbClr val="FF0000"/>
                </a:solidFill>
              </a:rPr>
              <a:t>Use two-factor authentication when possible.</a:t>
            </a:r>
            <a:endParaRPr lang="en-US" sz="2400" dirty="0">
              <a:solidFill>
                <a:srgbClr val="FF0000"/>
              </a:solidFill>
            </a:endParaRPr>
          </a:p>
          <a:p>
            <a:r>
              <a:rPr lang="en-US" sz="2800" dirty="0"/>
              <a:t>Fix the human firewall!</a:t>
            </a:r>
          </a:p>
          <a:p>
            <a:pPr lvl="1"/>
            <a:r>
              <a:rPr lang="en-US" sz="2400" dirty="0"/>
              <a:t>Be educated! Be alert!</a:t>
            </a:r>
          </a:p>
          <a:p>
            <a:pPr lvl="1"/>
            <a:endParaRPr lang="en-US" sz="2000" dirty="0"/>
          </a:p>
        </p:txBody>
      </p:sp>
    </p:spTree>
    <p:extLst>
      <p:ext uri="{BB962C8B-B14F-4D97-AF65-F5344CB8AC3E}">
        <p14:creationId xmlns:p14="http://schemas.microsoft.com/office/powerpoint/2010/main" val="9295534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CD631-983E-8A76-92CE-E0C6FEA5CFCA}"/>
              </a:ext>
            </a:extLst>
          </p:cNvPr>
          <p:cNvSpPr>
            <a:spLocks noGrp="1"/>
          </p:cNvSpPr>
          <p:nvPr>
            <p:ph type="title"/>
          </p:nvPr>
        </p:nvSpPr>
        <p:spPr>
          <a:xfrm>
            <a:off x="0" y="380035"/>
            <a:ext cx="7620000" cy="1143000"/>
          </a:xfrm>
        </p:spPr>
        <p:txBody>
          <a:bodyPr/>
          <a:lstStyle/>
          <a:p>
            <a:r>
              <a:rPr lang="en-US" dirty="0"/>
              <a:t>Two-factor authentication (2FA)</a:t>
            </a:r>
          </a:p>
        </p:txBody>
      </p:sp>
      <p:sp>
        <p:nvSpPr>
          <p:cNvPr id="3" name="Content Placeholder 2">
            <a:extLst>
              <a:ext uri="{FF2B5EF4-FFF2-40B4-BE49-F238E27FC236}">
                <a16:creationId xmlns:a16="http://schemas.microsoft.com/office/drawing/2014/main" id="{F4FFCE04-E04B-0FF1-7774-3EABEFB56C0D}"/>
              </a:ext>
            </a:extLst>
          </p:cNvPr>
          <p:cNvSpPr>
            <a:spLocks noGrp="1"/>
          </p:cNvSpPr>
          <p:nvPr>
            <p:ph idx="1"/>
          </p:nvPr>
        </p:nvSpPr>
        <p:spPr/>
        <p:txBody>
          <a:bodyPr>
            <a:normAutofit/>
          </a:bodyPr>
          <a:lstStyle/>
          <a:p>
            <a:r>
              <a:rPr lang="en-US" sz="2400" dirty="0"/>
              <a:t>Two-Factor Authentication (2FA) is a security mechanism that adds an additional layer of protection to the traditional single-factor authentication method, typically a password. </a:t>
            </a:r>
          </a:p>
          <a:p>
            <a:r>
              <a:rPr lang="en-US" sz="2400" dirty="0"/>
              <a:t>These additional layers generally fall into three categories: something the user knows (a password or PIN), something the user has (a physical token, smartphone, or smart card), and something the user is (biometric verification such as a fingerprint or facial recognition). </a:t>
            </a:r>
          </a:p>
        </p:txBody>
      </p:sp>
    </p:spTree>
    <p:extLst>
      <p:ext uri="{BB962C8B-B14F-4D97-AF65-F5344CB8AC3E}">
        <p14:creationId xmlns:p14="http://schemas.microsoft.com/office/powerpoint/2010/main" val="259616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Disclaimer</a:t>
            </a:r>
          </a:p>
        </p:txBody>
      </p:sp>
      <p:sp>
        <p:nvSpPr>
          <p:cNvPr id="3" name="Content Placeholder 2"/>
          <p:cNvSpPr>
            <a:spLocks noGrp="1"/>
          </p:cNvSpPr>
          <p:nvPr>
            <p:ph idx="1"/>
          </p:nvPr>
        </p:nvSpPr>
        <p:spPr>
          <a:xfrm>
            <a:off x="667966" y="1920478"/>
            <a:ext cx="7516238" cy="3680222"/>
          </a:xfrm>
        </p:spPr>
        <p:txBody>
          <a:bodyPr>
            <a:noAutofit/>
          </a:bodyPr>
          <a:lstStyle/>
          <a:p>
            <a:r>
              <a:rPr lang="en-US" sz="2100" dirty="0"/>
              <a:t>The entities/persons affected by the cyber breach have not disclosed all details of the incident publicly and likely will not do so in the future. However, sufficient information is available online and within the cybersecurity community to infer the probable events during the breach.</a:t>
            </a:r>
          </a:p>
          <a:p>
            <a:r>
              <a:rPr lang="en-US" sz="2100" dirty="0"/>
              <a:t>While efforts have been made to ensure the accuracy of the information provided, the presenter assumes no responsibility for its accuracy or for the consequences of its use.</a:t>
            </a:r>
          </a:p>
        </p:txBody>
      </p:sp>
    </p:spTree>
    <p:extLst>
      <p:ext uri="{BB962C8B-B14F-4D97-AF65-F5344CB8AC3E}">
        <p14:creationId xmlns:p14="http://schemas.microsoft.com/office/powerpoint/2010/main" val="41841060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740B8-17F0-2B0A-D3A2-A66A98FA295A}"/>
              </a:ext>
            </a:extLst>
          </p:cNvPr>
          <p:cNvSpPr>
            <a:spLocks noGrp="1"/>
          </p:cNvSpPr>
          <p:nvPr>
            <p:ph type="title"/>
          </p:nvPr>
        </p:nvSpPr>
        <p:spPr>
          <a:xfrm>
            <a:off x="23149" y="310587"/>
            <a:ext cx="7620000" cy="1143000"/>
          </a:xfrm>
        </p:spPr>
        <p:txBody>
          <a:bodyPr>
            <a:normAutofit/>
          </a:bodyPr>
          <a:lstStyle/>
          <a:p>
            <a:r>
              <a:rPr lang="en-US" dirty="0"/>
              <a:t>Challenges and Best Practices for 2FA</a:t>
            </a:r>
          </a:p>
        </p:txBody>
      </p:sp>
      <p:sp>
        <p:nvSpPr>
          <p:cNvPr id="3" name="Content Placeholder 2">
            <a:extLst>
              <a:ext uri="{FF2B5EF4-FFF2-40B4-BE49-F238E27FC236}">
                <a16:creationId xmlns:a16="http://schemas.microsoft.com/office/drawing/2014/main" id="{9A22E629-72FE-4CC6-7AF4-AA1C3EE03284}"/>
              </a:ext>
            </a:extLst>
          </p:cNvPr>
          <p:cNvSpPr>
            <a:spLocks noGrp="1"/>
          </p:cNvSpPr>
          <p:nvPr>
            <p:ph idx="1"/>
          </p:nvPr>
        </p:nvSpPr>
        <p:spPr/>
        <p:txBody>
          <a:bodyPr>
            <a:normAutofit fontScale="85000" lnSpcReduction="10000"/>
          </a:bodyPr>
          <a:lstStyle/>
          <a:p>
            <a:r>
              <a:rPr lang="en-US" dirty="0"/>
              <a:t>2FA can also lead to user inconvenience or issues if the device is lost, stolen, or inaccessible. </a:t>
            </a:r>
          </a:p>
          <a:p>
            <a:pPr lvl="1"/>
            <a:r>
              <a:rPr lang="en-US" dirty="0"/>
              <a:t>Furthermore, sophisticated attackers can sometimes exploit weaknesses in 2FA systems, such as intercepting OTPs sent via SMS. </a:t>
            </a:r>
          </a:p>
          <a:p>
            <a:r>
              <a:rPr lang="en-US" dirty="0"/>
              <a:t>Best practices when implementing 2FA. </a:t>
            </a:r>
          </a:p>
          <a:p>
            <a:pPr lvl="1"/>
            <a:r>
              <a:rPr lang="en-US" dirty="0"/>
              <a:t>using more secure 2FA methods such as hardware tokens or authentication apps rather than SMS, </a:t>
            </a:r>
          </a:p>
          <a:p>
            <a:pPr lvl="1"/>
            <a:r>
              <a:rPr lang="en-US" dirty="0"/>
              <a:t>educating users about phishing threats that may attempt to bypass 2FA, </a:t>
            </a:r>
          </a:p>
          <a:p>
            <a:pPr lvl="1"/>
            <a:r>
              <a:rPr lang="en-US" dirty="0"/>
              <a:t>providing backup options to recover access if the second factor is unavailable. </a:t>
            </a:r>
          </a:p>
          <a:p>
            <a:pPr lvl="1"/>
            <a:r>
              <a:rPr lang="en-US" dirty="0"/>
              <a:t>Continuous monitoring and updating of 2FA systems</a:t>
            </a:r>
          </a:p>
        </p:txBody>
      </p:sp>
    </p:spTree>
    <p:extLst>
      <p:ext uri="{BB962C8B-B14F-4D97-AF65-F5344CB8AC3E}">
        <p14:creationId xmlns:p14="http://schemas.microsoft.com/office/powerpoint/2010/main" val="27135976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305" y="425302"/>
            <a:ext cx="8261350" cy="1101725"/>
          </a:xfrm>
        </p:spPr>
        <p:txBody>
          <a:bodyPr>
            <a:normAutofit/>
          </a:bodyPr>
          <a:lstStyle/>
          <a:p>
            <a:r>
              <a:rPr lang="en-US" dirty="0"/>
              <a:t>2FA in Practices</a:t>
            </a:r>
          </a:p>
        </p:txBody>
      </p:sp>
      <p:sp>
        <p:nvSpPr>
          <p:cNvPr id="3" name="Content Placeholder 2"/>
          <p:cNvSpPr>
            <a:spLocks noGrp="1"/>
          </p:cNvSpPr>
          <p:nvPr>
            <p:ph idx="1"/>
          </p:nvPr>
        </p:nvSpPr>
        <p:spPr>
          <a:xfrm>
            <a:off x="685800" y="1422400"/>
            <a:ext cx="7772400" cy="5257800"/>
          </a:xfrm>
        </p:spPr>
        <p:txBody>
          <a:bodyPr>
            <a:normAutofit/>
          </a:bodyPr>
          <a:lstStyle/>
          <a:p>
            <a:r>
              <a:rPr lang="en-US" sz="2800" dirty="0"/>
              <a:t>Many websites today offer two-factor authentication (2FA), but the general public might be unaware of how to activate this security feature.</a:t>
            </a:r>
          </a:p>
          <a:p>
            <a:pPr lvl="1"/>
            <a:r>
              <a:rPr lang="en-US" sz="2400" dirty="0"/>
              <a:t>You can do 2FA for Amazon, Facebook, Gmail, Wells Fargo Bank…..</a:t>
            </a:r>
          </a:p>
          <a:p>
            <a:pPr lvl="1"/>
            <a:r>
              <a:rPr lang="en-US" sz="2400" dirty="0"/>
              <a:t>2FA may occasionally be inconvenient, but it is well worth the effort.</a:t>
            </a:r>
          </a:p>
        </p:txBody>
      </p:sp>
    </p:spTree>
    <p:extLst>
      <p:ext uri="{BB962C8B-B14F-4D97-AF65-F5344CB8AC3E}">
        <p14:creationId xmlns:p14="http://schemas.microsoft.com/office/powerpoint/2010/main" val="37795623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700D8-C91B-F695-4687-5337292C387C}"/>
              </a:ext>
            </a:extLst>
          </p:cNvPr>
          <p:cNvSpPr>
            <a:spLocks noGrp="1"/>
          </p:cNvSpPr>
          <p:nvPr>
            <p:ph type="title"/>
          </p:nvPr>
        </p:nvSpPr>
        <p:spPr/>
        <p:txBody>
          <a:bodyPr/>
          <a:lstStyle/>
          <a:p>
            <a:r>
              <a:rPr lang="en-US" dirty="0"/>
              <a:t>Discussion Questions</a:t>
            </a:r>
          </a:p>
        </p:txBody>
      </p:sp>
      <p:sp>
        <p:nvSpPr>
          <p:cNvPr id="3" name="Content Placeholder 2">
            <a:extLst>
              <a:ext uri="{FF2B5EF4-FFF2-40B4-BE49-F238E27FC236}">
                <a16:creationId xmlns:a16="http://schemas.microsoft.com/office/drawing/2014/main" id="{3F4DEF1A-9C6D-94F7-75F2-2F6CBA5699FB}"/>
              </a:ext>
            </a:extLst>
          </p:cNvPr>
          <p:cNvSpPr>
            <a:spLocks noGrp="1"/>
          </p:cNvSpPr>
          <p:nvPr>
            <p:ph idx="1"/>
          </p:nvPr>
        </p:nvSpPr>
        <p:spPr/>
        <p:txBody>
          <a:bodyPr>
            <a:normAutofit/>
          </a:bodyPr>
          <a:lstStyle/>
          <a:p>
            <a:r>
              <a:rPr lang="en-US" dirty="0"/>
              <a:t>What were the primary weaknesses in password management practices observed in the breaches discussed in the lecture?</a:t>
            </a:r>
          </a:p>
          <a:p>
            <a:endParaRPr lang="en-US" dirty="0"/>
          </a:p>
        </p:txBody>
      </p:sp>
    </p:spTree>
    <p:extLst>
      <p:ext uri="{BB962C8B-B14F-4D97-AF65-F5344CB8AC3E}">
        <p14:creationId xmlns:p14="http://schemas.microsoft.com/office/powerpoint/2010/main" val="21660156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700D8-C91B-F695-4687-5337292C387C}"/>
              </a:ext>
            </a:extLst>
          </p:cNvPr>
          <p:cNvSpPr>
            <a:spLocks noGrp="1"/>
          </p:cNvSpPr>
          <p:nvPr>
            <p:ph type="title"/>
          </p:nvPr>
        </p:nvSpPr>
        <p:spPr/>
        <p:txBody>
          <a:bodyPr/>
          <a:lstStyle/>
          <a:p>
            <a:r>
              <a:rPr lang="en-US" dirty="0"/>
              <a:t>Discussion Questions</a:t>
            </a:r>
          </a:p>
        </p:txBody>
      </p:sp>
      <p:sp>
        <p:nvSpPr>
          <p:cNvPr id="3" name="Content Placeholder 2">
            <a:extLst>
              <a:ext uri="{FF2B5EF4-FFF2-40B4-BE49-F238E27FC236}">
                <a16:creationId xmlns:a16="http://schemas.microsoft.com/office/drawing/2014/main" id="{3F4DEF1A-9C6D-94F7-75F2-2F6CBA5699FB}"/>
              </a:ext>
            </a:extLst>
          </p:cNvPr>
          <p:cNvSpPr>
            <a:spLocks noGrp="1"/>
          </p:cNvSpPr>
          <p:nvPr>
            <p:ph idx="1"/>
          </p:nvPr>
        </p:nvSpPr>
        <p:spPr/>
        <p:txBody>
          <a:bodyPr>
            <a:normAutofit/>
          </a:bodyPr>
          <a:lstStyle/>
          <a:p>
            <a:r>
              <a:rPr lang="en-US" dirty="0"/>
              <a:t>Why do mnemonic-based passwords offer a balance between security and memorability, and what are the potential risks of relying on them compared to randomly generated passwords?</a:t>
            </a:r>
          </a:p>
          <a:p>
            <a:endParaRPr lang="en-US" dirty="0"/>
          </a:p>
        </p:txBody>
      </p:sp>
    </p:spTree>
    <p:extLst>
      <p:ext uri="{BB962C8B-B14F-4D97-AF65-F5344CB8AC3E}">
        <p14:creationId xmlns:p14="http://schemas.microsoft.com/office/powerpoint/2010/main" val="15145154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700D8-C91B-F695-4687-5337292C387C}"/>
              </a:ext>
            </a:extLst>
          </p:cNvPr>
          <p:cNvSpPr>
            <a:spLocks noGrp="1"/>
          </p:cNvSpPr>
          <p:nvPr>
            <p:ph type="title"/>
          </p:nvPr>
        </p:nvSpPr>
        <p:spPr/>
        <p:txBody>
          <a:bodyPr/>
          <a:lstStyle/>
          <a:p>
            <a:r>
              <a:rPr lang="en-US" dirty="0"/>
              <a:t>Discussion Questions</a:t>
            </a:r>
          </a:p>
        </p:txBody>
      </p:sp>
      <p:sp>
        <p:nvSpPr>
          <p:cNvPr id="3" name="Content Placeholder 2">
            <a:extLst>
              <a:ext uri="{FF2B5EF4-FFF2-40B4-BE49-F238E27FC236}">
                <a16:creationId xmlns:a16="http://schemas.microsoft.com/office/drawing/2014/main" id="{3F4DEF1A-9C6D-94F7-75F2-2F6CBA5699FB}"/>
              </a:ext>
            </a:extLst>
          </p:cNvPr>
          <p:cNvSpPr>
            <a:spLocks noGrp="1"/>
          </p:cNvSpPr>
          <p:nvPr>
            <p:ph idx="1"/>
          </p:nvPr>
        </p:nvSpPr>
        <p:spPr/>
        <p:txBody>
          <a:bodyPr>
            <a:normAutofit/>
          </a:bodyPr>
          <a:lstStyle/>
          <a:p>
            <a:r>
              <a:rPr lang="en-US" dirty="0"/>
              <a:t>How can the integration of two-factor authentication enhance security, and what are the practical challenges users might face in its adoption?</a:t>
            </a:r>
          </a:p>
          <a:p>
            <a:endParaRPr lang="en-US" dirty="0"/>
          </a:p>
        </p:txBody>
      </p:sp>
    </p:spTree>
    <p:extLst>
      <p:ext uri="{BB962C8B-B14F-4D97-AF65-F5344CB8AC3E}">
        <p14:creationId xmlns:p14="http://schemas.microsoft.com/office/powerpoint/2010/main" val="37364878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g2aa1d121e86_1_0"/>
          <p:cNvSpPr txBox="1">
            <a:spLocks noGrp="1"/>
          </p:cNvSpPr>
          <p:nvPr>
            <p:ph type="title"/>
          </p:nvPr>
        </p:nvSpPr>
        <p:spPr>
          <a:xfrm>
            <a:off x="76200" y="457200"/>
            <a:ext cx="9144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sz="3200"/>
              <a:t>References</a:t>
            </a:r>
            <a:endParaRPr sz="3200"/>
          </a:p>
        </p:txBody>
      </p:sp>
      <p:sp>
        <p:nvSpPr>
          <p:cNvPr id="138" name="Google Shape;138;g2aa1d121e86_1_0"/>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a:spcBef>
                <a:spcPts val="0"/>
              </a:spcBef>
            </a:pPr>
            <a:r>
              <a:rPr lang="en-US" sz="2200" u="sng" dirty="0">
                <a:solidFill>
                  <a:schemeClr val="hlink"/>
                </a:solidFill>
                <a:hlinkClick r:id="rId3"/>
              </a:rPr>
              <a:t>https://allaboutcookies.org/password-users-behavior-survey</a:t>
            </a:r>
            <a:endParaRPr sz="2200" dirty="0"/>
          </a:p>
          <a:p>
            <a:pPr marL="342900">
              <a:spcBef>
                <a:spcPts val="640"/>
              </a:spcBef>
            </a:pPr>
            <a:r>
              <a:rPr lang="en-US" sz="2200" u="sng" dirty="0">
                <a:solidFill>
                  <a:schemeClr val="hlink"/>
                </a:solidFill>
                <a:hlinkClick r:id="rId4"/>
              </a:rPr>
              <a:t>http://www.telegraph.co.uk/news/2016/09/22/michelle-obamas-passport-scan-posted-online-in-apparent-hack/</a:t>
            </a:r>
            <a:endParaRPr sz="2200" dirty="0"/>
          </a:p>
          <a:p>
            <a:pPr marL="342900">
              <a:spcBef>
                <a:spcPts val="640"/>
              </a:spcBef>
            </a:pPr>
            <a:r>
              <a:rPr lang="en-US" sz="2200" u="sng" dirty="0">
                <a:solidFill>
                  <a:schemeClr val="hlink"/>
                </a:solidFill>
                <a:hlinkClick r:id="rId5"/>
              </a:rPr>
              <a:t>https://www.theringer.com/2016/6/7/16043102/mark-zuckerberg-was-hacked-because-hes-bad-at-passwords-3c38514398b6</a:t>
            </a:r>
            <a:endParaRPr lang="en-US" sz="2200" u="sng" dirty="0">
              <a:solidFill>
                <a:schemeClr val="hlink"/>
              </a:solidFill>
            </a:endParaRPr>
          </a:p>
          <a:p>
            <a:pPr marL="342900">
              <a:spcBef>
                <a:spcPts val="640"/>
              </a:spcBef>
            </a:pPr>
            <a:r>
              <a:rPr lang="en-US" sz="2200" dirty="0">
                <a:hlinkClick r:id="rId6"/>
              </a:rPr>
              <a:t>https://www.wired.com/2008/09/palin-e-mail-ha/</a:t>
            </a:r>
            <a:r>
              <a:rPr lang="en-US" sz="2200" u="sng" dirty="0">
                <a:solidFill>
                  <a:schemeClr val="hlink"/>
                </a:solidFill>
              </a:rPr>
              <a:t> </a:t>
            </a:r>
          </a:p>
          <a:p>
            <a:pPr marL="342900">
              <a:spcBef>
                <a:spcPts val="640"/>
              </a:spcBef>
            </a:pPr>
            <a:r>
              <a:rPr lang="en-US" sz="2200" dirty="0">
                <a:hlinkClick r:id="rId7"/>
              </a:rPr>
              <a:t>https://its.humboldt.edu/sites/default/files/docs/strong_passwords.pdf</a:t>
            </a:r>
            <a:r>
              <a:rPr lang="en-US" sz="2200" u="sng" dirty="0">
                <a:solidFill>
                  <a:schemeClr val="hlink"/>
                </a:solidFill>
              </a:rPr>
              <a:t> </a:t>
            </a:r>
            <a:endParaRPr sz="2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dirty="0"/>
              <a:t>Sources of Information</a:t>
            </a:r>
          </a:p>
        </p:txBody>
      </p:sp>
      <p:sp>
        <p:nvSpPr>
          <p:cNvPr id="5" name="Rectangle 3"/>
          <p:cNvSpPr txBox="1">
            <a:spLocks noChangeArrowheads="1"/>
          </p:cNvSpPr>
          <p:nvPr/>
        </p:nvSpPr>
        <p:spPr bwMode="auto">
          <a:xfrm>
            <a:off x="639236" y="1969681"/>
            <a:ext cx="7704307"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defRPr/>
            </a:pPr>
            <a:r>
              <a:rPr lang="en-US" altLang="en-US" sz="2400" dirty="0">
                <a:solidFill>
                  <a:schemeClr val="dk1"/>
                </a:solidFill>
                <a:latin typeface="Calibri"/>
                <a:ea typeface="Calibri"/>
                <a:cs typeface="Calibri"/>
                <a:sym typeface="Calibri"/>
              </a:rPr>
              <a:t>This case study is adapted from a series of social engineering attacks, utilizing information from public sources and modified for educational purposes. </a:t>
            </a:r>
          </a:p>
          <a:p>
            <a:pPr>
              <a:defRPr/>
            </a:pPr>
            <a:r>
              <a:rPr lang="en-US" altLang="en-US" sz="2400" dirty="0">
                <a:solidFill>
                  <a:schemeClr val="dk1"/>
                </a:solidFill>
                <a:latin typeface="Calibri"/>
                <a:ea typeface="Calibri"/>
                <a:cs typeface="Calibri"/>
                <a:sym typeface="Calibri"/>
              </a:rPr>
              <a:t>For further details, please refer to the additional resource provided in this presentation.</a:t>
            </a:r>
          </a:p>
        </p:txBody>
      </p:sp>
    </p:spTree>
    <p:extLst>
      <p:ext uri="{BB962C8B-B14F-4D97-AF65-F5344CB8AC3E}">
        <p14:creationId xmlns:p14="http://schemas.microsoft.com/office/powerpoint/2010/main" val="3911841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138D5-E55B-7180-5B0F-2FCD55888285}"/>
              </a:ext>
            </a:extLst>
          </p:cNvPr>
          <p:cNvSpPr>
            <a:spLocks noGrp="1"/>
          </p:cNvSpPr>
          <p:nvPr>
            <p:ph type="title"/>
          </p:nvPr>
        </p:nvSpPr>
        <p:spPr/>
        <p:txBody>
          <a:bodyPr/>
          <a:lstStyle/>
          <a:p>
            <a:r>
              <a:rPr lang="en-US" dirty="0"/>
              <a:t>Readme Information</a:t>
            </a:r>
          </a:p>
        </p:txBody>
      </p:sp>
      <p:sp>
        <p:nvSpPr>
          <p:cNvPr id="3" name="Text Placeholder 2">
            <a:extLst>
              <a:ext uri="{FF2B5EF4-FFF2-40B4-BE49-F238E27FC236}">
                <a16:creationId xmlns:a16="http://schemas.microsoft.com/office/drawing/2014/main" id="{8856D343-5540-147E-F7DA-CAF6CCE6D660}"/>
              </a:ext>
            </a:extLst>
          </p:cNvPr>
          <p:cNvSpPr>
            <a:spLocks noGrp="1"/>
          </p:cNvSpPr>
          <p:nvPr>
            <p:ph type="body" idx="1"/>
          </p:nvPr>
        </p:nvSpPr>
        <p:spPr/>
        <p:txBody>
          <a:bodyPr/>
          <a:lstStyle/>
          <a:p>
            <a:r>
              <a:rPr lang="en-US" sz="2400" dirty="0">
                <a:sym typeface="Arial"/>
              </a:rPr>
              <a:t>Target audience: Undergraduate, Graduate.</a:t>
            </a:r>
          </a:p>
          <a:p>
            <a:endParaRPr lang="en-US" sz="2400" dirty="0">
              <a:sym typeface="Arial"/>
            </a:endParaRPr>
          </a:p>
          <a:p>
            <a:r>
              <a:rPr lang="en-US" sz="2400" dirty="0">
                <a:sym typeface="Arial"/>
              </a:rPr>
              <a:t>Keywords: Social engineering, Password management, Two-factor authentication</a:t>
            </a:r>
          </a:p>
          <a:p>
            <a:endParaRPr lang="en-US" sz="2400" dirty="0">
              <a:sym typeface="Arial"/>
            </a:endParaRPr>
          </a:p>
          <a:p>
            <a:r>
              <a:rPr lang="en-US" sz="2400" dirty="0">
                <a:sym typeface="Arial"/>
              </a:rPr>
              <a:t>Last updated: May 1, 2024</a:t>
            </a:r>
          </a:p>
          <a:p>
            <a:pPr marL="114300" indent="0">
              <a:buNone/>
            </a:pPr>
            <a:endParaRPr lang="en-US" dirty="0"/>
          </a:p>
        </p:txBody>
      </p:sp>
    </p:spTree>
    <p:extLst>
      <p:ext uri="{BB962C8B-B14F-4D97-AF65-F5344CB8AC3E}">
        <p14:creationId xmlns:p14="http://schemas.microsoft.com/office/powerpoint/2010/main" val="3895326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Google Shape;28;p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a:t>Learning Objectives</a:t>
            </a:r>
            <a:endParaRPr/>
          </a:p>
        </p:txBody>
      </p:sp>
      <p:sp>
        <p:nvSpPr>
          <p:cNvPr id="29" name="Google Shape;29;p2"/>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dirty="0"/>
              <a:t>Explain social engineering attacks</a:t>
            </a:r>
          </a:p>
          <a:p>
            <a:pPr marL="342900">
              <a:spcBef>
                <a:spcPts val="0"/>
              </a:spcBef>
              <a:buSzPts val="3200"/>
            </a:pPr>
            <a:r>
              <a:rPr lang="en-US" dirty="0"/>
              <a:t>Explain best practices in password management</a:t>
            </a:r>
          </a:p>
          <a:p>
            <a:pPr marL="342900" lvl="0" indent="-342900" algn="l" rtl="0">
              <a:spcBef>
                <a:spcPts val="0"/>
              </a:spcBef>
              <a:spcAft>
                <a:spcPts val="0"/>
              </a:spcAft>
              <a:buClr>
                <a:schemeClr val="dk1"/>
              </a:buClr>
              <a:buSzPts val="3200"/>
              <a:buChar char="•"/>
            </a:pPr>
            <a:r>
              <a:rPr lang="en-US" dirty="0"/>
              <a:t>Explain what can be done to prevent social engineering attacks</a:t>
            </a:r>
            <a:endParaRPr dirty="0"/>
          </a:p>
          <a:p>
            <a:pPr marL="0" lvl="0" indent="0" algn="l" rtl="0">
              <a:spcBef>
                <a:spcPts val="640"/>
              </a:spcBef>
              <a:spcAft>
                <a:spcPts val="0"/>
              </a:spcAft>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2aa1d121e86_0_24"/>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dirty="0"/>
              <a:t>Mark Zuckerberg’s Passwords Leak</a:t>
            </a:r>
            <a:endParaRPr dirty="0"/>
          </a:p>
        </p:txBody>
      </p:sp>
      <p:sp>
        <p:nvSpPr>
          <p:cNvPr id="47" name="Google Shape;47;g2aa1d121e86_0_24"/>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2200" dirty="0"/>
              <a:t>News on 6/6/2016</a:t>
            </a:r>
            <a:endParaRPr sz="2200" dirty="0"/>
          </a:p>
          <a:p>
            <a:pPr marL="342900" lvl="0" indent="-279400" algn="l" rtl="0">
              <a:spcBef>
                <a:spcPts val="640"/>
              </a:spcBef>
              <a:spcAft>
                <a:spcPts val="0"/>
              </a:spcAft>
              <a:buClr>
                <a:schemeClr val="dk1"/>
              </a:buClr>
              <a:buSzPts val="2200"/>
              <a:buChar char="•"/>
            </a:pPr>
            <a:r>
              <a:rPr lang="en-US" sz="2200" dirty="0"/>
              <a:t>Mark Zuckerberg’s Twitter and Pinterest accounts were compromised as his password was exposed through a LinkedIn breach.</a:t>
            </a:r>
            <a:endParaRPr sz="2200" dirty="0"/>
          </a:p>
          <a:p>
            <a:pPr marL="342900" lvl="0" indent="-279400" algn="l" rtl="0">
              <a:spcBef>
                <a:spcPts val="640"/>
              </a:spcBef>
              <a:spcAft>
                <a:spcPts val="0"/>
              </a:spcAft>
              <a:buSzPts val="2200"/>
              <a:buChar char="•"/>
            </a:pPr>
            <a:r>
              <a:rPr lang="en-US" sz="2200" dirty="0"/>
              <a:t>It was revealed that his password was “</a:t>
            </a:r>
            <a:r>
              <a:rPr lang="en-US" sz="2200" dirty="0" err="1"/>
              <a:t>dadada</a:t>
            </a:r>
            <a:r>
              <a:rPr lang="en-US" sz="2200" dirty="0"/>
              <a:t>”, a comically insecure password</a:t>
            </a:r>
            <a:endParaRPr sz="2200" dirty="0"/>
          </a:p>
          <a:p>
            <a:pPr marL="342900" lvl="0" indent="-279400" algn="l" rtl="0">
              <a:spcBef>
                <a:spcPts val="640"/>
              </a:spcBef>
              <a:spcAft>
                <a:spcPts val="0"/>
              </a:spcAft>
              <a:buSzPts val="2200"/>
              <a:buChar char="•"/>
            </a:pPr>
            <a:r>
              <a:rPr lang="en-US" sz="2200" dirty="0"/>
              <a:t>Zuckerberg used this password for his LinkedIn, Twitter, and Pinterest accounts</a:t>
            </a:r>
            <a:endParaRPr sz="2200" dirty="0"/>
          </a:p>
          <a:p>
            <a:pPr marL="342900" lvl="0" indent="-279400" algn="l" rtl="0">
              <a:spcBef>
                <a:spcPts val="640"/>
              </a:spcBef>
              <a:spcAft>
                <a:spcPts val="0"/>
              </a:spcAft>
              <a:buSzPts val="2200"/>
              <a:buChar char="•"/>
            </a:pPr>
            <a:r>
              <a:rPr lang="en-US" sz="2200" dirty="0"/>
              <a:t>Video </a:t>
            </a:r>
            <a:r>
              <a:rPr lang="en-US" sz="2200" u="sng" dirty="0">
                <a:solidFill>
                  <a:schemeClr val="hlink"/>
                </a:solidFill>
                <a:hlinkClick r:id="rId3"/>
              </a:rPr>
              <a:t>https://www.youtube.com/watch?v=8Z-jUGptBYQ</a:t>
            </a:r>
            <a:endParaRPr sz="2200" dirty="0"/>
          </a:p>
          <a:p>
            <a:pPr marL="342900" lvl="0" indent="0" algn="l" rtl="0">
              <a:spcBef>
                <a:spcPts val="640"/>
              </a:spcBef>
              <a:spcAft>
                <a:spcPts val="0"/>
              </a:spcAft>
              <a:buNone/>
            </a:pPr>
            <a:endParaRPr sz="2200" dirty="0"/>
          </a:p>
          <a:p>
            <a:pPr marL="0" lvl="0" indent="0" algn="l" rtl="0">
              <a:spcBef>
                <a:spcPts val="640"/>
              </a:spcBef>
              <a:spcAft>
                <a:spcPts val="0"/>
              </a:spcAft>
              <a:buNone/>
            </a:pPr>
            <a:endParaRPr sz="2200" dirty="0"/>
          </a:p>
          <a:p>
            <a:pPr marL="0" lvl="0" indent="0" algn="l" rtl="0">
              <a:spcBef>
                <a:spcPts val="640"/>
              </a:spcBef>
              <a:spcAft>
                <a:spcPts val="0"/>
              </a:spcAft>
              <a:buNone/>
            </a:pPr>
            <a:endParaRPr sz="2200" dirty="0"/>
          </a:p>
        </p:txBody>
      </p:sp>
      <p:sp>
        <p:nvSpPr>
          <p:cNvPr id="3" name="TextBox 2">
            <a:extLst>
              <a:ext uri="{FF2B5EF4-FFF2-40B4-BE49-F238E27FC236}">
                <a16:creationId xmlns:a16="http://schemas.microsoft.com/office/drawing/2014/main" id="{CE784644-AECF-0F3F-08A4-33FF573CC634}"/>
              </a:ext>
            </a:extLst>
          </p:cNvPr>
          <p:cNvSpPr txBox="1"/>
          <p:nvPr/>
        </p:nvSpPr>
        <p:spPr>
          <a:xfrm>
            <a:off x="680484" y="6273209"/>
            <a:ext cx="7697972" cy="246221"/>
          </a:xfrm>
          <a:prstGeom prst="rect">
            <a:avLst/>
          </a:prstGeom>
          <a:noFill/>
        </p:spPr>
        <p:txBody>
          <a:bodyPr wrap="square">
            <a:spAutoFit/>
          </a:bodyPr>
          <a:lstStyle/>
          <a:p>
            <a:pPr marL="0" lvl="0" indent="0" algn="l" rtl="0">
              <a:spcBef>
                <a:spcPts val="640"/>
              </a:spcBef>
              <a:spcAft>
                <a:spcPts val="0"/>
              </a:spcAft>
              <a:buNone/>
            </a:pPr>
            <a:r>
              <a:rPr lang="en-US" sz="1000" dirty="0">
                <a:solidFill>
                  <a:schemeClr val="tx1"/>
                </a:solidFill>
              </a:rPr>
              <a:t>Source https://www.theringer.com/2016/6/7/16043102/mark-zuckerberg-was-hacked-because-hes-bad-at-passwords-3c38514398b6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g2aa1d121e86_0_9"/>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dirty="0"/>
              <a:t>Former First Lady’s Leaked Passport</a:t>
            </a:r>
            <a:endParaRPr dirty="0"/>
          </a:p>
        </p:txBody>
      </p:sp>
      <p:sp>
        <p:nvSpPr>
          <p:cNvPr id="41" name="Google Shape;41;g2aa1d121e86_0_9"/>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2200" dirty="0"/>
              <a:t>News on 9/22/2016</a:t>
            </a:r>
            <a:endParaRPr sz="2200" dirty="0"/>
          </a:p>
          <a:p>
            <a:pPr marL="342900" lvl="0" indent="-279400" algn="l" rtl="0">
              <a:spcBef>
                <a:spcPts val="640"/>
              </a:spcBef>
              <a:spcAft>
                <a:spcPts val="0"/>
              </a:spcAft>
              <a:buClr>
                <a:schemeClr val="dk1"/>
              </a:buClr>
              <a:buSzPts val="2200"/>
              <a:buChar char="•"/>
            </a:pPr>
            <a:r>
              <a:rPr lang="en-US" sz="2200" dirty="0"/>
              <a:t>White House hacked, revealing the former First Lady Michelle Obama’s Passport</a:t>
            </a:r>
            <a:endParaRPr sz="2200" dirty="0"/>
          </a:p>
          <a:p>
            <a:pPr marL="342900" lvl="0" indent="-279400" algn="l" rtl="0">
              <a:spcBef>
                <a:spcPts val="640"/>
              </a:spcBef>
              <a:spcAft>
                <a:spcPts val="0"/>
              </a:spcAft>
              <a:buSzPts val="2200"/>
              <a:buChar char="•"/>
            </a:pPr>
            <a:r>
              <a:rPr lang="en-US" sz="2200" dirty="0"/>
              <a:t>Appears that a White House contractor’s </a:t>
            </a:r>
            <a:r>
              <a:rPr lang="en-US" sz="2200" dirty="0" err="1"/>
              <a:t>GMail</a:t>
            </a:r>
            <a:r>
              <a:rPr lang="en-US" sz="2200" dirty="0"/>
              <a:t> was compromised</a:t>
            </a:r>
            <a:endParaRPr sz="2200" dirty="0"/>
          </a:p>
          <a:p>
            <a:pPr marL="342900" lvl="0" indent="-279400" algn="l" rtl="0">
              <a:spcBef>
                <a:spcPts val="640"/>
              </a:spcBef>
              <a:spcAft>
                <a:spcPts val="0"/>
              </a:spcAft>
              <a:buSzPts val="2200"/>
              <a:buChar char="•"/>
            </a:pPr>
            <a:r>
              <a:rPr lang="en-US" sz="2200" dirty="0"/>
              <a:t>To this day, we don’t know all the details, but seems rather straightforward with social engineering attacks</a:t>
            </a:r>
            <a:endParaRPr sz="2200" dirty="0"/>
          </a:p>
          <a:p>
            <a:pPr marL="342900" lvl="0" indent="-279400" algn="l" rtl="0">
              <a:spcBef>
                <a:spcPts val="640"/>
              </a:spcBef>
              <a:spcAft>
                <a:spcPts val="0"/>
              </a:spcAft>
              <a:buSzPts val="2200"/>
              <a:buChar char="•"/>
            </a:pPr>
            <a:r>
              <a:rPr lang="en-US" sz="2200" dirty="0"/>
              <a:t>Video </a:t>
            </a:r>
            <a:r>
              <a:rPr lang="en-US" sz="2200" u="sng" dirty="0">
                <a:solidFill>
                  <a:schemeClr val="hlink"/>
                </a:solidFill>
                <a:hlinkClick r:id="rId3"/>
              </a:rPr>
              <a:t>https://www.youtube.com/watch?v=K9Fq4NmO028</a:t>
            </a:r>
            <a:endParaRPr sz="2200" dirty="0"/>
          </a:p>
          <a:p>
            <a:pPr marL="0" lvl="0" indent="0" algn="l" rtl="0">
              <a:spcBef>
                <a:spcPts val="640"/>
              </a:spcBef>
              <a:spcAft>
                <a:spcPts val="0"/>
              </a:spcAft>
              <a:buNone/>
            </a:pPr>
            <a:endParaRPr sz="2200" dirty="0"/>
          </a:p>
          <a:p>
            <a:pPr marL="0" lvl="0" indent="0" algn="l" rtl="0">
              <a:spcBef>
                <a:spcPts val="640"/>
              </a:spcBef>
              <a:spcAft>
                <a:spcPts val="0"/>
              </a:spcAft>
              <a:buNone/>
            </a:pPr>
            <a:endParaRPr sz="2200" dirty="0"/>
          </a:p>
        </p:txBody>
      </p:sp>
      <p:sp>
        <p:nvSpPr>
          <p:cNvPr id="2" name="TextBox 1">
            <a:extLst>
              <a:ext uri="{FF2B5EF4-FFF2-40B4-BE49-F238E27FC236}">
                <a16:creationId xmlns:a16="http://schemas.microsoft.com/office/drawing/2014/main" id="{E5C7FD98-9A3D-175F-723F-908BDA9272E7}"/>
              </a:ext>
            </a:extLst>
          </p:cNvPr>
          <p:cNvSpPr txBox="1"/>
          <p:nvPr/>
        </p:nvSpPr>
        <p:spPr>
          <a:xfrm>
            <a:off x="1233378" y="6277689"/>
            <a:ext cx="7145078" cy="477054"/>
          </a:xfrm>
          <a:prstGeom prst="rect">
            <a:avLst/>
          </a:prstGeom>
          <a:noFill/>
        </p:spPr>
        <p:txBody>
          <a:bodyPr wrap="square">
            <a:spAutoFit/>
          </a:bodyPr>
          <a:lstStyle/>
          <a:p>
            <a:pPr>
              <a:spcBef>
                <a:spcPts val="640"/>
              </a:spcBef>
            </a:pPr>
            <a:r>
              <a:rPr lang="en-US" sz="1000" dirty="0">
                <a:solidFill>
                  <a:schemeClr val="tx1"/>
                </a:solidFill>
              </a:rPr>
              <a:t>Source: http://www.telegraph.co.uk/news/2016/09/22/michelle-obamas-passport-scan-posted-online-in-apparent-hack/</a:t>
            </a:r>
          </a:p>
          <a:p>
            <a:pPr marL="0" lvl="0" indent="0" algn="l" rtl="0">
              <a:spcBef>
                <a:spcPts val="640"/>
              </a:spcBef>
              <a:spcAft>
                <a:spcPts val="0"/>
              </a:spcAft>
              <a:buNone/>
            </a:pPr>
            <a:endParaRPr lang="en-US" sz="1000"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Google Shape;52;g2aa1d121e86_0_3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a:t>Good Password Habits</a:t>
            </a:r>
            <a:endParaRPr/>
          </a:p>
        </p:txBody>
      </p:sp>
      <p:sp>
        <p:nvSpPr>
          <p:cNvPr id="53" name="Google Shape;53;g2aa1d121e86_0_32"/>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0" lvl="0" indent="0" algn="l" rtl="0">
              <a:spcBef>
                <a:spcPts val="640"/>
              </a:spcBef>
              <a:spcAft>
                <a:spcPts val="0"/>
              </a:spcAft>
              <a:buNone/>
            </a:pPr>
            <a:r>
              <a:rPr lang="en-US" sz="2200" dirty="0"/>
              <a:t>Zuckerberg serves as a great example of poor password habits, but what are some good habits?</a:t>
            </a:r>
            <a:endParaRPr sz="2200" dirty="0"/>
          </a:p>
          <a:p>
            <a:pPr marL="342900" lvl="0" indent="0" algn="l" rtl="0">
              <a:spcBef>
                <a:spcPts val="640"/>
              </a:spcBef>
              <a:spcAft>
                <a:spcPts val="0"/>
              </a:spcAft>
              <a:buNone/>
            </a:pPr>
            <a:endParaRPr sz="2200" dirty="0"/>
          </a:p>
          <a:p>
            <a:pPr marL="342900" lvl="0" indent="-279400" algn="l" rtl="0">
              <a:spcBef>
                <a:spcPts val="640"/>
              </a:spcBef>
              <a:spcAft>
                <a:spcPts val="0"/>
              </a:spcAft>
              <a:buClr>
                <a:schemeClr val="dk1"/>
              </a:buClr>
              <a:buSzPts val="2200"/>
              <a:buChar char="•"/>
            </a:pPr>
            <a:r>
              <a:rPr lang="en-US" sz="2200" dirty="0"/>
              <a:t>Don’t use a password that can be easily guessed</a:t>
            </a:r>
          </a:p>
          <a:p>
            <a:pPr marL="342900" lvl="0" indent="-279400" algn="l" rtl="0">
              <a:spcBef>
                <a:spcPts val="640"/>
              </a:spcBef>
              <a:spcAft>
                <a:spcPts val="0"/>
              </a:spcAft>
              <a:buClr>
                <a:schemeClr val="dk1"/>
              </a:buClr>
              <a:buSzPts val="2200"/>
              <a:buChar char="•"/>
            </a:pPr>
            <a:r>
              <a:rPr lang="en-US" sz="2200" dirty="0"/>
              <a:t>Don’t use the same password for all of your accounts</a:t>
            </a:r>
          </a:p>
          <a:p>
            <a:pPr marL="342900" lvl="0" indent="-279400" algn="l" rtl="0">
              <a:spcBef>
                <a:spcPts val="640"/>
              </a:spcBef>
              <a:spcAft>
                <a:spcPts val="0"/>
              </a:spcAft>
              <a:buClr>
                <a:schemeClr val="dk1"/>
              </a:buClr>
              <a:buSzPts val="2200"/>
              <a:buChar char="•"/>
            </a:pPr>
            <a:r>
              <a:rPr lang="en-US" sz="2200" dirty="0"/>
              <a:t>Use 2-factor authentication when possible</a:t>
            </a:r>
          </a:p>
          <a:p>
            <a:pPr marL="800100" lvl="1" indent="-279400">
              <a:spcBef>
                <a:spcPts val="640"/>
              </a:spcBef>
              <a:buSzPts val="2200"/>
              <a:buChar char="•"/>
            </a:pPr>
            <a:endParaRPr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g2aa1d121e86_0_148"/>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68300" algn="l" rtl="0">
              <a:spcBef>
                <a:spcPts val="0"/>
              </a:spcBef>
              <a:spcAft>
                <a:spcPts val="0"/>
              </a:spcAft>
              <a:buSzPts val="2200"/>
              <a:buChar char="•"/>
            </a:pPr>
            <a:r>
              <a:rPr lang="en-US" sz="2200" dirty="0"/>
              <a:t>Strong passwords have the following characteristics:</a:t>
            </a:r>
            <a:endParaRPr sz="2200" dirty="0"/>
          </a:p>
          <a:p>
            <a:pPr marL="742950" lvl="1" indent="-311150" algn="l" rtl="0">
              <a:spcBef>
                <a:spcPts val="560"/>
              </a:spcBef>
              <a:spcAft>
                <a:spcPts val="0"/>
              </a:spcAft>
              <a:buSzPts val="2200"/>
              <a:buChar char="–"/>
            </a:pPr>
            <a:r>
              <a:rPr lang="en-US" sz="2200" dirty="0">
                <a:solidFill>
                  <a:schemeClr val="tx1"/>
                </a:solidFill>
              </a:rPr>
              <a:t>Contain upper and lower case letters, numbers, and special characters. </a:t>
            </a:r>
            <a:endParaRPr sz="2200" dirty="0">
              <a:solidFill>
                <a:schemeClr val="tx1"/>
              </a:solidFill>
            </a:endParaRPr>
          </a:p>
          <a:p>
            <a:pPr marL="742950" lvl="1" indent="-311150" algn="l" rtl="0">
              <a:spcBef>
                <a:spcPts val="560"/>
              </a:spcBef>
              <a:spcAft>
                <a:spcPts val="0"/>
              </a:spcAft>
              <a:buSzPts val="2200"/>
              <a:buChar char="–"/>
            </a:pPr>
            <a:r>
              <a:rPr lang="en-US" sz="2200" dirty="0">
                <a:solidFill>
                  <a:schemeClr val="tx1"/>
                </a:solidFill>
              </a:rPr>
              <a:t>At least 12 characters in length.</a:t>
            </a:r>
            <a:endParaRPr sz="2200" dirty="0">
              <a:solidFill>
                <a:schemeClr val="tx1"/>
              </a:solidFill>
            </a:endParaRPr>
          </a:p>
          <a:p>
            <a:pPr marL="742950" lvl="1" indent="-311150" algn="l" rtl="0">
              <a:spcBef>
                <a:spcPts val="560"/>
              </a:spcBef>
              <a:spcAft>
                <a:spcPts val="0"/>
              </a:spcAft>
              <a:buSzPts val="2200"/>
              <a:buChar char="–"/>
            </a:pPr>
            <a:r>
              <a:rPr lang="en-US" sz="2200" dirty="0">
                <a:solidFill>
                  <a:schemeClr val="tx1"/>
                </a:solidFill>
              </a:rPr>
              <a:t>Do not use commonly used word or phrases.</a:t>
            </a:r>
            <a:endParaRPr sz="2200" dirty="0">
              <a:solidFill>
                <a:schemeClr val="tx1"/>
              </a:solidFill>
            </a:endParaRPr>
          </a:p>
          <a:p>
            <a:pPr marL="742950" lvl="1" indent="-311150" algn="l" rtl="0">
              <a:spcBef>
                <a:spcPts val="560"/>
              </a:spcBef>
              <a:spcAft>
                <a:spcPts val="0"/>
              </a:spcAft>
              <a:buSzPts val="2200"/>
              <a:buChar char="–"/>
            </a:pPr>
            <a:r>
              <a:rPr lang="en-US" sz="2200" dirty="0">
                <a:solidFill>
                  <a:schemeClr val="tx1"/>
                </a:solidFill>
              </a:rPr>
              <a:t>Do not use personal information. </a:t>
            </a:r>
            <a:endParaRPr sz="2200" dirty="0">
              <a:solidFill>
                <a:schemeClr val="tx1"/>
              </a:solidFill>
            </a:endParaRPr>
          </a:p>
        </p:txBody>
      </p:sp>
      <p:sp>
        <p:nvSpPr>
          <p:cNvPr id="77" name="Google Shape;77;g2aa1d121e86_0_148"/>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a:t>Password Security cont.</a:t>
            </a:r>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TotalTime>
  <Words>1499</Words>
  <Application>Microsoft Office PowerPoint</Application>
  <PresentationFormat>On-screen Show (4:3)</PresentationFormat>
  <Paragraphs>133</Paragraphs>
  <Slides>25</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宋体</vt:lpstr>
      <vt:lpstr>Arial</vt:lpstr>
      <vt:lpstr>Calibri</vt:lpstr>
      <vt:lpstr>Office Theme</vt:lpstr>
      <vt:lpstr>Case Study on  Social Engineering and  Password Management</vt:lpstr>
      <vt:lpstr>Disclaimer</vt:lpstr>
      <vt:lpstr>Sources of Information</vt:lpstr>
      <vt:lpstr>Readme Information</vt:lpstr>
      <vt:lpstr>Learning Objectives</vt:lpstr>
      <vt:lpstr>Mark Zuckerberg’s Passwords Leak</vt:lpstr>
      <vt:lpstr>Former First Lady’s Leaked Passport</vt:lpstr>
      <vt:lpstr>Good Password Habits</vt:lpstr>
      <vt:lpstr>Password Security cont.</vt:lpstr>
      <vt:lpstr>Password  Security</vt:lpstr>
      <vt:lpstr>Sarah Palin’s Email Hack</vt:lpstr>
      <vt:lpstr>What to learn from this hack</vt:lpstr>
      <vt:lpstr>Memorability and Security of Passwords</vt:lpstr>
      <vt:lpstr>Human Selection of Mnemonic Phrase-based Passwords</vt:lpstr>
      <vt:lpstr>Yahoo data breach in 2016</vt:lpstr>
      <vt:lpstr>An era of data breaches</vt:lpstr>
      <vt:lpstr>Practical suggestions on password</vt:lpstr>
      <vt:lpstr>Practical suggestions on password</vt:lpstr>
      <vt:lpstr>Two-factor authentication (2FA)</vt:lpstr>
      <vt:lpstr>Challenges and Best Practices for 2FA</vt:lpstr>
      <vt:lpstr>2FA in Practices</vt:lpstr>
      <vt:lpstr>Discussion Questions</vt:lpstr>
      <vt:lpstr>Discussion Questions</vt:lpstr>
      <vt:lpstr>Discussion Questions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cai-adm</dc:creator>
  <cp:lastModifiedBy>Yu Cai</cp:lastModifiedBy>
  <cp:revision>14</cp:revision>
  <dcterms:created xsi:type="dcterms:W3CDTF">2006-08-16T00:00:00Z</dcterms:created>
  <dcterms:modified xsi:type="dcterms:W3CDTF">2024-06-21T00:45:52Z</dcterms:modified>
</cp:coreProperties>
</file>