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554" r:id="rId3"/>
    <p:sldId id="588" r:id="rId4"/>
    <p:sldId id="594" r:id="rId5"/>
    <p:sldId id="58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595" r:id="rId16"/>
    <p:sldId id="596" r:id="rId17"/>
    <p:sldId id="597" r:id="rId18"/>
    <p:sldId id="268" r:id="rId19"/>
    <p:sldId id="269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i+lxz+k27gwT+LxAiLC7zF/3Rr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" name="Google Shape;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64d840370c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1" name="Google Shape;81;g264d840370c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64d840370c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" name="Google Shape;87;g264d840370c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64d840370c_0_75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3" name="Google Shape;93;g264d840370c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64d840370c_0_128:notes"/>
          <p:cNvSpPr txBox="1">
            <a:spLocks noGrp="1"/>
          </p:cNvSpPr>
          <p:nvPr>
            <p:ph type="body" idx="1"/>
          </p:nvPr>
        </p:nvSpPr>
        <p:spPr>
          <a:xfrm>
            <a:off x="686098" y="4343703"/>
            <a:ext cx="5485800" cy="411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9" name="Google Shape;99;g264d840370c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78719" y="686405"/>
            <a:ext cx="4500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64d840370c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" name="Google Shape;32;g264d840370c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64d840370c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" name="Google Shape;38;g264d840370c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64d840370c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" name="Google Shape;44;g264d840370c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64d840370c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" name="Google Shape;50;g264d840370c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64d840370c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" name="Google Shape;56;g264d840370c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4d840370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2" name="Google Shape;62;g264d840370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64d840370c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9" name="Google Shape;69;g264d840370c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4"/>
          <p:cNvSpPr txBox="1"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1" name="Google Shape;11;p4" descr="Image result for mtu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5" descr="Image result for mtu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gamblin/Mirai-Source-Code/tree/6a5941be681b839eeff8ece1de8b245bcd5ffb0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exusguard.com/hubfs/Nexusguard_DDoS_Threat_Report_Q2_2016.pdf?utm_campaign=Threat+Report+Subscription&amp;utm_medium=email&amp;_hsenc=p2ANqtz-8CJ0Dp7Bw5dWlaj2wENx7MP6nSiSfRMfzdIQTR-k3qta54VfQiBrFVxAdW2Q5zP58Sf1tVTLS89MDuoD7W90t8z3azcw&amp;_hsmi=2" TargetMode="External"/><Relationship Id="rId4" Type="http://schemas.openxmlformats.org/officeDocument/2006/relationships/hyperlink" Target="https://www.nexusguard.com/hubfs/Nexusguard_DDoS_Threat_Report_Q2_2016.pdf?utm_campaign=Threat+Report+Subscription&amp;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xusguard.com/hubfs/Nexusguard_DDoS_Threat_Report_Q2_2016.pdf?utm_campaign=Threat+Report+Subscription&amp;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exusguard.com/hubfs/Nexusguard_DDoS_Threat_Report_Q2_2016.pdf?utm_campaign=Threat+Report+Subscription&amp;utm_medium=email&amp;_hsenc=p2ANqtz-8CJ0Dp7Bw5dWlaj2wENx7MP6nSiSfRMfzdIQTR-k3qta54VfQiBrFVxAdW2Q5zP58Sf1tVTLS89MDuoD7W90t8z3azcw&amp;_hsmi=2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heavy.com/tech/2016/10/mirai-iot-botnet-internet-of-things-ddos-attacks-internet-outage-blackout-why-is-internet-down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awsomeblog2007.blogspot.com/2016/10/mirai-botnet-takes-down-major-websites_24.html" TargetMode="External"/><Relationship Id="rId5" Type="http://schemas.openxmlformats.org/officeDocument/2006/relationships/hyperlink" Target="https://github.com/jgamblin/Mirai-Source-Code/tree/6a5941be681b839eeff8ece1de8b245bcd5ffb02" TargetMode="External"/><Relationship Id="rId4" Type="http://schemas.openxmlformats.org/officeDocument/2006/relationships/hyperlink" Target="https://krebsonsecurity.com/2016/10/source-code-for-iot-botnet-mirai-released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bc.com/2016/10/21/major-websites-across-east-coast-knocked-out-in-apparent-ddos-attack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>
            <a:spLocks noGrp="1"/>
          </p:cNvSpPr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4800" b="1" dirty="0"/>
              <a:t>Case Study:</a:t>
            </a:r>
            <a:br>
              <a:rPr lang="en-US" sz="4800" b="1" dirty="0"/>
            </a:br>
            <a:r>
              <a:rPr lang="en-US" sz="4800" b="1" dirty="0"/>
              <a:t>Mirai IoT Botnet </a:t>
            </a:r>
            <a:br>
              <a:rPr lang="en-US" sz="4800" b="1" dirty="0"/>
            </a:br>
            <a:r>
              <a:rPr lang="en-US" sz="4800" b="1" dirty="0"/>
              <a:t>in DDoS attacks</a:t>
            </a:r>
            <a:endParaRPr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64d840370c_0_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Peak traffic 1.2 Tbps = 1200 Gbps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One of the largest DDoS attacks ever seen</a:t>
            </a:r>
            <a:endParaRPr sz="2200"/>
          </a:p>
          <a:p>
            <a:pPr marL="3429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May involved 100k to half million IoT devices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Web cameras, printers, home routers, etc.</a:t>
            </a:r>
            <a:endParaRPr sz="2200"/>
          </a:p>
          <a:p>
            <a:pPr marL="3429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Mirai malware on IoT devices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The source code of Mirai is available</a:t>
            </a:r>
            <a:endParaRPr sz="2200"/>
          </a:p>
        </p:txBody>
      </p:sp>
      <p:sp>
        <p:nvSpPr>
          <p:cNvPr id="59" name="Google Shape;59;g264d840370c_0_42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Dyn DDoS Attack Details</a:t>
            </a:r>
            <a:endParaRPr sz="39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64d840370c_0_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Nearly half a million low-price webcams made by a single company were involved in the DDoS attack	</a:t>
            </a:r>
            <a:endParaRPr sz="2200" dirty="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 dirty="0"/>
              <a:t>Default login is root::xc3511</a:t>
            </a:r>
            <a:endParaRPr sz="2200" dirty="0"/>
          </a:p>
          <a:p>
            <a:pPr marL="742950" lvl="0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</a:pPr>
            <a:endParaRPr sz="2200" dirty="0"/>
          </a:p>
          <a:p>
            <a:pPr marL="3429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Mirai is an IoT virus</a:t>
            </a:r>
            <a:endParaRPr sz="2200" dirty="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 dirty="0"/>
              <a:t>Source code is available using the following </a:t>
            </a:r>
            <a:r>
              <a:rPr lang="en-US" sz="2200" dirty="0" err="1"/>
              <a:t>Github</a:t>
            </a:r>
            <a:r>
              <a:rPr lang="en-US" sz="2200" dirty="0"/>
              <a:t> link:</a:t>
            </a:r>
            <a:endParaRPr sz="2200" dirty="0"/>
          </a:p>
          <a:p>
            <a:pPr marL="1143000" lvl="2" indent="-2540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•"/>
            </a:pPr>
            <a:r>
              <a:rPr lang="en-US" sz="2200" u="sng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https://github.com/jgamblin/Mirai-Source-Code/tree/6a5941be681b839eeff8ece1de8b245bcd5ffb02</a:t>
            </a:r>
            <a:endParaRPr sz="2200" dirty="0"/>
          </a:p>
          <a:p>
            <a:pPr marL="1143000" lvl="0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</a:pPr>
            <a:endParaRPr sz="2200" dirty="0"/>
          </a:p>
          <a:p>
            <a:pPr marL="3429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Research revealed that 15% of home routers use weak passwords, and 20% have open telnet ports.</a:t>
            </a:r>
            <a:endParaRPr sz="2200" dirty="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200" dirty="0"/>
          </a:p>
        </p:txBody>
      </p:sp>
      <p:sp>
        <p:nvSpPr>
          <p:cNvPr id="65" name="Google Shape;65;g264d840370c_0_47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80769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300"/>
              <a:t>Mirai Botnet Linked to Dyn DNS DDoS Attacks</a:t>
            </a:r>
            <a:endParaRPr sz="3300"/>
          </a:p>
        </p:txBody>
      </p:sp>
      <p:sp>
        <p:nvSpPr>
          <p:cNvPr id="66" name="Google Shape;66;g264d840370c_0_47"/>
          <p:cNvSpPr txBox="1"/>
          <p:nvPr/>
        </p:nvSpPr>
        <p:spPr>
          <a:xfrm>
            <a:off x="834900" y="6246150"/>
            <a:ext cx="7851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https://www.nexusguard.com/hubfs/Nexusguard_DDoS_Threat_Report_Q2_2016.pdf?utm_campaign=Threat+Report+Subscription&amp;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sng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utm_medium</a:t>
            </a:r>
            <a:r>
              <a:rPr lang="en-US" sz="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=email&amp;_</a:t>
            </a:r>
            <a:r>
              <a:rPr lang="en-US" sz="800" b="0" i="0" u="sng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hsenc</a:t>
            </a:r>
            <a:r>
              <a:rPr lang="en-US" sz="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=p2ANqtz-8CJ0Dp7Bw5dWlaj2wENx7MP6nSiSfRMfzdIQTR-k3qta54VfQiBrFVxAdW2Q5zP58Sf1tVTLS89MDuoD7W90t8z3azcw&amp;_hsmi=2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64d840370c_0_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Many IoT devices use weak default passwords or no password at all.</a:t>
            </a: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20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200"/>
              <a:t>Mirai will try a list of default login credentials, for example:</a:t>
            </a:r>
            <a:endParaRPr sz="22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Admin/(blank)</a:t>
            </a:r>
            <a:endParaRPr sz="22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Admin/admin</a:t>
            </a:r>
            <a:endParaRPr sz="22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root/123</a:t>
            </a:r>
            <a:endParaRPr sz="22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Root/(blank)</a:t>
            </a:r>
            <a:endParaRPr sz="220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Root/password</a:t>
            </a:r>
            <a:endParaRPr sz="220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200"/>
          </a:p>
        </p:txBody>
      </p:sp>
      <p:sp>
        <p:nvSpPr>
          <p:cNvPr id="72" name="Google Shape;72;g264d840370c_0_53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80769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Over 60 default passwords in Mirai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64d840370c_0_65"/>
          <p:cNvSpPr txBox="1">
            <a:spLocks noGrp="1"/>
          </p:cNvSpPr>
          <p:nvPr>
            <p:ph type="body" idx="1"/>
          </p:nvPr>
        </p:nvSpPr>
        <p:spPr>
          <a:xfrm>
            <a:off x="361507" y="1408814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Import time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from </a:t>
            </a:r>
            <a:r>
              <a:rPr lang="en-US" sz="1700" dirty="0" err="1"/>
              <a:t>scapy.all</a:t>
            </a:r>
            <a:r>
              <a:rPr lang="en-US" sz="1700" dirty="0"/>
              <a:t> import *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 err="1"/>
              <a:t>victimIP</a:t>
            </a:r>
            <a:r>
              <a:rPr lang="en-US" sz="1700" dirty="0"/>
              <a:t> = "8.8.8.8"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 err="1"/>
              <a:t>dnsIP</a:t>
            </a:r>
            <a:r>
              <a:rPr lang="en-US" sz="1700" dirty="0"/>
              <a:t> = "9.9.9.9"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print("Starting a simulated DoS attack with spoofed IPs. ")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 err="1"/>
              <a:t>IPLayer</a:t>
            </a:r>
            <a:r>
              <a:rPr lang="en-US" sz="1700" dirty="0"/>
              <a:t>=IP(</a:t>
            </a:r>
            <a:r>
              <a:rPr lang="en-US" sz="1700" dirty="0" err="1"/>
              <a:t>dst</a:t>
            </a:r>
            <a:r>
              <a:rPr lang="en-US" sz="1700" dirty="0"/>
              <a:t>=</a:t>
            </a:r>
            <a:r>
              <a:rPr lang="en-US" sz="1700" dirty="0" err="1"/>
              <a:t>dnsIP,src</a:t>
            </a:r>
            <a:r>
              <a:rPr lang="en-US" sz="1700" dirty="0"/>
              <a:t>=</a:t>
            </a:r>
            <a:r>
              <a:rPr lang="en-US" sz="1700" dirty="0" err="1"/>
              <a:t>victimIP</a:t>
            </a:r>
            <a:r>
              <a:rPr lang="en-US" sz="1700" dirty="0"/>
              <a:t>)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 err="1"/>
              <a:t>UDPLayer</a:t>
            </a:r>
            <a:r>
              <a:rPr lang="en-US" sz="1700" dirty="0"/>
              <a:t>=UDP(</a:t>
            </a:r>
            <a:r>
              <a:rPr lang="en-US" sz="1700" dirty="0" err="1"/>
              <a:t>dport</a:t>
            </a:r>
            <a:r>
              <a:rPr lang="en-US" sz="1700" dirty="0"/>
              <a:t>=53)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 err="1"/>
              <a:t>DNSLayer</a:t>
            </a:r>
            <a:r>
              <a:rPr lang="en-US" sz="1700" dirty="0"/>
              <a:t>=DNS(</a:t>
            </a:r>
            <a:r>
              <a:rPr lang="en-US" sz="1700" dirty="0" err="1"/>
              <a:t>rd</a:t>
            </a:r>
            <a:r>
              <a:rPr lang="en-US" sz="1700" dirty="0"/>
              <a:t>=1,qd=DNSQR(</a:t>
            </a:r>
            <a:r>
              <a:rPr lang="en-US" sz="1700" dirty="0" err="1"/>
              <a:t>qname</a:t>
            </a:r>
            <a:r>
              <a:rPr lang="en-US" sz="1700" dirty="0"/>
              <a:t>="www.yahoo.com"))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pkt = </a:t>
            </a:r>
            <a:r>
              <a:rPr lang="en-US" sz="1700" dirty="0" err="1"/>
              <a:t>IPLayer</a:t>
            </a:r>
            <a:r>
              <a:rPr lang="en-US" sz="1700" dirty="0"/>
              <a:t>/</a:t>
            </a:r>
            <a:r>
              <a:rPr lang="en-US" sz="1700" dirty="0" err="1"/>
              <a:t>UDPLayer</a:t>
            </a:r>
            <a:r>
              <a:rPr lang="en-US" sz="1700" dirty="0"/>
              <a:t>/</a:t>
            </a:r>
            <a:r>
              <a:rPr lang="en-US" sz="1700" dirty="0" err="1"/>
              <a:t>DNSLayer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While True: 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    send(pkt, verbose=0)</a:t>
            </a:r>
            <a:endParaRPr sz="1700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1700" dirty="0"/>
              <a:t>    </a:t>
            </a:r>
            <a:r>
              <a:rPr lang="en-US" sz="1700" dirty="0" err="1"/>
              <a:t>time.sleep</a:t>
            </a:r>
            <a:r>
              <a:rPr lang="en-US" sz="1700" dirty="0"/>
              <a:t>(3)</a:t>
            </a:r>
            <a:endParaRPr sz="1700" dirty="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700" dirty="0">
              <a:solidFill>
                <a:srgbClr val="222222"/>
              </a:solidFill>
            </a:endParaRPr>
          </a:p>
        </p:txBody>
      </p:sp>
      <p:sp>
        <p:nvSpPr>
          <p:cNvPr id="84" name="Google Shape;84;g264d840370c_0_65"/>
          <p:cNvSpPr txBox="1">
            <a:spLocks noGrp="1"/>
          </p:cNvSpPr>
          <p:nvPr>
            <p:ph type="title"/>
          </p:nvPr>
        </p:nvSpPr>
        <p:spPr>
          <a:xfrm>
            <a:off x="76199" y="457200"/>
            <a:ext cx="892957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Python Code to Simulate DDoS attacks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64d840370c_0_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4 parts in Mirai</a:t>
            </a:r>
            <a:endParaRPr sz="2200"/>
          </a:p>
          <a:p>
            <a:pPr marL="514350" lvl="1" indent="-184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Font typeface="Calibri"/>
              <a:buChar char="•"/>
            </a:pPr>
            <a:r>
              <a:rPr lang="en-US" sz="2200"/>
              <a:t>Bot: run on the IoT device, scan network, launch attack traffic</a:t>
            </a:r>
            <a:endParaRPr sz="2200"/>
          </a:p>
          <a:p>
            <a:pPr marL="514350" lvl="1" indent="-184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Font typeface="Calibri"/>
              <a:buChar char="•"/>
            </a:pPr>
            <a:r>
              <a:rPr lang="en-US" sz="2200"/>
              <a:t>ScanListen: receive device info from Bot, and send it to Load</a:t>
            </a:r>
            <a:endParaRPr sz="2200"/>
          </a:p>
          <a:p>
            <a:pPr marL="514350" lvl="1" indent="-184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Font typeface="Calibri"/>
              <a:buChar char="•"/>
            </a:pPr>
            <a:r>
              <a:rPr lang="en-US" sz="2200"/>
              <a:t>Load: receive target info from ScanListen, and load virus into the IoT device</a:t>
            </a:r>
            <a:endParaRPr sz="2200"/>
          </a:p>
          <a:p>
            <a:pPr marL="514350" lvl="1" indent="-184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Font typeface="Calibri"/>
              <a:buChar char="•"/>
            </a:pPr>
            <a:r>
              <a:rPr lang="en-US" sz="2200"/>
              <a:t>CNC: manage Botnet, launch DDoS attack</a:t>
            </a:r>
            <a:endParaRPr sz="2200"/>
          </a:p>
          <a:p>
            <a:pPr marL="514350" lvl="1" indent="-44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200"/>
          </a:p>
          <a:p>
            <a:pPr marL="17145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There may be more than 1 million Mirai bots worldwide</a:t>
            </a:r>
            <a:endParaRPr sz="2200"/>
          </a:p>
          <a:p>
            <a:pPr marL="171450" lvl="0" indent="-254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endParaRPr sz="220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200"/>
          </a:p>
        </p:txBody>
      </p:sp>
      <p:sp>
        <p:nvSpPr>
          <p:cNvPr id="90" name="Google Shape;90;g264d840370c_0_70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80769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300"/>
              <a:t>Mirai Infrastructure Simplified</a:t>
            </a:r>
            <a:endParaRPr/>
          </a:p>
        </p:txBody>
      </p:sp>
      <p:sp>
        <p:nvSpPr>
          <p:cNvPr id="2" name="Google Shape;66;g264d840370c_0_47">
            <a:extLst>
              <a:ext uri="{FF2B5EF4-FFF2-40B4-BE49-F238E27FC236}">
                <a16:creationId xmlns:a16="http://schemas.microsoft.com/office/drawing/2014/main" id="{A678BD9C-7133-5AF1-E10A-F4BCEF73FFD6}"/>
              </a:ext>
            </a:extLst>
          </p:cNvPr>
          <p:cNvSpPr txBox="1"/>
          <p:nvPr/>
        </p:nvSpPr>
        <p:spPr>
          <a:xfrm>
            <a:off x="834900" y="6246150"/>
            <a:ext cx="7851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</a:t>
            </a:r>
            <a:r>
              <a:rPr lang="en-US" sz="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https://www.nexusguard.com/hubfs/Nexusguard_DDoS_Threat_Report_Q2_2016.pdf?utm_campaign=Threat+Report+Subscription&amp;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sng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utm_medium</a:t>
            </a:r>
            <a:r>
              <a:rPr lang="en-US" sz="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=email&amp;_</a:t>
            </a:r>
            <a:r>
              <a:rPr lang="en-US" sz="800" b="0" i="0" u="sng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hsenc</a:t>
            </a:r>
            <a:r>
              <a:rPr lang="en-US" sz="8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=p2ANqtz-8CJ0Dp7Bw5dWlaj2wENx7MP6nSiSfRMfzdIQTR-k3qta54VfQiBrFVxAdW2Q5zP58Sf1tVTLS89MDuoD7W90t8z3azcw&amp;_hsmi=2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2E77D-1069-9EF3-AA60-C3B3DBEC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133F6-2CA3-1632-34F7-07150C134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What are the current security regulations, standards, and recommendations for Internet-of-Things (IoT) devices?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43174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2E77D-1069-9EF3-AA60-C3B3DBEC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133F6-2CA3-1632-34F7-07150C134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the existing security regulations for IoT devices adequate? Should there be additional measures? 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06932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2E77D-1069-9EF3-AA60-C3B3DBEC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Questions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133F6-2CA3-1632-34F7-07150C1344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How can the balance between security, usability, and cost be effectively managed for IoT devices? What strategies or recommendations would you suggest?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71048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64d840370c_0_75"/>
          <p:cNvSpPr txBox="1">
            <a:spLocks noGrp="1"/>
          </p:cNvSpPr>
          <p:nvPr>
            <p:ph type="title"/>
          </p:nvPr>
        </p:nvSpPr>
        <p:spPr>
          <a:xfrm>
            <a:off x="401273" y="677828"/>
            <a:ext cx="7886700" cy="30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4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Are we protected from DDoS attacks similar to those carried out by Mirai? Have Mirai botnets been permanently eradicated?</a:t>
            </a:r>
            <a:endParaRPr sz="2400" dirty="0">
              <a:latin typeface="Arial" panose="020B060402020202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6" name="Google Shape;96;g264d840370c_0_75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80769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Discussion Questions</a:t>
            </a:r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64d840370c_0_128"/>
          <p:cNvSpPr txBox="1">
            <a:spLocks noGrp="1"/>
          </p:cNvSpPr>
          <p:nvPr>
            <p:ph type="title"/>
          </p:nvPr>
        </p:nvSpPr>
        <p:spPr>
          <a:xfrm>
            <a:off x="539496" y="1858042"/>
            <a:ext cx="7886700" cy="30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171450" lvl="0" indent="-1714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 u="sng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http://heavy.com/tech/2016/10/mirai-iot-botnet-internet-of-things-ddos-attacks-internet-outage-blackout-why-is-internet-down/</a:t>
            </a:r>
            <a:endParaRPr sz="2200"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 u="sng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https://krebsonsecurity.com/2016/10/source-code-for-iot-botnet-mirai-released/</a:t>
            </a:r>
            <a:endParaRPr sz="2200"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 u="sng" dirty="0">
                <a:solidFill>
                  <a:srgbClr val="0563C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https://github.com/jgamblin/Mirai-Source-Code/tree/6a5941be681b839eeff8ece1de8b245bcd5ffb02</a:t>
            </a:r>
            <a:endParaRPr sz="2200" dirty="0"/>
          </a:p>
          <a:p>
            <a:pPr marL="17145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200" u="sng" dirty="0">
                <a:solidFill>
                  <a:srgbClr val="0563C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http://myawsomeblog2007.blogspot.com/2016/10/mirai-botnet-takes-down-major-websites_24.html</a:t>
            </a:r>
            <a:endParaRPr sz="22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sz="2200" dirty="0"/>
          </a:p>
        </p:txBody>
      </p:sp>
      <p:sp>
        <p:nvSpPr>
          <p:cNvPr id="102" name="Google Shape;102;g264d840370c_0_128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80769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References and Resources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966" y="1920478"/>
            <a:ext cx="7516238" cy="3680222"/>
          </a:xfrm>
        </p:spPr>
        <p:txBody>
          <a:bodyPr>
            <a:noAutofit/>
          </a:bodyPr>
          <a:lstStyle/>
          <a:p>
            <a:r>
              <a:rPr lang="en-US" sz="2100" dirty="0"/>
              <a:t>The entities affected by the cyber breach have not disclosed all details of the incident publicly and likely will not do so in the future. </a:t>
            </a:r>
            <a:r>
              <a:rPr lang="en-US" sz="2100"/>
              <a:t>However, sufficient information is available online and within the cybersecurity community to infer the probable events during the breach.</a:t>
            </a:r>
          </a:p>
          <a:p>
            <a:r>
              <a:rPr lang="en-US" sz="2100"/>
              <a:t>While </a:t>
            </a:r>
            <a:r>
              <a:rPr lang="en-US" sz="2100" dirty="0"/>
              <a:t>efforts have been made to ensure the accuracy of the information provided, the presenter assumes no responsibility for its accuracy or for the consequences of its use.</a:t>
            </a:r>
          </a:p>
        </p:txBody>
      </p:sp>
    </p:spTree>
    <p:extLst>
      <p:ext uri="{BB962C8B-B14F-4D97-AF65-F5344CB8AC3E}">
        <p14:creationId xmlns:p14="http://schemas.microsoft.com/office/powerpoint/2010/main" val="418410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Sources of Information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862520" y="2171700"/>
            <a:ext cx="7704307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case study is adapted from the 2016 Mirai IoT botnet based DDoS attacks, utilizing information from public sources and modified for educational purposes. </a:t>
            </a:r>
          </a:p>
          <a:p>
            <a:pPr>
              <a:defRPr/>
            </a:pPr>
            <a:r>
              <a:rPr lang="en-US" altLang="en-US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further details, please refer to the additional resource provided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911841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138D5-E55B-7180-5B0F-2FCD55888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Readme Information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6D343-5540-147E-F7DA-CAF6CCE6D6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sym typeface="Arial"/>
              </a:rPr>
              <a:t>Target audience: Undergraduate, Graduate.</a:t>
            </a:r>
          </a:p>
          <a:p>
            <a:endParaRPr lang="en-US" sz="2400" dirty="0">
              <a:sym typeface="Arial"/>
            </a:endParaRPr>
          </a:p>
          <a:p>
            <a:r>
              <a:rPr lang="en-US" sz="2400" dirty="0">
                <a:sym typeface="Arial"/>
              </a:rPr>
              <a:t>Keywords: DDoS attacks, IoT security, Malware</a:t>
            </a:r>
          </a:p>
          <a:p>
            <a:endParaRPr lang="en-US" sz="2400" dirty="0">
              <a:sym typeface="Arial"/>
            </a:endParaRPr>
          </a:p>
          <a:p>
            <a:r>
              <a:rPr lang="en-US" sz="2400" dirty="0">
                <a:sym typeface="Arial"/>
              </a:rPr>
              <a:t>Last updated: May 1, 2024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326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"/>
          <p:cNvSpPr txBox="1">
            <a:spLocks noGrp="1"/>
          </p:cNvSpPr>
          <p:nvPr>
            <p:ph type="title"/>
          </p:nvPr>
        </p:nvSpPr>
        <p:spPr>
          <a:xfrm>
            <a:off x="519214" y="1200150"/>
            <a:ext cx="5715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r>
              <a:rPr lang="en-US" dirty="0"/>
              <a:t>Learning Objectives</a:t>
            </a:r>
            <a:endParaRPr dirty="0"/>
          </a:p>
        </p:txBody>
      </p:sp>
      <p:sp>
        <p:nvSpPr>
          <p:cNvPr id="29" name="Google Shape;29;p2"/>
          <p:cNvSpPr txBox="1">
            <a:spLocks noGrp="1"/>
          </p:cNvSpPr>
          <p:nvPr>
            <p:ph type="body" idx="1"/>
          </p:nvPr>
        </p:nvSpPr>
        <p:spPr>
          <a:xfrm>
            <a:off x="888460" y="2057400"/>
            <a:ext cx="7412476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rmAutofit/>
          </a:bodyPr>
          <a:lstStyle/>
          <a:p>
            <a:pPr marL="342900">
              <a:spcBef>
                <a:spcPts val="0"/>
              </a:spcBef>
            </a:pPr>
            <a:r>
              <a:rPr lang="en-US" sz="2400" dirty="0"/>
              <a:t>Explain DDoS attacks</a:t>
            </a:r>
          </a:p>
          <a:p>
            <a:pPr marL="342900">
              <a:spcBef>
                <a:spcPts val="0"/>
              </a:spcBef>
            </a:pPr>
            <a:r>
              <a:rPr lang="en-US" sz="2400" dirty="0"/>
              <a:t>Explain Mirai IoT malware</a:t>
            </a:r>
          </a:p>
          <a:p>
            <a:pPr marL="342900">
              <a:spcBef>
                <a:spcPts val="0"/>
              </a:spcBef>
            </a:pPr>
            <a:r>
              <a:rPr lang="en-US" sz="2400" dirty="0"/>
              <a:t>List common protection mechanisms for DDoS attacks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64d840370c_0_19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DDoS Attack on Dyn in 2016</a:t>
            </a:r>
            <a:endParaRPr dirty="0"/>
          </a:p>
        </p:txBody>
      </p:sp>
      <p:sp>
        <p:nvSpPr>
          <p:cNvPr id="35" name="Google Shape;35;g264d840370c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A large-scale DDoS Attack on Dyn </a:t>
            </a:r>
            <a:endParaRPr sz="2200" dirty="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 dirty="0"/>
              <a:t>Dyn is an Internet company that provides DNS services</a:t>
            </a:r>
            <a:endParaRPr sz="2200" dirty="0"/>
          </a:p>
          <a:p>
            <a:pPr marL="1143000" lvl="2" indent="-2540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•"/>
            </a:pPr>
            <a:r>
              <a:rPr lang="en-US" sz="2200" dirty="0"/>
              <a:t>DNS is used when trying to access websites</a:t>
            </a:r>
            <a:endParaRPr sz="2200" dirty="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 dirty="0"/>
              <a:t>The attack brought down Twitter, CNN, and many other high-profile websites…</a:t>
            </a:r>
            <a:endParaRPr sz="2200" dirty="0"/>
          </a:p>
          <a:p>
            <a:pPr marL="0" lvl="0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</a:pPr>
            <a:endParaRPr sz="2200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200" dirty="0"/>
              <a:t>News Source:</a:t>
            </a:r>
            <a:endParaRPr sz="2200" u="sng" dirty="0">
              <a:solidFill>
                <a:srgbClr val="0563C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514350" lvl="1" indent="-196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•"/>
            </a:pPr>
            <a:r>
              <a:rPr lang="en-US" sz="2200" u="sng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http://www.cnbc.com/2016/10/21/major-websites-across-east-coast-knocked-out-in-apparent-ddos-attack.html</a:t>
            </a:r>
            <a:endParaRPr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64d840370c_0_24"/>
          <p:cNvSpPr txBox="1">
            <a:spLocks noGrp="1"/>
          </p:cNvSpPr>
          <p:nvPr>
            <p:ph type="title"/>
          </p:nvPr>
        </p:nvSpPr>
        <p:spPr>
          <a:xfrm>
            <a:off x="76199" y="457200"/>
            <a:ext cx="873819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100" dirty="0"/>
              <a:t>Reflective DDoS Attack using DNS Amplification</a:t>
            </a:r>
            <a:endParaRPr sz="3100" dirty="0"/>
          </a:p>
        </p:txBody>
      </p:sp>
      <p:pic>
        <p:nvPicPr>
          <p:cNvPr id="41" name="Google Shape;41;g264d840370c_0_24" descr="Reflective DDoS Attack with DNS Amplification 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61301" y="1380851"/>
            <a:ext cx="6621401" cy="468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264d840370c_0_31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9067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300" dirty="0"/>
              <a:t>The era of traditional DDoS attacks seems over</a:t>
            </a:r>
            <a:endParaRPr dirty="0"/>
          </a:p>
        </p:txBody>
      </p:sp>
      <p:sp>
        <p:nvSpPr>
          <p:cNvPr id="47" name="Google Shape;47;g264d840370c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200" dirty="0"/>
              <a:t>Why is this the case?</a:t>
            </a:r>
            <a:endParaRPr sz="22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200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100" dirty="0"/>
              <a:t>We are better at defending against DDoS attacks</a:t>
            </a:r>
            <a:endParaRPr sz="2200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100" dirty="0"/>
              <a:t>Motivation of hackers changing</a:t>
            </a:r>
            <a:endParaRPr sz="2100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 dirty="0"/>
              <a:t>More exciting battlefields elsewhere</a:t>
            </a:r>
            <a:endParaRPr sz="21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1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 dirty="0"/>
              <a:t>Data source: </a:t>
            </a: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dirty="0"/>
              <a:t>https://www.shadowserver.org/wiki/pmwiki.php/Stats/DDoSHistorical</a:t>
            </a: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64d840370c_0_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Recruiting IoT devices for botnets</a:t>
            </a:r>
            <a:endParaRPr sz="2200"/>
          </a:p>
          <a:p>
            <a:pPr marL="3429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Revival of DDoS attacks</a:t>
            </a:r>
            <a:endParaRPr sz="2200"/>
          </a:p>
          <a:p>
            <a:pPr marL="342900" lvl="0" indent="-3429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Internet-of-things (IoT)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Like web cameras, smart thermal controls, smart lock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A lot of these devices have hard-coded default passwords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Particularly low-price IoT devices</a:t>
            </a:r>
            <a:endParaRPr sz="2200"/>
          </a:p>
          <a:p>
            <a:pPr marL="742950" lvl="1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There are hardly any security standards for IoT devices</a:t>
            </a:r>
            <a:endParaRPr sz="2200"/>
          </a:p>
        </p:txBody>
      </p:sp>
      <p:sp>
        <p:nvSpPr>
          <p:cNvPr id="53" name="Google Shape;53;g264d840370c_0_37"/>
          <p:cNvSpPr txBox="1">
            <a:spLocks noGrp="1"/>
          </p:cNvSpPr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A New Trend in DDoS attacks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923</Words>
  <Application>Microsoft Office PowerPoint</Application>
  <PresentationFormat>On-screen Show (4:3)</PresentationFormat>
  <Paragraphs>108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Case Study: Mirai IoT Botnet  in DDoS attacks</vt:lpstr>
      <vt:lpstr>Disclaimer</vt:lpstr>
      <vt:lpstr>Sources of Information</vt:lpstr>
      <vt:lpstr>Readme Information</vt:lpstr>
      <vt:lpstr>Learning Objectives</vt:lpstr>
      <vt:lpstr>DDoS Attack on Dyn in 2016</vt:lpstr>
      <vt:lpstr>Reflective DDoS Attack using DNS Amplification</vt:lpstr>
      <vt:lpstr>The era of traditional DDoS attacks seems over</vt:lpstr>
      <vt:lpstr>A New Trend in DDoS attacks</vt:lpstr>
      <vt:lpstr>Dyn DDoS Attack Details</vt:lpstr>
      <vt:lpstr>Mirai Botnet Linked to Dyn DNS DDoS Attacks</vt:lpstr>
      <vt:lpstr>Over 60 default passwords in Mirai</vt:lpstr>
      <vt:lpstr>Python Code to Simulate DDoS attacks</vt:lpstr>
      <vt:lpstr>Mirai Infrastructure Simplified</vt:lpstr>
      <vt:lpstr>Discussion Questions</vt:lpstr>
      <vt:lpstr>Discussion Questions</vt:lpstr>
      <vt:lpstr>Discussion Questions</vt:lpstr>
      <vt:lpstr>Are we protected from DDoS attacks similar to those carried out by Mirai? Have Mirai botnets been permanently eradicated?</vt:lpstr>
      <vt:lpstr>http://heavy.com/tech/2016/10/mirai-iot-botnet-internet-of-things-ddos-attacks-internet-outage-blackout-why-is-internet-down/ https://krebsonsecurity.com/2016/10/source-code-for-iot-botnet-mirai-released/ https://github.com/jgamblin/Mirai-Source-Code/tree/6a5941be681b839eeff8ece1de8b245bcd5ffb02 http://myawsomeblog2007.blogspot.com/2016/10/mirai-botnet-takes-down-major-websites_24.html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cai-adm</dc:creator>
  <cp:lastModifiedBy>Yu Cai</cp:lastModifiedBy>
  <cp:revision>7</cp:revision>
  <dcterms:created xsi:type="dcterms:W3CDTF">2006-08-16T00:00:00Z</dcterms:created>
  <dcterms:modified xsi:type="dcterms:W3CDTF">2024-06-20T01:45:41Z</dcterms:modified>
</cp:coreProperties>
</file>