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2" roundtripDataSignature="AMtx7mjT5/smxyniBuXWPI5PB4vw/R9nd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customschemas.google.com/relationships/presentationmetadata" Target="metadata"/><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2a820e56ac8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g2a820e56ac8_0_5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2a820e56ac8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g2a820e56ac8_0_6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2a820e56ac8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g2a820e56ac8_0_6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2a820e56ac8_0_71:notes"/>
          <p:cNvSpPr txBox="1"/>
          <p:nvPr>
            <p:ph idx="1" type="body"/>
          </p:nvPr>
        </p:nvSpPr>
        <p:spPr>
          <a:xfrm>
            <a:off x="686098" y="4343703"/>
            <a:ext cx="5485800" cy="411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g2a820e56ac8_0_71: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a820e56ac8_0_129:notes"/>
          <p:cNvSpPr txBox="1"/>
          <p:nvPr>
            <p:ph idx="1" type="body"/>
          </p:nvPr>
        </p:nvSpPr>
        <p:spPr>
          <a:xfrm>
            <a:off x="686098" y="4343703"/>
            <a:ext cx="5485800" cy="411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2a820e56ac8_0_129: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2643c873965_0_5:notes"/>
          <p:cNvSpPr txBox="1"/>
          <p:nvPr>
            <p:ph idx="1" type="body"/>
          </p:nvPr>
        </p:nvSpPr>
        <p:spPr>
          <a:xfrm>
            <a:off x="686098" y="4343703"/>
            <a:ext cx="5485800" cy="411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2643c873965_0_5: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a820e56ac8_0_187:notes"/>
          <p:cNvSpPr txBox="1"/>
          <p:nvPr>
            <p:ph idx="1" type="body"/>
          </p:nvPr>
        </p:nvSpPr>
        <p:spPr>
          <a:xfrm>
            <a:off x="686098" y="4343703"/>
            <a:ext cx="5485800" cy="411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2a820e56ac8_0_187: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 name="Shape 24"/>
        <p:cNvGrpSpPr/>
        <p:nvPr/>
      </p:nvGrpSpPr>
      <p:grpSpPr>
        <a:xfrm>
          <a:off x="0" y="0"/>
          <a:ext cx="0" cy="0"/>
          <a:chOff x="0" y="0"/>
          <a:chExt cx="0" cy="0"/>
        </a:xfrm>
      </p:grpSpPr>
      <p:sp>
        <p:nvSpPr>
          <p:cNvPr id="25" name="Google Shape;25;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g2a820e56ac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g2a820e56ac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 name="Shape 36"/>
        <p:cNvGrpSpPr/>
        <p:nvPr/>
      </p:nvGrpSpPr>
      <p:grpSpPr>
        <a:xfrm>
          <a:off x="0" y="0"/>
          <a:ext cx="0" cy="0"/>
          <a:chOff x="0" y="0"/>
          <a:chExt cx="0" cy="0"/>
        </a:xfrm>
      </p:grpSpPr>
      <p:sp>
        <p:nvSpPr>
          <p:cNvPr id="37" name="Google Shape;37;g2a820e56ac8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g2a820e56ac8_0_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 name="Shape 42"/>
        <p:cNvGrpSpPr/>
        <p:nvPr/>
      </p:nvGrpSpPr>
      <p:grpSpPr>
        <a:xfrm>
          <a:off x="0" y="0"/>
          <a:ext cx="0" cy="0"/>
          <a:chOff x="0" y="0"/>
          <a:chExt cx="0" cy="0"/>
        </a:xfrm>
      </p:grpSpPr>
      <p:sp>
        <p:nvSpPr>
          <p:cNvPr id="43" name="Google Shape;43;g2a820e56ac8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g2a820e56ac8_0_2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g2a820e56ac8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g2a820e56ac8_0_3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 name="Shape 54"/>
        <p:cNvGrpSpPr/>
        <p:nvPr/>
      </p:nvGrpSpPr>
      <p:grpSpPr>
        <a:xfrm>
          <a:off x="0" y="0"/>
          <a:ext cx="0" cy="0"/>
          <a:chOff x="0" y="0"/>
          <a:chExt cx="0" cy="0"/>
        </a:xfrm>
      </p:grpSpPr>
      <p:sp>
        <p:nvSpPr>
          <p:cNvPr id="55" name="Google Shape;55;g2a820e56ac8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g2a820e56ac8_0_3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643c873965_0_11:notes"/>
          <p:cNvSpPr txBox="1"/>
          <p:nvPr>
            <p:ph idx="1" type="body"/>
          </p:nvPr>
        </p:nvSpPr>
        <p:spPr>
          <a:xfrm>
            <a:off x="686098" y="4343703"/>
            <a:ext cx="5485800" cy="411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g2643c873965_0_11: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643c873965_0_70:notes"/>
          <p:cNvSpPr txBox="1"/>
          <p:nvPr>
            <p:ph idx="1" type="body"/>
          </p:nvPr>
        </p:nvSpPr>
        <p:spPr>
          <a:xfrm>
            <a:off x="686098" y="4343703"/>
            <a:ext cx="5485800" cy="411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g2643c873965_0_70:notes"/>
          <p:cNvSpPr/>
          <p:nvPr>
            <p:ph idx="2" type="sldImg"/>
          </p:nvPr>
        </p:nvSpPr>
        <p:spPr>
          <a:xfrm>
            <a:off x="1178719" y="686405"/>
            <a:ext cx="45006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4"/>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 name="Google Shape;10;p4"/>
          <p:cNvSpPr txBox="1"/>
          <p:nvPr>
            <p:ph idx="1" type="subTitle"/>
          </p:nvPr>
        </p:nvSpPr>
        <p:spPr>
          <a:xfrm>
            <a:off x="1371600" y="3733800"/>
            <a:ext cx="6400800" cy="15240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pic>
        <p:nvPicPr>
          <p:cNvPr descr="Image result for mtu logo" id="11" name="Google Shape;11;p4"/>
          <p:cNvPicPr preferRelativeResize="0"/>
          <p:nvPr/>
        </p:nvPicPr>
        <p:blipFill rotWithShape="1">
          <a:blip r:embed="rId2">
            <a:alphaModFix/>
          </a:blip>
          <a:srcRect b="0" l="0" r="0" t="0"/>
          <a:stretch/>
        </p:blipFill>
        <p:spPr>
          <a:xfrm>
            <a:off x="4648200" y="5396260"/>
            <a:ext cx="1491312" cy="1027525"/>
          </a:xfrm>
          <a:prstGeom prst="rect">
            <a:avLst/>
          </a:prstGeom>
          <a:noFill/>
          <a:ln>
            <a:noFill/>
          </a:ln>
        </p:spPr>
      </p:pic>
      <p:sp>
        <p:nvSpPr>
          <p:cNvPr id="12" name="Google Shape;12;p4"/>
          <p:cNvSpPr txBox="1"/>
          <p:nvPr/>
        </p:nvSpPr>
        <p:spPr>
          <a:xfrm>
            <a:off x="4343400" y="6527410"/>
            <a:ext cx="838200"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Page </a:t>
            </a:r>
            <a:fld id="{00000000-1234-1234-1234-123412341234}" type="slidenum">
              <a:rPr b="0" i="0" lang="en-US" sz="1200" u="none" cap="none" strike="noStrike">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3">
            <a:alphaModFix/>
          </a:blip>
          <a:srcRect b="0" l="0" r="0" t="0"/>
          <a:stretch/>
        </p:blipFill>
        <p:spPr>
          <a:xfrm>
            <a:off x="3409950" y="5391150"/>
            <a:ext cx="914400" cy="9191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4" name="Shape 14"/>
        <p:cNvGrpSpPr/>
        <p:nvPr/>
      </p:nvGrpSpPr>
      <p:grpSpPr>
        <a:xfrm>
          <a:off x="0" y="0"/>
          <a:ext cx="0" cy="0"/>
          <a:chOff x="0" y="0"/>
          <a:chExt cx="0" cy="0"/>
        </a:xfrm>
      </p:grpSpPr>
      <p:sp>
        <p:nvSpPr>
          <p:cNvPr id="15" name="Google Shape;15;p5"/>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 name="Google Shape;16;p5"/>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pic>
        <p:nvPicPr>
          <p:cNvPr descr="Image result for mtu logo" id="17" name="Google Shape;17;p5"/>
          <p:cNvPicPr preferRelativeResize="0"/>
          <p:nvPr/>
        </p:nvPicPr>
        <p:blipFill rotWithShape="1">
          <a:blip r:embed="rId2">
            <a:alphaModFix/>
          </a:blip>
          <a:srcRect b="0" l="0" r="0" t="0"/>
          <a:stretch/>
        </p:blipFill>
        <p:spPr>
          <a:xfrm>
            <a:off x="8153400" y="6195556"/>
            <a:ext cx="867867" cy="597967"/>
          </a:xfrm>
          <a:prstGeom prst="rect">
            <a:avLst/>
          </a:prstGeom>
          <a:noFill/>
          <a:ln>
            <a:noFill/>
          </a:ln>
        </p:spPr>
      </p:pic>
      <p:sp>
        <p:nvSpPr>
          <p:cNvPr id="18" name="Google Shape;18;p5"/>
          <p:cNvSpPr txBox="1"/>
          <p:nvPr/>
        </p:nvSpPr>
        <p:spPr>
          <a:xfrm>
            <a:off x="4343400" y="6527410"/>
            <a:ext cx="838200"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Calibri"/>
                <a:ea typeface="Calibri"/>
                <a:cs typeface="Calibri"/>
                <a:sym typeface="Calibri"/>
              </a:rPr>
              <a:t>Page </a:t>
            </a: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3"/>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lvl1pPr lvl="0" marR="0" rtl="0" algn="l">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3"/>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 name="Shape 22"/>
        <p:cNvGrpSpPr/>
        <p:nvPr/>
      </p:nvGrpSpPr>
      <p:grpSpPr>
        <a:xfrm>
          <a:off x="0" y="0"/>
          <a:ext cx="0" cy="0"/>
          <a:chOff x="0" y="0"/>
          <a:chExt cx="0" cy="0"/>
        </a:xfrm>
      </p:grpSpPr>
      <p:sp>
        <p:nvSpPr>
          <p:cNvPr id="23" name="Google Shape;23;p1"/>
          <p:cNvSpPr txBox="1"/>
          <p:nvPr>
            <p:ph type="ctrTitle"/>
          </p:nvPr>
        </p:nvSpPr>
        <p:spPr>
          <a:xfrm>
            <a:off x="762000" y="1524000"/>
            <a:ext cx="7772400" cy="320357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800"/>
              <a:buFont typeface="Calibri"/>
              <a:buNone/>
            </a:pPr>
            <a:r>
              <a:rPr b="1" lang="en-US" sz="4800"/>
              <a:t>Case Study:</a:t>
            </a:r>
            <a:br>
              <a:rPr b="1" lang="en-US" sz="4800"/>
            </a:br>
            <a:r>
              <a:rPr b="1" lang="en-US" sz="4800"/>
              <a:t>Equifax Breach 2017</a:t>
            </a:r>
            <a:endParaRPr b="1" sz="2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g2a820e56ac8_0_50"/>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3600"/>
              <a:buFont typeface="Calibri"/>
              <a:buNone/>
            </a:pPr>
            <a:r>
              <a:rPr lang="en-US"/>
              <a:t>Apache Struts</a:t>
            </a:r>
            <a:endParaRPr/>
          </a:p>
        </p:txBody>
      </p:sp>
      <p:sp>
        <p:nvSpPr>
          <p:cNvPr id="80" name="Google Shape;80;g2a820e56ac8_0_50"/>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68300" lvl="0" marL="342900" rtl="0" algn="l">
              <a:lnSpc>
                <a:spcPct val="90000"/>
              </a:lnSpc>
              <a:spcBef>
                <a:spcPts val="0"/>
              </a:spcBef>
              <a:spcAft>
                <a:spcPts val="0"/>
              </a:spcAft>
              <a:buSzPts val="2200"/>
              <a:buFont typeface="Calibri"/>
              <a:buChar char="•"/>
            </a:pPr>
            <a:r>
              <a:rPr lang="en-US" sz="2200"/>
              <a:t>Apache Struts is an open-source web application framework for developing Java EE web applications. </a:t>
            </a:r>
            <a:endParaRPr sz="2200"/>
          </a:p>
          <a:p>
            <a:pPr indent="-368300" lvl="0" marL="342900" rtl="0" algn="l">
              <a:lnSpc>
                <a:spcPct val="90000"/>
              </a:lnSpc>
              <a:spcBef>
                <a:spcPts val="0"/>
              </a:spcBef>
              <a:spcAft>
                <a:spcPts val="0"/>
              </a:spcAft>
              <a:buSzPts val="2200"/>
              <a:buFont typeface="Calibri"/>
              <a:buChar char="•"/>
            </a:pPr>
            <a:r>
              <a:rPr lang="en-US" sz="2200"/>
              <a:t>It uses the Java Servlet API to encourage developers to adopt a model–view–controller (MVC) architecture.</a:t>
            </a:r>
            <a:endParaRPr sz="22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g2a820e56ac8_0_61"/>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68300" lvl="0" marL="342900" rtl="0" algn="l">
              <a:lnSpc>
                <a:spcPct val="90000"/>
              </a:lnSpc>
              <a:spcBef>
                <a:spcPts val="0"/>
              </a:spcBef>
              <a:spcAft>
                <a:spcPts val="0"/>
              </a:spcAft>
              <a:buSzPts val="2200"/>
              <a:buFont typeface="Calibri"/>
              <a:buChar char="•"/>
            </a:pPr>
            <a:r>
              <a:rPr lang="en-US" sz="2200"/>
              <a:t>Hackers got into many of Equifax’s management panels</a:t>
            </a:r>
            <a:endParaRPr sz="2200"/>
          </a:p>
          <a:p>
            <a:pPr indent="-368300" lvl="0" marL="342900" rtl="0" algn="l">
              <a:lnSpc>
                <a:spcPct val="90000"/>
              </a:lnSpc>
              <a:spcBef>
                <a:spcPts val="750"/>
              </a:spcBef>
              <a:spcAft>
                <a:spcPts val="0"/>
              </a:spcAft>
              <a:buSzPts val="2200"/>
              <a:buFont typeface="Calibri"/>
              <a:buChar char="•"/>
            </a:pPr>
            <a:r>
              <a:rPr lang="en-US" sz="2200"/>
              <a:t>These panels were a common reference to subdomains on equifax.com, a bunch of switchboards called "bumblebee". </a:t>
            </a:r>
            <a:endParaRPr sz="2200"/>
          </a:p>
          <a:p>
            <a:pPr indent="-368300" lvl="0" marL="342900" rtl="0" algn="l">
              <a:lnSpc>
                <a:spcPct val="90000"/>
              </a:lnSpc>
              <a:spcBef>
                <a:spcPts val="750"/>
              </a:spcBef>
              <a:spcAft>
                <a:spcPts val="0"/>
              </a:spcAft>
              <a:buSzPts val="2200"/>
              <a:buFont typeface="Calibri"/>
              <a:buChar char="•"/>
            </a:pPr>
            <a:r>
              <a:rPr lang="en-US" sz="2200"/>
              <a:t>Unfortunately, all these panels were vulnerable to similar exploits.</a:t>
            </a:r>
            <a:endParaRPr sz="2200"/>
          </a:p>
          <a:p>
            <a:pPr indent="0" lvl="0" marL="0" rtl="0" algn="l">
              <a:lnSpc>
                <a:spcPct val="90000"/>
              </a:lnSpc>
              <a:spcBef>
                <a:spcPts val="0"/>
              </a:spcBef>
              <a:spcAft>
                <a:spcPts val="0"/>
              </a:spcAft>
              <a:buNone/>
            </a:pPr>
            <a:r>
              <a:t/>
            </a:r>
            <a:endParaRPr sz="2200"/>
          </a:p>
        </p:txBody>
      </p:sp>
      <p:sp>
        <p:nvSpPr>
          <p:cNvPr id="86" name="Google Shape;86;g2a820e56ac8_0_61"/>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3600"/>
              <a:buFont typeface="Calibri"/>
              <a:buNone/>
            </a:pPr>
            <a:r>
              <a:rPr lang="en-US"/>
              <a:t>Compromised Panels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g2a820e56ac8_0_66"/>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177800" lvl="0" marL="171450" rtl="0" algn="l">
              <a:lnSpc>
                <a:spcPct val="90000"/>
              </a:lnSpc>
              <a:spcBef>
                <a:spcPts val="0"/>
              </a:spcBef>
              <a:spcAft>
                <a:spcPts val="0"/>
              </a:spcAft>
              <a:buSzPts val="2200"/>
              <a:buFont typeface="Calibri"/>
              <a:buChar char="•"/>
            </a:pPr>
            <a:r>
              <a:rPr lang="en-US" sz="2200"/>
              <a:t>In an article written by Brian Krebs from Krebsonsecurity, he details how one of these management control panels used the username and password of </a:t>
            </a:r>
            <a:endParaRPr sz="2200"/>
          </a:p>
          <a:p>
            <a:pPr indent="0" lvl="0" marL="514350" rtl="0" algn="l">
              <a:lnSpc>
                <a:spcPct val="90000"/>
              </a:lnSpc>
              <a:spcBef>
                <a:spcPts val="375"/>
              </a:spcBef>
              <a:spcAft>
                <a:spcPts val="0"/>
              </a:spcAft>
              <a:buNone/>
            </a:pPr>
            <a:r>
              <a:rPr lang="en-US" sz="2200"/>
              <a:t>admin:admin</a:t>
            </a:r>
            <a:endParaRPr sz="2200"/>
          </a:p>
          <a:p>
            <a:pPr indent="-177800" lvl="0" marL="171450" rtl="0" algn="l">
              <a:lnSpc>
                <a:spcPct val="90000"/>
              </a:lnSpc>
              <a:spcBef>
                <a:spcPts val="0"/>
              </a:spcBef>
              <a:spcAft>
                <a:spcPts val="0"/>
              </a:spcAft>
              <a:buSzPts val="2200"/>
              <a:buFont typeface="Calibri"/>
              <a:buChar char="•"/>
            </a:pPr>
            <a:r>
              <a:rPr lang="en-US" sz="2200"/>
              <a:t>Some of the private keys were stored in the control panels.</a:t>
            </a:r>
            <a:endParaRPr sz="2200"/>
          </a:p>
          <a:p>
            <a:pPr indent="-368300" lvl="0" marL="457200" rtl="0" algn="l">
              <a:lnSpc>
                <a:spcPct val="90000"/>
              </a:lnSpc>
              <a:spcBef>
                <a:spcPts val="0"/>
              </a:spcBef>
              <a:spcAft>
                <a:spcPts val="0"/>
              </a:spcAft>
              <a:buSzPts val="2200"/>
              <a:buChar char="-"/>
            </a:pPr>
            <a:r>
              <a:rPr lang="en-US" sz="2200"/>
              <a:t>If the panel were to be hacked, none of the encrypted data is safe.</a:t>
            </a:r>
            <a:endParaRPr sz="2200"/>
          </a:p>
          <a:p>
            <a:pPr indent="-177800" lvl="0" marL="171450" rtl="0" algn="l">
              <a:lnSpc>
                <a:spcPct val="90000"/>
              </a:lnSpc>
              <a:spcBef>
                <a:spcPts val="750"/>
              </a:spcBef>
              <a:spcAft>
                <a:spcPts val="0"/>
              </a:spcAft>
              <a:buSzPts val="2200"/>
              <a:buFont typeface="Calibri"/>
              <a:buChar char="•"/>
            </a:pPr>
            <a:r>
              <a:rPr lang="en-US" sz="2200"/>
              <a:t>Huge internal management problems!</a:t>
            </a:r>
            <a:endParaRPr sz="2200"/>
          </a:p>
          <a:p>
            <a:pPr indent="0" lvl="0" marL="0" rtl="0" algn="l">
              <a:lnSpc>
                <a:spcPct val="90000"/>
              </a:lnSpc>
              <a:spcBef>
                <a:spcPts val="375"/>
              </a:spcBef>
              <a:spcAft>
                <a:spcPts val="0"/>
              </a:spcAft>
              <a:buNone/>
            </a:pPr>
            <a:r>
              <a:t/>
            </a:r>
            <a:endParaRPr sz="2200"/>
          </a:p>
          <a:p>
            <a:pPr indent="0" lvl="0" marL="0" rtl="0" algn="l">
              <a:lnSpc>
                <a:spcPct val="90000"/>
              </a:lnSpc>
              <a:spcBef>
                <a:spcPts val="0"/>
              </a:spcBef>
              <a:spcAft>
                <a:spcPts val="0"/>
              </a:spcAft>
              <a:buNone/>
            </a:pPr>
            <a:r>
              <a:t/>
            </a:r>
            <a:endParaRPr sz="2200"/>
          </a:p>
        </p:txBody>
      </p:sp>
      <p:sp>
        <p:nvSpPr>
          <p:cNvPr id="92" name="Google Shape;92;g2a820e56ac8_0_66"/>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3600"/>
              <a:buFont typeface="Calibri"/>
              <a:buNone/>
            </a:pPr>
            <a:r>
              <a:rPr lang="en-US"/>
              <a:t>Other Vulnerabilities and Findings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g2a820e56ac8_0_71"/>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None/>
            </a:pPr>
            <a:r>
              <a:rPr lang="en-US"/>
              <a:t>Mounting Concerns</a:t>
            </a:r>
            <a:endParaRPr/>
          </a:p>
        </p:txBody>
      </p:sp>
      <p:sp>
        <p:nvSpPr>
          <p:cNvPr id="98" name="Google Shape;98;g2a820e56ac8_0_71"/>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177800" lvl="0" marL="171450" rtl="0" algn="l">
              <a:lnSpc>
                <a:spcPct val="90000"/>
              </a:lnSpc>
              <a:spcBef>
                <a:spcPts val="0"/>
              </a:spcBef>
              <a:spcAft>
                <a:spcPts val="0"/>
              </a:spcAft>
              <a:buClr>
                <a:schemeClr val="dk1"/>
              </a:buClr>
              <a:buSzPts val="2200"/>
              <a:buChar char="•"/>
            </a:pPr>
            <a:r>
              <a:rPr lang="en-US" sz="2200"/>
              <a:t>Equifax’s </a:t>
            </a:r>
            <a:r>
              <a:rPr lang="en-US" sz="2200"/>
              <a:t>CSO and CIO Resigned</a:t>
            </a:r>
            <a:endParaRPr sz="2200"/>
          </a:p>
          <a:p>
            <a:pPr indent="-177800" lvl="0" marL="171450" rtl="0" algn="l">
              <a:lnSpc>
                <a:spcPct val="90000"/>
              </a:lnSpc>
              <a:spcBef>
                <a:spcPts val="750"/>
              </a:spcBef>
              <a:spcAft>
                <a:spcPts val="0"/>
              </a:spcAft>
              <a:buClr>
                <a:schemeClr val="dk1"/>
              </a:buClr>
              <a:buSzPts val="2200"/>
              <a:buChar char="•"/>
            </a:pPr>
            <a:r>
              <a:rPr lang="en-US" sz="2200"/>
              <a:t>Class action lawsuits were initiated against Equifax.</a:t>
            </a:r>
            <a:endParaRPr sz="2200"/>
          </a:p>
          <a:p>
            <a:pPr indent="-177800" lvl="0" marL="171450" rtl="0" algn="l">
              <a:lnSpc>
                <a:spcPct val="90000"/>
              </a:lnSpc>
              <a:spcBef>
                <a:spcPts val="750"/>
              </a:spcBef>
              <a:spcAft>
                <a:spcPts val="0"/>
              </a:spcAft>
              <a:buClr>
                <a:schemeClr val="dk1"/>
              </a:buClr>
              <a:buSzPts val="2200"/>
              <a:buChar char="•"/>
            </a:pPr>
            <a:r>
              <a:rPr lang="en-US" sz="2200"/>
              <a:t>Equifax handled the response and remediation to the hack very poorly.</a:t>
            </a:r>
            <a:endParaRPr sz="2200"/>
          </a:p>
          <a:p>
            <a:pPr indent="-177800" lvl="0" marL="171450" rtl="0" algn="l">
              <a:lnSpc>
                <a:spcPct val="90000"/>
              </a:lnSpc>
              <a:spcBef>
                <a:spcPts val="750"/>
              </a:spcBef>
              <a:spcAft>
                <a:spcPts val="0"/>
              </a:spcAft>
              <a:buClr>
                <a:schemeClr val="dk1"/>
              </a:buClr>
              <a:buSzPts val="2200"/>
              <a:buChar char="•"/>
            </a:pPr>
            <a:r>
              <a:rPr lang="en-US" sz="2200"/>
              <a:t>The Equifax Breach certainly could have been prevented.</a:t>
            </a:r>
            <a:br>
              <a:rPr lang="en-US" sz="2200"/>
            </a:br>
            <a:endParaRPr sz="2200"/>
          </a:p>
        </p:txBody>
      </p:sp>
      <p:sp>
        <p:nvSpPr>
          <p:cNvPr id="99" name="Google Shape;99;g2a820e56ac8_0_71"/>
          <p:cNvSpPr txBox="1"/>
          <p:nvPr/>
        </p:nvSpPr>
        <p:spPr>
          <a:xfrm>
            <a:off x="1690576" y="5715298"/>
            <a:ext cx="5961300" cy="461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Arial"/>
                <a:ea typeface="Arial"/>
                <a:cs typeface="Arial"/>
                <a:sym typeface="Arial"/>
              </a:rPr>
              <a:t>Source: http://www.securityweek.com/equifax-confirms-apache-struts-flaw-used-hack</a:t>
            </a:r>
            <a:endParaRPr/>
          </a:p>
          <a:p>
            <a:pPr indent="0" lvl="0" marL="0" marR="0" rtl="0" algn="l">
              <a:spcBef>
                <a:spcPts val="0"/>
              </a:spcBef>
              <a:spcAft>
                <a:spcPts val="0"/>
              </a:spcAft>
              <a:buNone/>
            </a:pPr>
            <a:r>
              <a:rPr lang="en-US" sz="1200">
                <a:solidFill>
                  <a:schemeClr val="dk1"/>
                </a:solidFill>
                <a:latin typeface="Arial"/>
                <a:ea typeface="Arial"/>
                <a:cs typeface="Arial"/>
                <a:sym typeface="Arial"/>
              </a:rPr>
              <a:t>Source: https://www.wired.com/story/equifax-breach-no-excuse/</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g2a820e56ac8_0_129"/>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None/>
            </a:pPr>
            <a:r>
              <a:rPr lang="en-US"/>
              <a:t>Equifax’s Undisclosed </a:t>
            </a:r>
            <a:r>
              <a:rPr lang="en-US"/>
              <a:t>Hack!</a:t>
            </a:r>
            <a:endParaRPr/>
          </a:p>
        </p:txBody>
      </p:sp>
      <p:sp>
        <p:nvSpPr>
          <p:cNvPr id="105" name="Google Shape;105;g2a820e56ac8_0_129"/>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177800" lvl="0" marL="171450" rtl="0" algn="l">
              <a:lnSpc>
                <a:spcPct val="90000"/>
              </a:lnSpc>
              <a:spcBef>
                <a:spcPts val="0"/>
              </a:spcBef>
              <a:spcAft>
                <a:spcPts val="0"/>
              </a:spcAft>
              <a:buClr>
                <a:schemeClr val="dk1"/>
              </a:buClr>
              <a:buSzPts val="2200"/>
              <a:buFont typeface="Calibri"/>
              <a:buChar char="•"/>
            </a:pPr>
            <a:r>
              <a:rPr lang="en-US" sz="2200"/>
              <a:t>Equifax </a:t>
            </a:r>
            <a:r>
              <a:rPr lang="en-US" sz="2200"/>
              <a:t>suffered a hack almost five months earlier than the date it disclosed</a:t>
            </a:r>
            <a:endParaRPr sz="2200"/>
          </a:p>
          <a:p>
            <a:pPr indent="-196850" lvl="1" marL="514350" rtl="0" algn="l">
              <a:lnSpc>
                <a:spcPct val="90000"/>
              </a:lnSpc>
              <a:spcBef>
                <a:spcPts val="375"/>
              </a:spcBef>
              <a:spcAft>
                <a:spcPts val="0"/>
              </a:spcAft>
              <a:buClr>
                <a:schemeClr val="dk1"/>
              </a:buClr>
              <a:buSzPts val="2200"/>
              <a:buFont typeface="Calibri"/>
              <a:buChar char="–"/>
            </a:pPr>
            <a:r>
              <a:rPr lang="en-US" sz="2200"/>
              <a:t>Reported on 9/18/2017</a:t>
            </a:r>
            <a:endParaRPr sz="2200"/>
          </a:p>
          <a:p>
            <a:pPr indent="-196850" lvl="1" marL="514350" rtl="0" algn="l">
              <a:lnSpc>
                <a:spcPct val="90000"/>
              </a:lnSpc>
              <a:spcBef>
                <a:spcPts val="375"/>
              </a:spcBef>
              <a:spcAft>
                <a:spcPts val="0"/>
              </a:spcAft>
              <a:buClr>
                <a:schemeClr val="dk1"/>
              </a:buClr>
              <a:buSzPts val="2200"/>
              <a:buFont typeface="Calibri"/>
              <a:buChar char="–"/>
            </a:pPr>
            <a:r>
              <a:rPr lang="en-US" sz="2200"/>
              <a:t>This is a separate hack from the one reported before</a:t>
            </a:r>
            <a:endParaRPr sz="2200"/>
          </a:p>
          <a:p>
            <a:pPr indent="0" lvl="0" marL="742950" rtl="0" algn="l">
              <a:lnSpc>
                <a:spcPct val="90000"/>
              </a:lnSpc>
              <a:spcBef>
                <a:spcPts val="375"/>
              </a:spcBef>
              <a:spcAft>
                <a:spcPts val="0"/>
              </a:spcAft>
              <a:buNone/>
            </a:pPr>
            <a:r>
              <a:t/>
            </a:r>
            <a:endParaRPr sz="2200"/>
          </a:p>
          <a:p>
            <a:pPr indent="0" lvl="0" marL="742950" rtl="0" algn="l">
              <a:lnSpc>
                <a:spcPct val="90000"/>
              </a:lnSpc>
              <a:spcBef>
                <a:spcPts val="375"/>
              </a:spcBef>
              <a:spcAft>
                <a:spcPts val="0"/>
              </a:spcAft>
              <a:buNone/>
            </a:pPr>
            <a:r>
              <a:t/>
            </a:r>
            <a:endParaRPr sz="2200"/>
          </a:p>
          <a:p>
            <a:pPr indent="0" lvl="0" marL="742950" rtl="0" algn="l">
              <a:lnSpc>
                <a:spcPct val="90000"/>
              </a:lnSpc>
              <a:spcBef>
                <a:spcPts val="375"/>
              </a:spcBef>
              <a:spcAft>
                <a:spcPts val="0"/>
              </a:spcAft>
              <a:buNone/>
            </a:pPr>
            <a:r>
              <a:t/>
            </a:r>
            <a:endParaRPr sz="2200"/>
          </a:p>
          <a:p>
            <a:pPr indent="0" lvl="0" marL="742950" rtl="0" algn="l">
              <a:lnSpc>
                <a:spcPct val="90000"/>
              </a:lnSpc>
              <a:spcBef>
                <a:spcPts val="375"/>
              </a:spcBef>
              <a:spcAft>
                <a:spcPts val="0"/>
              </a:spcAft>
              <a:buNone/>
            </a:pPr>
            <a:r>
              <a:t/>
            </a:r>
            <a:endParaRPr sz="2200"/>
          </a:p>
          <a:p>
            <a:pPr indent="0" lvl="0" marL="742950" rtl="0" algn="l">
              <a:lnSpc>
                <a:spcPct val="90000"/>
              </a:lnSpc>
              <a:spcBef>
                <a:spcPts val="375"/>
              </a:spcBef>
              <a:spcAft>
                <a:spcPts val="0"/>
              </a:spcAft>
              <a:buNone/>
            </a:pPr>
            <a:r>
              <a:t/>
            </a:r>
            <a:endParaRPr sz="2200"/>
          </a:p>
          <a:p>
            <a:pPr indent="0" lvl="0" marL="742950" rtl="0" algn="l">
              <a:lnSpc>
                <a:spcPct val="90000"/>
              </a:lnSpc>
              <a:spcBef>
                <a:spcPts val="375"/>
              </a:spcBef>
              <a:spcAft>
                <a:spcPts val="0"/>
              </a:spcAft>
              <a:buNone/>
            </a:pPr>
            <a:r>
              <a:t/>
            </a:r>
            <a:endParaRPr sz="2200"/>
          </a:p>
          <a:p>
            <a:pPr indent="0" lvl="0" marL="742950" rtl="0" algn="l">
              <a:lnSpc>
                <a:spcPct val="90000"/>
              </a:lnSpc>
              <a:spcBef>
                <a:spcPts val="375"/>
              </a:spcBef>
              <a:spcAft>
                <a:spcPts val="0"/>
              </a:spcAft>
              <a:buNone/>
            </a:pPr>
            <a:r>
              <a:t/>
            </a:r>
            <a:endParaRPr sz="2200"/>
          </a:p>
          <a:p>
            <a:pPr indent="0" lvl="0" marL="0" rtl="0" algn="l">
              <a:lnSpc>
                <a:spcPct val="90000"/>
              </a:lnSpc>
              <a:spcBef>
                <a:spcPts val="375"/>
              </a:spcBef>
              <a:spcAft>
                <a:spcPts val="0"/>
              </a:spcAft>
              <a:buNone/>
            </a:pPr>
            <a:r>
              <a:rPr lang="en-US" sz="1200"/>
              <a:t>Source:</a:t>
            </a:r>
            <a:endParaRPr sz="1200"/>
          </a:p>
          <a:p>
            <a:pPr indent="0" lvl="0" marL="0" rtl="0" algn="l">
              <a:lnSpc>
                <a:spcPct val="90000"/>
              </a:lnSpc>
              <a:spcBef>
                <a:spcPts val="375"/>
              </a:spcBef>
              <a:spcAft>
                <a:spcPts val="0"/>
              </a:spcAft>
              <a:buNone/>
            </a:pPr>
            <a:r>
              <a:rPr lang="en-US" sz="1300"/>
              <a:t>https://www.bloomberg.com/news/articles/2017-09-18/equifax-is-said-to-suffer-a-hack-earlier-than-the-date-disclosed</a:t>
            </a:r>
            <a:endParaRPr sz="1300"/>
          </a:p>
          <a:p>
            <a:pPr indent="-57150" lvl="1" marL="514350" rtl="0" algn="l">
              <a:lnSpc>
                <a:spcPct val="90000"/>
              </a:lnSpc>
              <a:spcBef>
                <a:spcPts val="375"/>
              </a:spcBef>
              <a:spcAft>
                <a:spcPts val="0"/>
              </a:spcAft>
              <a:buClr>
                <a:schemeClr val="dk1"/>
              </a:buClr>
              <a:buSzPts val="1800"/>
              <a:buNone/>
            </a:pPr>
            <a:r>
              <a:t/>
            </a:r>
            <a:endParaRPr sz="22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g2643c873965_0_5"/>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None/>
            </a:pPr>
            <a:r>
              <a:rPr lang="en-US"/>
              <a:t>Common Security Vulnerabilities</a:t>
            </a:r>
            <a:endParaRPr/>
          </a:p>
        </p:txBody>
      </p:sp>
      <p:sp>
        <p:nvSpPr>
          <p:cNvPr id="111" name="Google Shape;111;g2643c873965_0_5"/>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None/>
            </a:pPr>
            <a:r>
              <a:rPr lang="en-US" sz="2200"/>
              <a:t>Most Data Breaches Are Caused By…</a:t>
            </a:r>
            <a:endParaRPr sz="2200"/>
          </a:p>
          <a:p>
            <a:pPr indent="-244475" lvl="1" marL="514350" rtl="0" algn="l">
              <a:lnSpc>
                <a:spcPct val="90000"/>
              </a:lnSpc>
              <a:spcBef>
                <a:spcPts val="420"/>
              </a:spcBef>
              <a:spcAft>
                <a:spcPts val="0"/>
              </a:spcAft>
              <a:buSzPts val="2200"/>
              <a:buFont typeface="Calibri"/>
              <a:buChar char="•"/>
            </a:pPr>
            <a:r>
              <a:rPr lang="en-US" sz="2200"/>
              <a:t>Missing Patches/Updates </a:t>
            </a:r>
            <a:endParaRPr sz="2200"/>
          </a:p>
          <a:p>
            <a:pPr indent="-269875" lvl="2" marL="771525" rtl="0" algn="l">
              <a:lnSpc>
                <a:spcPct val="90000"/>
              </a:lnSpc>
              <a:spcBef>
                <a:spcPts val="420"/>
              </a:spcBef>
              <a:spcAft>
                <a:spcPts val="0"/>
              </a:spcAft>
              <a:buSzPts val="2200"/>
              <a:buFont typeface="Calibri"/>
              <a:buChar char="•"/>
            </a:pPr>
            <a:r>
              <a:rPr lang="en-US" sz="2200"/>
              <a:t>Patching and updating</a:t>
            </a:r>
            <a:endParaRPr sz="2200"/>
          </a:p>
          <a:p>
            <a:pPr indent="-244475" lvl="1" marL="514350" rtl="0" algn="l">
              <a:lnSpc>
                <a:spcPct val="90000"/>
              </a:lnSpc>
              <a:spcBef>
                <a:spcPts val="420"/>
              </a:spcBef>
              <a:spcAft>
                <a:spcPts val="0"/>
              </a:spcAft>
              <a:buSzPts val="2200"/>
              <a:buFont typeface="Calibri"/>
              <a:buChar char="•"/>
            </a:pPr>
            <a:r>
              <a:rPr lang="en-US" sz="2200"/>
              <a:t>Misconfigurations of System</a:t>
            </a:r>
            <a:r>
              <a:rPr lang="en-US" sz="2200"/>
              <a:t>s</a:t>
            </a:r>
            <a:r>
              <a:rPr lang="en-US" sz="2200"/>
              <a:t>/</a:t>
            </a:r>
            <a:r>
              <a:rPr lang="en-US" sz="2200"/>
              <a:t>Improper</a:t>
            </a:r>
            <a:r>
              <a:rPr lang="en-US" sz="2200"/>
              <a:t> Security </a:t>
            </a:r>
            <a:endParaRPr sz="2200"/>
          </a:p>
          <a:p>
            <a:pPr indent="-269875" lvl="2" marL="771525" rtl="0" algn="l">
              <a:lnSpc>
                <a:spcPct val="90000"/>
              </a:lnSpc>
              <a:spcBef>
                <a:spcPts val="420"/>
              </a:spcBef>
              <a:spcAft>
                <a:spcPts val="0"/>
              </a:spcAft>
              <a:buSzPts val="2200"/>
              <a:buFont typeface="Calibri"/>
              <a:buChar char="•"/>
            </a:pPr>
            <a:r>
              <a:rPr lang="en-US" sz="2200"/>
              <a:t>Host hardening</a:t>
            </a:r>
            <a:endParaRPr sz="2200"/>
          </a:p>
          <a:p>
            <a:pPr indent="-244475" lvl="1" marL="514350" rtl="0" algn="l">
              <a:lnSpc>
                <a:spcPct val="90000"/>
              </a:lnSpc>
              <a:spcBef>
                <a:spcPts val="420"/>
              </a:spcBef>
              <a:spcAft>
                <a:spcPts val="0"/>
              </a:spcAft>
              <a:buSzPts val="2200"/>
              <a:buFont typeface="Calibri"/>
              <a:buChar char="•"/>
            </a:pPr>
            <a:r>
              <a:rPr lang="en-US" sz="2200"/>
              <a:t>Not Applying Principle of Least Privilege</a:t>
            </a:r>
            <a:endParaRPr sz="2200"/>
          </a:p>
          <a:p>
            <a:pPr indent="-269875" lvl="2" marL="771525" rtl="0" algn="l">
              <a:lnSpc>
                <a:spcPct val="90000"/>
              </a:lnSpc>
              <a:spcBef>
                <a:spcPts val="420"/>
              </a:spcBef>
              <a:spcAft>
                <a:spcPts val="0"/>
              </a:spcAft>
              <a:buSzPts val="2200"/>
              <a:buFont typeface="Calibri"/>
              <a:buChar char="•"/>
            </a:pPr>
            <a:r>
              <a:rPr lang="en-US" sz="2200"/>
              <a:t>Apply least access</a:t>
            </a:r>
            <a:endParaRPr sz="2200"/>
          </a:p>
          <a:p>
            <a:pPr indent="-244475" lvl="1" marL="514350" rtl="0" algn="l">
              <a:lnSpc>
                <a:spcPct val="90000"/>
              </a:lnSpc>
              <a:spcBef>
                <a:spcPts val="420"/>
              </a:spcBef>
              <a:spcAft>
                <a:spcPts val="0"/>
              </a:spcAft>
              <a:buSzPts val="2200"/>
              <a:buFont typeface="Calibri"/>
              <a:buChar char="•"/>
            </a:pPr>
            <a:r>
              <a:rPr lang="en-US" sz="2200"/>
              <a:t>End User Activity</a:t>
            </a:r>
            <a:endParaRPr sz="2200"/>
          </a:p>
          <a:p>
            <a:pPr indent="-269875" lvl="2" marL="771525" rtl="0" algn="l">
              <a:lnSpc>
                <a:spcPct val="90000"/>
              </a:lnSpc>
              <a:spcBef>
                <a:spcPts val="420"/>
              </a:spcBef>
              <a:spcAft>
                <a:spcPts val="0"/>
              </a:spcAft>
              <a:buSzPts val="2200"/>
              <a:buFont typeface="Calibri"/>
              <a:buChar char="•"/>
            </a:pPr>
            <a:r>
              <a:rPr lang="en-US" sz="2200"/>
              <a:t>Educate users</a:t>
            </a:r>
            <a:endParaRPr sz="2200"/>
          </a:p>
          <a:p>
            <a:pPr indent="-104775" lvl="1" marL="514350" rtl="0" algn="l">
              <a:lnSpc>
                <a:spcPct val="90000"/>
              </a:lnSpc>
              <a:spcBef>
                <a:spcPts val="420"/>
              </a:spcBef>
              <a:spcAft>
                <a:spcPts val="0"/>
              </a:spcAft>
              <a:buClr>
                <a:schemeClr val="dk1"/>
              </a:buClr>
              <a:buSzPts val="2400"/>
              <a:buFont typeface="Arial"/>
              <a:buNone/>
            </a:pPr>
            <a:r>
              <a:t/>
            </a:r>
            <a:endParaRPr sz="2200"/>
          </a:p>
          <a:p>
            <a:pPr indent="0" lvl="1" marL="514350" rtl="0" algn="l">
              <a:lnSpc>
                <a:spcPct val="90000"/>
              </a:lnSpc>
              <a:spcBef>
                <a:spcPts val="375"/>
              </a:spcBef>
              <a:spcAft>
                <a:spcPts val="0"/>
              </a:spcAft>
              <a:buClr>
                <a:schemeClr val="dk1"/>
              </a:buClr>
              <a:buSzPts val="3200"/>
              <a:buFont typeface="Arial"/>
              <a:buNone/>
            </a:pPr>
            <a:r>
              <a:t/>
            </a:r>
            <a:endParaRPr sz="2200"/>
          </a:p>
          <a:p>
            <a:pPr indent="-57150" lvl="1" marL="514350" rtl="0" algn="l">
              <a:lnSpc>
                <a:spcPct val="90000"/>
              </a:lnSpc>
              <a:spcBef>
                <a:spcPts val="375"/>
              </a:spcBef>
              <a:spcAft>
                <a:spcPts val="0"/>
              </a:spcAft>
              <a:buClr>
                <a:schemeClr val="dk1"/>
              </a:buClr>
              <a:buSzPts val="1800"/>
              <a:buNone/>
            </a:pPr>
            <a:r>
              <a:t/>
            </a:r>
            <a:endParaRPr sz="22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g2a820e56ac8_0_187"/>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None/>
            </a:pPr>
            <a:r>
              <a:rPr lang="en-US"/>
              <a:t>References and Resources </a:t>
            </a:r>
            <a:endParaRPr/>
          </a:p>
        </p:txBody>
      </p:sp>
      <p:sp>
        <p:nvSpPr>
          <p:cNvPr id="117" name="Google Shape;117;g2a820e56ac8_0_187"/>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184150" lvl="0" marL="171450" rtl="0" algn="l">
              <a:lnSpc>
                <a:spcPct val="90000"/>
              </a:lnSpc>
              <a:spcBef>
                <a:spcPts val="0"/>
              </a:spcBef>
              <a:spcAft>
                <a:spcPts val="0"/>
              </a:spcAft>
              <a:buClr>
                <a:schemeClr val="dk1"/>
              </a:buClr>
              <a:buSzPts val="2200"/>
              <a:buFont typeface="Calibri"/>
              <a:buChar char="•"/>
            </a:pPr>
            <a:r>
              <a:rPr lang="en-US" sz="2200"/>
              <a:t>http://spuz.me/blog/zine/3Qu1F4x.html</a:t>
            </a:r>
            <a:endParaRPr sz="2200"/>
          </a:p>
          <a:p>
            <a:pPr indent="-184150" lvl="0" marL="171450" rtl="0" algn="l">
              <a:lnSpc>
                <a:spcPct val="90000"/>
              </a:lnSpc>
              <a:spcBef>
                <a:spcPts val="750"/>
              </a:spcBef>
              <a:spcAft>
                <a:spcPts val="0"/>
              </a:spcAft>
              <a:buClr>
                <a:schemeClr val="dk1"/>
              </a:buClr>
              <a:buSzPts val="2200"/>
              <a:buFont typeface="Calibri"/>
              <a:buChar char="•"/>
            </a:pPr>
            <a:r>
              <a:rPr lang="en-US" sz="2200"/>
              <a:t>https://krebsonsecurity.com/2017/09/ayuda-help-equifax-has-my-data/</a:t>
            </a:r>
            <a:endParaRPr sz="2200"/>
          </a:p>
          <a:p>
            <a:pPr indent="-184150" lvl="0" marL="171450" rtl="0" algn="l">
              <a:lnSpc>
                <a:spcPct val="90000"/>
              </a:lnSpc>
              <a:spcBef>
                <a:spcPts val="750"/>
              </a:spcBef>
              <a:spcAft>
                <a:spcPts val="0"/>
              </a:spcAft>
              <a:buClr>
                <a:schemeClr val="dk1"/>
              </a:buClr>
              <a:buSzPts val="2200"/>
              <a:buFont typeface="Calibri"/>
              <a:buChar char="•"/>
            </a:pPr>
            <a:r>
              <a:rPr lang="en-US" sz="2200"/>
              <a:t>https://en.wikipedia.org/wiki/Equifax</a:t>
            </a:r>
            <a:endParaRPr sz="2200"/>
          </a:p>
          <a:p>
            <a:pPr indent="-184150" lvl="0" marL="171450" rtl="0" algn="l">
              <a:lnSpc>
                <a:spcPct val="90000"/>
              </a:lnSpc>
              <a:spcBef>
                <a:spcPts val="750"/>
              </a:spcBef>
              <a:spcAft>
                <a:spcPts val="0"/>
              </a:spcAft>
              <a:buClr>
                <a:schemeClr val="dk1"/>
              </a:buClr>
              <a:buSzPts val="2200"/>
              <a:buFont typeface="Calibri"/>
              <a:buChar char="•"/>
            </a:pPr>
            <a:r>
              <a:rPr lang="en-US" sz="2200"/>
              <a:t>http://www.securityweek.com/equifax-confirms-apache-struts-flaw-used-hack</a:t>
            </a:r>
            <a:endParaRPr sz="2200"/>
          </a:p>
          <a:p>
            <a:pPr indent="-184150" lvl="0" marL="171450" rtl="0" algn="l">
              <a:lnSpc>
                <a:spcPct val="90000"/>
              </a:lnSpc>
              <a:spcBef>
                <a:spcPts val="750"/>
              </a:spcBef>
              <a:spcAft>
                <a:spcPts val="0"/>
              </a:spcAft>
              <a:buClr>
                <a:schemeClr val="dk1"/>
              </a:buClr>
              <a:buSzPts val="2200"/>
              <a:buFont typeface="Calibri"/>
              <a:buChar char="•"/>
            </a:pPr>
            <a:r>
              <a:rPr lang="en-US" sz="2200"/>
              <a:t>https://www.wired.com/story/equifax-breach-no-excuse/</a:t>
            </a:r>
            <a:endParaRPr sz="2200"/>
          </a:p>
          <a:p>
            <a:pPr indent="-44450" lvl="0" marL="171450" rtl="0" algn="l">
              <a:lnSpc>
                <a:spcPct val="90000"/>
              </a:lnSpc>
              <a:spcBef>
                <a:spcPts val="750"/>
              </a:spcBef>
              <a:spcAft>
                <a:spcPts val="0"/>
              </a:spcAft>
              <a:buClr>
                <a:schemeClr val="dk1"/>
              </a:buClr>
              <a:buSzPts val="2000"/>
              <a:buNone/>
            </a:pPr>
            <a:r>
              <a:t/>
            </a:r>
            <a:endParaRPr sz="22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 name="Shape 27"/>
        <p:cNvGrpSpPr/>
        <p:nvPr/>
      </p:nvGrpSpPr>
      <p:grpSpPr>
        <a:xfrm>
          <a:off x="0" y="0"/>
          <a:ext cx="0" cy="0"/>
          <a:chOff x="0" y="0"/>
          <a:chExt cx="0" cy="0"/>
        </a:xfrm>
      </p:grpSpPr>
      <p:sp>
        <p:nvSpPr>
          <p:cNvPr id="28" name="Google Shape;28;p2"/>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en-US"/>
              <a:t>Describe the Equifax Breach in 2017</a:t>
            </a:r>
            <a:endParaRPr/>
          </a:p>
          <a:p>
            <a:pPr indent="-342900" lvl="0" marL="342900" rtl="0" algn="l">
              <a:spcBef>
                <a:spcPts val="640"/>
              </a:spcBef>
              <a:spcAft>
                <a:spcPts val="0"/>
              </a:spcAft>
              <a:buClr>
                <a:schemeClr val="dk1"/>
              </a:buClr>
              <a:buSzPts val="3200"/>
              <a:buChar char="•"/>
            </a:pPr>
            <a:r>
              <a:rPr lang="en-US"/>
              <a:t>Explain the vulnerabilities used to compromise Equifax</a:t>
            </a:r>
            <a:endParaRPr/>
          </a:p>
          <a:p>
            <a:pPr indent="-342900" lvl="0" marL="342900" rtl="0" algn="l">
              <a:spcBef>
                <a:spcPts val="640"/>
              </a:spcBef>
              <a:spcAft>
                <a:spcPts val="0"/>
              </a:spcAft>
              <a:buClr>
                <a:schemeClr val="dk1"/>
              </a:buClr>
              <a:buSzPts val="3200"/>
              <a:buChar char="•"/>
            </a:pPr>
            <a:r>
              <a:rPr lang="en-US"/>
              <a:t>Explain how Equifax could have better responded to the hack</a:t>
            </a:r>
            <a:endParaRPr/>
          </a:p>
          <a:p>
            <a:pPr indent="-342900" lvl="0" marL="342900" rtl="0" algn="l">
              <a:spcBef>
                <a:spcPts val="640"/>
              </a:spcBef>
              <a:spcAft>
                <a:spcPts val="0"/>
              </a:spcAft>
              <a:buClr>
                <a:schemeClr val="dk1"/>
              </a:buClr>
              <a:buSzPts val="3200"/>
              <a:buChar char="•"/>
            </a:pPr>
            <a:r>
              <a:rPr lang="en-US"/>
              <a:t>List common defense mechanisms against </a:t>
            </a:r>
            <a:r>
              <a:rPr lang="en-US"/>
              <a:t>similar</a:t>
            </a:r>
            <a:r>
              <a:rPr lang="en-US"/>
              <a:t> attacks </a:t>
            </a:r>
            <a:endParaRPr/>
          </a:p>
        </p:txBody>
      </p:sp>
      <p:sp>
        <p:nvSpPr>
          <p:cNvPr id="29" name="Google Shape;29;p2"/>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3600"/>
              <a:buFont typeface="Calibri"/>
              <a:buNone/>
            </a:pPr>
            <a:r>
              <a:rPr lang="en-US"/>
              <a:t>Learning Objectives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 name="Shape 33"/>
        <p:cNvGrpSpPr/>
        <p:nvPr/>
      </p:nvGrpSpPr>
      <p:grpSpPr>
        <a:xfrm>
          <a:off x="0" y="0"/>
          <a:ext cx="0" cy="0"/>
          <a:chOff x="0" y="0"/>
          <a:chExt cx="0" cy="0"/>
        </a:xfrm>
      </p:grpSpPr>
      <p:sp>
        <p:nvSpPr>
          <p:cNvPr id="34" name="Google Shape;34;g2a820e56ac8_0_0"/>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3600"/>
              <a:buFont typeface="Calibri"/>
              <a:buNone/>
            </a:pPr>
            <a:r>
              <a:rPr lang="en-US"/>
              <a:t>Disclaimer</a:t>
            </a:r>
            <a:endParaRPr/>
          </a:p>
        </p:txBody>
      </p:sp>
      <p:sp>
        <p:nvSpPr>
          <p:cNvPr id="35" name="Google Shape;35;g2a820e56ac8_0_0"/>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279400" lvl="0" marL="342900" rtl="0" algn="l">
              <a:spcBef>
                <a:spcPts val="640"/>
              </a:spcBef>
              <a:spcAft>
                <a:spcPts val="0"/>
              </a:spcAft>
              <a:buClr>
                <a:schemeClr val="dk1"/>
              </a:buClr>
              <a:buSzPts val="2200"/>
              <a:buChar char="•"/>
            </a:pPr>
            <a:r>
              <a:rPr lang="en-US" sz="2200"/>
              <a:t>The victims involved in the cyber breach haven't publicly released all the details of the incident and probably will never do so. However, enough information exists online within the cybersecurity community to piece together what likely happened during the incident. </a:t>
            </a:r>
            <a:endParaRPr sz="2200"/>
          </a:p>
          <a:p>
            <a:pPr indent="-279400" lvl="0" marL="342900" rtl="0" algn="l">
              <a:spcBef>
                <a:spcPts val="640"/>
              </a:spcBef>
              <a:spcAft>
                <a:spcPts val="0"/>
              </a:spcAft>
              <a:buClr>
                <a:schemeClr val="dk1"/>
              </a:buClr>
              <a:buSzPts val="2200"/>
              <a:buChar char="•"/>
            </a:pPr>
            <a:r>
              <a:rPr lang="en-US" sz="2200"/>
              <a:t>Although care has been taken to ensure accuracy of the information provided, the presenter assumes no responsibility. The presenter also assumes no responsibility for the consequences of use of such information.</a:t>
            </a:r>
            <a:endParaRPr sz="22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 name="Shape 39"/>
        <p:cNvGrpSpPr/>
        <p:nvPr/>
      </p:nvGrpSpPr>
      <p:grpSpPr>
        <a:xfrm>
          <a:off x="0" y="0"/>
          <a:ext cx="0" cy="0"/>
          <a:chOff x="0" y="0"/>
          <a:chExt cx="0" cy="0"/>
        </a:xfrm>
      </p:grpSpPr>
      <p:sp>
        <p:nvSpPr>
          <p:cNvPr id="40" name="Google Shape;40;g2a820e56ac8_0_19"/>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3600"/>
              <a:buFont typeface="Calibri"/>
              <a:buNone/>
            </a:pPr>
            <a:r>
              <a:rPr lang="en-US"/>
              <a:t>Equifax Breach</a:t>
            </a:r>
            <a:endParaRPr/>
          </a:p>
        </p:txBody>
      </p:sp>
      <p:sp>
        <p:nvSpPr>
          <p:cNvPr id="41" name="Google Shape;41;g2a820e56ac8_0_19"/>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279400" lvl="0" marL="342900" rtl="0" algn="l">
              <a:spcBef>
                <a:spcPts val="640"/>
              </a:spcBef>
              <a:spcAft>
                <a:spcPts val="0"/>
              </a:spcAft>
              <a:buClr>
                <a:schemeClr val="dk1"/>
              </a:buClr>
              <a:buSzPts val="2200"/>
              <a:buChar char="•"/>
            </a:pPr>
            <a:r>
              <a:rPr lang="en-US" sz="2200"/>
              <a:t>Sept. 7, 2017 </a:t>
            </a:r>
            <a:endParaRPr sz="2200"/>
          </a:p>
          <a:p>
            <a:pPr indent="-279400" lvl="0" marL="342900" rtl="0" algn="l">
              <a:spcBef>
                <a:spcPts val="640"/>
              </a:spcBef>
              <a:spcAft>
                <a:spcPts val="0"/>
              </a:spcAft>
              <a:buClr>
                <a:schemeClr val="dk1"/>
              </a:buClr>
              <a:buSzPts val="2200"/>
              <a:buChar char="•"/>
            </a:pPr>
            <a:r>
              <a:rPr lang="en-US" sz="2200"/>
              <a:t>The breach may impact as many as 143 million U.S. consumers! The leaked information includes SSNs, Names, DoBs, Addresses. About one out of every two Americans! </a:t>
            </a:r>
            <a:endParaRPr sz="2200"/>
          </a:p>
          <a:p>
            <a:pPr indent="-279400" lvl="0" marL="342900" rtl="0" algn="l">
              <a:spcBef>
                <a:spcPts val="640"/>
              </a:spcBef>
              <a:spcAft>
                <a:spcPts val="0"/>
              </a:spcAft>
              <a:buClr>
                <a:schemeClr val="dk1"/>
              </a:buClr>
              <a:buSzPts val="2200"/>
              <a:buChar char="•"/>
            </a:pPr>
            <a:r>
              <a:rPr lang="en-US" sz="2200"/>
              <a:t>News source: https://www.youtube.com/watch?v=X2mbhfrdBhg</a:t>
            </a:r>
            <a:endParaRPr sz="22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 name="Shape 45"/>
        <p:cNvGrpSpPr/>
        <p:nvPr/>
      </p:nvGrpSpPr>
      <p:grpSpPr>
        <a:xfrm>
          <a:off x="0" y="0"/>
          <a:ext cx="0" cy="0"/>
          <a:chOff x="0" y="0"/>
          <a:chExt cx="0" cy="0"/>
        </a:xfrm>
      </p:grpSpPr>
      <p:sp>
        <p:nvSpPr>
          <p:cNvPr id="46" name="Google Shape;46;g2a820e56ac8_0_25"/>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3600"/>
              <a:buFont typeface="Calibri"/>
              <a:buNone/>
            </a:pPr>
            <a:r>
              <a:rPr lang="en-US"/>
              <a:t>Equifax Breach cont.</a:t>
            </a:r>
            <a:endParaRPr/>
          </a:p>
        </p:txBody>
      </p:sp>
      <p:sp>
        <p:nvSpPr>
          <p:cNvPr id="47" name="Google Shape;47;g2a820e56ac8_0_25"/>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68300" lvl="0" marL="342900" rtl="0" algn="l">
              <a:lnSpc>
                <a:spcPct val="90000"/>
              </a:lnSpc>
              <a:spcBef>
                <a:spcPts val="0"/>
              </a:spcBef>
              <a:spcAft>
                <a:spcPts val="0"/>
              </a:spcAft>
              <a:buSzPts val="2200"/>
              <a:buFont typeface="Calibri"/>
              <a:buChar char="•"/>
            </a:pPr>
            <a:r>
              <a:rPr lang="en-US" sz="2200"/>
              <a:t>Equifax is one of the three largest consumer credit reporting agencies in the United States.</a:t>
            </a:r>
            <a:endParaRPr sz="2200"/>
          </a:p>
          <a:p>
            <a:pPr indent="-368300" lvl="0" marL="342900" rtl="0" algn="l">
              <a:lnSpc>
                <a:spcPct val="90000"/>
              </a:lnSpc>
              <a:spcBef>
                <a:spcPts val="750"/>
              </a:spcBef>
              <a:spcAft>
                <a:spcPts val="0"/>
              </a:spcAft>
              <a:buSzPts val="2200"/>
              <a:buFont typeface="Calibri"/>
              <a:buChar char="•"/>
            </a:pPr>
            <a:r>
              <a:rPr lang="en-US" sz="2200"/>
              <a:t>The breach was originally discovered back on July 29, 2017, but was made public on Sept 7, 2017. </a:t>
            </a:r>
            <a:endParaRPr sz="2200"/>
          </a:p>
          <a:p>
            <a:pPr indent="-311150" lvl="1" marL="742950" rtl="0" algn="l">
              <a:lnSpc>
                <a:spcPct val="90000"/>
              </a:lnSpc>
              <a:spcBef>
                <a:spcPts val="375"/>
              </a:spcBef>
              <a:spcAft>
                <a:spcPts val="0"/>
              </a:spcAft>
              <a:buSzPts val="2200"/>
              <a:buFont typeface="Calibri"/>
              <a:buChar char="–"/>
            </a:pPr>
            <a:r>
              <a:rPr lang="en-US" sz="2200"/>
              <a:t>Equifax did not explain its delay in reporting the breach. </a:t>
            </a:r>
            <a:endParaRPr sz="2200"/>
          </a:p>
          <a:p>
            <a:pPr indent="-311150" lvl="1" marL="742950" rtl="0" algn="l">
              <a:lnSpc>
                <a:spcPct val="90000"/>
              </a:lnSpc>
              <a:spcBef>
                <a:spcPts val="375"/>
              </a:spcBef>
              <a:spcAft>
                <a:spcPts val="0"/>
              </a:spcAft>
              <a:buSzPts val="2200"/>
              <a:buFont typeface="Calibri"/>
              <a:buChar char="–"/>
            </a:pPr>
            <a:r>
              <a:rPr lang="en-US" sz="2200"/>
              <a:t>Furthermore, it was revealed that three Equifax executives sold $1.8 million of their personal company shares days after Equifax discovered the breach. </a:t>
            </a:r>
            <a:endParaRPr sz="22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g2a820e56ac8_0_30"/>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3600"/>
              <a:buFont typeface="Calibri"/>
              <a:buNone/>
            </a:pPr>
            <a:r>
              <a:rPr lang="en-US"/>
              <a:t>Equifax’s Response</a:t>
            </a:r>
            <a:endParaRPr/>
          </a:p>
        </p:txBody>
      </p:sp>
      <p:sp>
        <p:nvSpPr>
          <p:cNvPr id="53" name="Google Shape;53;g2a820e56ac8_0_30"/>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68300" lvl="0" marL="342900" rtl="0" algn="l">
              <a:lnSpc>
                <a:spcPct val="90000"/>
              </a:lnSpc>
              <a:spcBef>
                <a:spcPts val="0"/>
              </a:spcBef>
              <a:spcAft>
                <a:spcPts val="0"/>
              </a:spcAft>
              <a:buSzPts val="2200"/>
              <a:buFont typeface="Calibri"/>
              <a:buChar char="•"/>
            </a:pPr>
            <a:r>
              <a:rPr lang="en-US" sz="2200"/>
              <a:t>Equifax released a website to inform people whether or not they were victims of the breach, but this website actually returned random results instead of accurate information. </a:t>
            </a:r>
            <a:endParaRPr sz="2200"/>
          </a:p>
          <a:p>
            <a:pPr indent="-311150" lvl="1" marL="742950" rtl="0" algn="l">
              <a:lnSpc>
                <a:spcPct val="90000"/>
              </a:lnSpc>
              <a:spcBef>
                <a:spcPts val="375"/>
              </a:spcBef>
              <a:spcAft>
                <a:spcPts val="0"/>
              </a:spcAft>
              <a:buSzPts val="2200"/>
              <a:buFont typeface="Calibri"/>
              <a:buChar char="–"/>
            </a:pPr>
            <a:r>
              <a:rPr lang="en-US" sz="2200"/>
              <a:t>Additionally, the website had security flaws of its own. It was not registered to Equifax, had a flawed TLS implementation, and ran on free blogging software unsuitable for secure applications. </a:t>
            </a:r>
            <a:endParaRPr sz="2200"/>
          </a:p>
          <a:p>
            <a:pPr indent="-311150" lvl="1" marL="742950" rtl="0" algn="l">
              <a:lnSpc>
                <a:spcPct val="90000"/>
              </a:lnSpc>
              <a:spcBef>
                <a:spcPts val="375"/>
              </a:spcBef>
              <a:spcAft>
                <a:spcPts val="0"/>
              </a:spcAft>
              <a:buSzPts val="2200"/>
              <a:buFont typeface="Calibri"/>
              <a:buChar char="–"/>
            </a:pPr>
            <a:r>
              <a:rPr lang="en-US" sz="2200"/>
              <a:t>Customers wanting to use the Equifax website had to agree to waive their rights to sue the company. Equifax changed this policy later.</a:t>
            </a:r>
            <a:endParaRPr sz="22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 name="Shape 57"/>
        <p:cNvGrpSpPr/>
        <p:nvPr/>
      </p:nvGrpSpPr>
      <p:grpSpPr>
        <a:xfrm>
          <a:off x="0" y="0"/>
          <a:ext cx="0" cy="0"/>
          <a:chOff x="0" y="0"/>
          <a:chExt cx="0" cy="0"/>
        </a:xfrm>
      </p:grpSpPr>
      <p:sp>
        <p:nvSpPr>
          <p:cNvPr id="58" name="Google Shape;58;g2a820e56ac8_0_35"/>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3600"/>
              <a:buFont typeface="Calibri"/>
              <a:buNone/>
            </a:pPr>
            <a:r>
              <a:rPr lang="en-US"/>
              <a:t>How did the breach happen?</a:t>
            </a:r>
            <a:endParaRPr/>
          </a:p>
        </p:txBody>
      </p:sp>
      <p:sp>
        <p:nvSpPr>
          <p:cNvPr id="59" name="Google Shape;59;g2a820e56ac8_0_35"/>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68300" lvl="0" marL="342900" rtl="0" algn="l">
              <a:lnSpc>
                <a:spcPct val="90000"/>
              </a:lnSpc>
              <a:spcBef>
                <a:spcPts val="0"/>
              </a:spcBef>
              <a:spcAft>
                <a:spcPts val="0"/>
              </a:spcAft>
              <a:buSzPts val="2200"/>
              <a:buFont typeface="Calibri"/>
              <a:buChar char="•"/>
            </a:pPr>
            <a:r>
              <a:rPr lang="en-US" sz="2200"/>
              <a:t>A ‘relatively easy’ hack</a:t>
            </a:r>
            <a:endParaRPr sz="2200"/>
          </a:p>
          <a:p>
            <a:pPr indent="-311150" lvl="1" marL="742950" rtl="0" algn="l">
              <a:lnSpc>
                <a:spcPct val="90000"/>
              </a:lnSpc>
              <a:spcBef>
                <a:spcPts val="375"/>
              </a:spcBef>
              <a:spcAft>
                <a:spcPts val="0"/>
              </a:spcAft>
              <a:buSzPts val="2200"/>
              <a:buFont typeface="Calibri"/>
              <a:buChar char="–"/>
            </a:pPr>
            <a:r>
              <a:rPr lang="en-US" sz="2200"/>
              <a:t>Systems exploited using Apache </a:t>
            </a:r>
            <a:r>
              <a:rPr lang="en-US" sz="2200"/>
              <a:t>Struts</a:t>
            </a:r>
            <a:r>
              <a:rPr lang="en-US" sz="2200"/>
              <a:t> Vulnerability (</a:t>
            </a:r>
            <a:r>
              <a:rPr lang="en-US" sz="2200"/>
              <a:t>CVE-2017-5638)</a:t>
            </a:r>
            <a:endParaRPr sz="2200"/>
          </a:p>
          <a:p>
            <a:pPr indent="0" lvl="0" marL="457200" rtl="0" algn="l">
              <a:lnSpc>
                <a:spcPct val="90000"/>
              </a:lnSpc>
              <a:spcBef>
                <a:spcPts val="375"/>
              </a:spcBef>
              <a:spcAft>
                <a:spcPts val="0"/>
              </a:spcAft>
              <a:buNone/>
            </a:pPr>
            <a:r>
              <a:rPr lang="en-US" sz="1400"/>
              <a:t>https://www.rapid7.com/db/vulnerabilities/apache-struts-cve-2017-5638</a:t>
            </a:r>
            <a:endParaRPr sz="1400"/>
          </a:p>
          <a:p>
            <a:pPr indent="-311150" lvl="1" marL="742950" rtl="0" algn="l">
              <a:lnSpc>
                <a:spcPct val="90000"/>
              </a:lnSpc>
              <a:spcBef>
                <a:spcPts val="375"/>
              </a:spcBef>
              <a:spcAft>
                <a:spcPts val="0"/>
              </a:spcAft>
              <a:buSzPts val="2200"/>
              <a:buFont typeface="Calibri"/>
              <a:buChar char="–"/>
            </a:pPr>
            <a:r>
              <a:rPr lang="en-US" sz="2200"/>
              <a:t>Its CVSS score was rated a 10!</a:t>
            </a:r>
            <a:endParaRPr sz="2200"/>
          </a:p>
          <a:p>
            <a:pPr indent="-311150" lvl="1" marL="742950" rtl="0" algn="l">
              <a:lnSpc>
                <a:spcPct val="90000"/>
              </a:lnSpc>
              <a:spcBef>
                <a:spcPts val="375"/>
              </a:spcBef>
              <a:spcAft>
                <a:spcPts val="0"/>
              </a:spcAft>
              <a:buSzPts val="2200"/>
              <a:buFont typeface="Calibri"/>
              <a:buChar char="–"/>
            </a:pPr>
            <a:r>
              <a:rPr lang="en-US" sz="2200"/>
              <a:t>It was discovered on 3/6/2017, two months before Equifax was breached.</a:t>
            </a:r>
            <a:endParaRPr sz="2200"/>
          </a:p>
          <a:p>
            <a:pPr indent="-311150" lvl="1" marL="742950" rtl="0" algn="l">
              <a:lnSpc>
                <a:spcPct val="90000"/>
              </a:lnSpc>
              <a:spcBef>
                <a:spcPts val="375"/>
              </a:spcBef>
              <a:spcAft>
                <a:spcPts val="0"/>
              </a:spcAft>
              <a:buSzPts val="2200"/>
              <a:buFont typeface="Calibri"/>
              <a:buChar char="–"/>
            </a:pPr>
            <a:r>
              <a:rPr lang="en-US" sz="2200"/>
              <a:t>Hackers compromised Equifax systems between mid May and late July and were soon discovered.</a:t>
            </a:r>
            <a:endParaRPr sz="22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g2643c873965_0_11"/>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None/>
            </a:pPr>
            <a:r>
              <a:rPr lang="en-US"/>
              <a:t>Common Vulnerabilities and Exposures</a:t>
            </a:r>
            <a:endParaRPr/>
          </a:p>
        </p:txBody>
      </p:sp>
      <p:pic>
        <p:nvPicPr>
          <p:cNvPr id="65" name="Google Shape;65;g2643c873965_0_11"/>
          <p:cNvPicPr preferRelativeResize="0"/>
          <p:nvPr>
            <p:ph idx="1" type="body"/>
          </p:nvPr>
        </p:nvPicPr>
        <p:blipFill rotWithShape="1">
          <a:blip r:embed="rId3">
            <a:alphaModFix/>
          </a:blip>
          <a:srcRect b="0" l="0" r="0" t="0"/>
          <a:stretch/>
        </p:blipFill>
        <p:spPr>
          <a:xfrm>
            <a:off x="457200" y="2895600"/>
            <a:ext cx="8229600" cy="3185700"/>
          </a:xfrm>
          <a:prstGeom prst="rect">
            <a:avLst/>
          </a:prstGeom>
          <a:noFill/>
          <a:ln>
            <a:noFill/>
          </a:ln>
        </p:spPr>
      </p:pic>
      <p:sp>
        <p:nvSpPr>
          <p:cNvPr id="66" name="Google Shape;66;g2643c873965_0_11"/>
          <p:cNvSpPr txBox="1"/>
          <p:nvPr/>
        </p:nvSpPr>
        <p:spPr>
          <a:xfrm>
            <a:off x="457200" y="1600200"/>
            <a:ext cx="8229600" cy="2057400"/>
          </a:xfrm>
          <a:prstGeom prst="rect">
            <a:avLst/>
          </a:prstGeom>
          <a:noFill/>
          <a:ln>
            <a:noFill/>
          </a:ln>
        </p:spPr>
        <p:txBody>
          <a:bodyPr anchorCtr="0" anchor="t" bIns="45700" lIns="91425" spcFirstLastPara="1" rIns="91425" wrap="square" tIns="45700">
            <a:normAutofit/>
          </a:bodyPr>
          <a:lstStyle/>
          <a:p>
            <a:pPr indent="-139700" lvl="0" marL="342900" marR="0" rtl="0" algn="l">
              <a:spcBef>
                <a:spcPts val="0"/>
              </a:spcBef>
              <a:spcAft>
                <a:spcPts val="0"/>
              </a:spcAft>
              <a:buClr>
                <a:schemeClr val="dk1"/>
              </a:buClr>
              <a:buSzPts val="3200"/>
              <a:buFont typeface="Arial"/>
              <a:buNone/>
            </a:pPr>
            <a:r>
              <a:t/>
            </a:r>
            <a:endParaRPr b="0" i="0" sz="3200" u="none" cap="none" strike="noStrike">
              <a:solidFill>
                <a:schemeClr val="dk1"/>
              </a:solidFill>
              <a:latin typeface="Calibri"/>
              <a:ea typeface="Calibri"/>
              <a:cs typeface="Calibri"/>
              <a:sym typeface="Calibri"/>
            </a:endParaRPr>
          </a:p>
        </p:txBody>
      </p:sp>
      <p:sp>
        <p:nvSpPr>
          <p:cNvPr id="67" name="Google Shape;67;g2643c873965_0_11"/>
          <p:cNvSpPr/>
          <p:nvPr/>
        </p:nvSpPr>
        <p:spPr>
          <a:xfrm>
            <a:off x="457200" y="2108478"/>
            <a:ext cx="1964100" cy="46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2400" u="none" cap="none" strike="noStrike">
                <a:solidFill>
                  <a:schemeClr val="dk1"/>
                </a:solidFill>
                <a:latin typeface="Arial"/>
                <a:ea typeface="Arial"/>
                <a:cs typeface="Arial"/>
                <a:sym typeface="Arial"/>
              </a:rPr>
              <a:t>cve.mitre.org</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g2643c873965_0_70"/>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None/>
            </a:pPr>
            <a:r>
              <a:rPr lang="en-US"/>
              <a:t>exploit-db</a:t>
            </a:r>
            <a:endParaRPr/>
          </a:p>
        </p:txBody>
      </p:sp>
      <p:sp>
        <p:nvSpPr>
          <p:cNvPr id="73" name="Google Shape;73;g2643c873965_0_70"/>
          <p:cNvSpPr txBox="1"/>
          <p:nvPr>
            <p:ph idx="1" type="body"/>
          </p:nvPr>
        </p:nvSpPr>
        <p:spPr>
          <a:xfrm>
            <a:off x="457200" y="1600200"/>
            <a:ext cx="8229600" cy="2057400"/>
          </a:xfrm>
          <a:prstGeom prst="rect">
            <a:avLst/>
          </a:prstGeom>
          <a:noFill/>
          <a:ln>
            <a:noFill/>
          </a:ln>
        </p:spPr>
        <p:txBody>
          <a:bodyPr anchorCtr="0" anchor="t" bIns="45700" lIns="91425" spcFirstLastPara="1" rIns="91425" wrap="square" tIns="45700">
            <a:normAutofit/>
          </a:bodyPr>
          <a:lstStyle/>
          <a:p>
            <a:pPr indent="-171450" lvl="0" marL="171450" rtl="0" algn="l">
              <a:lnSpc>
                <a:spcPct val="90000"/>
              </a:lnSpc>
              <a:spcBef>
                <a:spcPts val="0"/>
              </a:spcBef>
              <a:spcAft>
                <a:spcPts val="0"/>
              </a:spcAft>
              <a:buClr>
                <a:schemeClr val="dk1"/>
              </a:buClr>
              <a:buSzPts val="2400"/>
              <a:buChar char="•"/>
            </a:pPr>
            <a:r>
              <a:rPr lang="en-US" sz="2400"/>
              <a:t>On e</a:t>
            </a:r>
            <a:r>
              <a:rPr lang="en-US" sz="2400"/>
              <a:t>xploit-db.com, you will find tons of security vulnerabilities</a:t>
            </a:r>
            <a:endParaRPr sz="2400"/>
          </a:p>
          <a:p>
            <a:pPr indent="-355600" lvl="0" marL="457200" rtl="0" algn="l">
              <a:lnSpc>
                <a:spcPct val="90000"/>
              </a:lnSpc>
              <a:spcBef>
                <a:spcPts val="0"/>
              </a:spcBef>
              <a:spcAft>
                <a:spcPts val="0"/>
              </a:spcAft>
              <a:buSzPts val="2000"/>
              <a:buChar char="-"/>
            </a:pPr>
            <a:r>
              <a:rPr lang="en-US" sz="2000"/>
              <a:t>Many entries include the exploit code!</a:t>
            </a:r>
            <a:endParaRPr sz="2000"/>
          </a:p>
          <a:p>
            <a:pPr indent="-19050" lvl="0" marL="171450" rtl="0" algn="l">
              <a:lnSpc>
                <a:spcPct val="90000"/>
              </a:lnSpc>
              <a:spcBef>
                <a:spcPts val="750"/>
              </a:spcBef>
              <a:spcAft>
                <a:spcPts val="0"/>
              </a:spcAft>
              <a:buClr>
                <a:schemeClr val="dk1"/>
              </a:buClr>
              <a:buSzPts val="2400"/>
              <a:buNone/>
            </a:pPr>
            <a:r>
              <a:t/>
            </a:r>
            <a:endParaRPr sz="2400"/>
          </a:p>
        </p:txBody>
      </p:sp>
      <p:pic>
        <p:nvPicPr>
          <p:cNvPr id="74" name="Google Shape;74;g2643c873965_0_70"/>
          <p:cNvPicPr preferRelativeResize="0"/>
          <p:nvPr/>
        </p:nvPicPr>
        <p:blipFill rotWithShape="1">
          <a:blip r:embed="rId3">
            <a:alphaModFix/>
          </a:blip>
          <a:srcRect b="0" l="0" r="0" t="0"/>
          <a:stretch/>
        </p:blipFill>
        <p:spPr>
          <a:xfrm>
            <a:off x="381000" y="2601862"/>
            <a:ext cx="8381999" cy="165426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cai-adm</dc:creator>
</cp:coreProperties>
</file>