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7"/>
  </p:notesMasterIdLst>
  <p:sldIdLst>
    <p:sldId id="256" r:id="rId2"/>
    <p:sldId id="554" r:id="rId3"/>
    <p:sldId id="588" r:id="rId4"/>
    <p:sldId id="594" r:id="rId5"/>
    <p:sldId id="257" r:id="rId6"/>
    <p:sldId id="259" r:id="rId7"/>
    <p:sldId id="260" r:id="rId8"/>
    <p:sldId id="261" r:id="rId9"/>
    <p:sldId id="262" r:id="rId10"/>
    <p:sldId id="263" r:id="rId11"/>
    <p:sldId id="264" r:id="rId12"/>
    <p:sldId id="266" r:id="rId13"/>
    <p:sldId id="267" r:id="rId14"/>
    <p:sldId id="268" r:id="rId15"/>
    <p:sldId id="269" r:id="rId16"/>
    <p:sldId id="270" r:id="rId17"/>
    <p:sldId id="567" r:id="rId18"/>
    <p:sldId id="568" r:id="rId19"/>
    <p:sldId id="564" r:id="rId20"/>
    <p:sldId id="565" r:id="rId21"/>
    <p:sldId id="569" r:id="rId22"/>
    <p:sldId id="596" r:id="rId23"/>
    <p:sldId id="597" r:id="rId24"/>
    <p:sldId id="595" r:id="rId25"/>
    <p:sldId id="271" r:id="rId2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jT5/smxyniBuXWPI5PB4vw/R9nd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737" autoAdjust="0"/>
  </p:normalViewPr>
  <p:slideViewPr>
    <p:cSldViewPr snapToGrid="0">
      <p:cViewPr varScale="1">
        <p:scale>
          <a:sx n="59" d="100"/>
          <a:sy n="59" d="100"/>
        </p:scale>
        <p:origin x="1500" y="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a820e56ac8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9" name="Google Shape;89;g2a820e56ac8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a820e56ac8_0_71: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g2a820e56ac8_0_71:notes"/>
          <p:cNvSpPr>
            <a:spLocks noGrp="1" noRot="1" noChangeAspect="1"/>
          </p:cNvSpPr>
          <p:nvPr>
            <p:ph type="sldImg" idx="2"/>
          </p:nvPr>
        </p:nvSpPr>
        <p:spPr>
          <a:xfrm>
            <a:off x="1144588" y="685800"/>
            <a:ext cx="4570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a820e56ac8_0_129: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2a820e56ac8_0_129:notes"/>
          <p:cNvSpPr>
            <a:spLocks noGrp="1" noRot="1" noChangeAspect="1"/>
          </p:cNvSpPr>
          <p:nvPr>
            <p:ph type="sldImg" idx="2"/>
          </p:nvPr>
        </p:nvSpPr>
        <p:spPr>
          <a:xfrm>
            <a:off x="1144588" y="685800"/>
            <a:ext cx="4570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2643c873965_0_5: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g2643c873965_0_5:notes"/>
          <p:cNvSpPr>
            <a:spLocks noGrp="1" noRot="1" noChangeAspect="1"/>
          </p:cNvSpPr>
          <p:nvPr>
            <p:ph type="sldImg" idx="2"/>
          </p:nvPr>
        </p:nvSpPr>
        <p:spPr>
          <a:xfrm>
            <a:off x="1178719" y="686405"/>
            <a:ext cx="45006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The 2017 Equifax breach exploited several critical vulnerabilities, most notably the unpatched Apache Struts CVE-2017-5638. This vulnerability had a CVSS score of 10, indicating its severity, and was publicly disclosed two months before the breach occurred. Equifax’s failure to promptly apply patches allowed attackers to infiltrate their systems and access sensitive information, including Social Security numbers and birth dates of approximately 143 million U.S. consumers. Effective mitigation strategies could have included timely patch management, rigorous vulnerability assessments, and robust incident response protocols. Implementing these measures could have significantly reduced the likelihood and impact of such a breach.</a:t>
            </a:r>
          </a:p>
          <a:p>
            <a:endParaRPr lang="en-US" dirty="0"/>
          </a:p>
        </p:txBody>
      </p:sp>
    </p:spTree>
    <p:extLst>
      <p:ext uri="{BB962C8B-B14F-4D97-AF65-F5344CB8AC3E}">
        <p14:creationId xmlns:p14="http://schemas.microsoft.com/office/powerpoint/2010/main" val="16463750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Equifax’s response to the breach was widely criticized for its inadequacies, particularly concerning public communication and the security of the website designed to inform consumers about their breach status. The website often provided random results instead of accurate assessments, undermining its credibility. Additionally, it was plagued with security flaws, including improper registration, flawed TLS implementation, and the use of insecure blogging software. Initially, users were also required to waive their right to sue Equifax when using the site, a policy that was later retracted. This ineffective response not only failed to reassure the public but also exposed additional security weaknesses within Equifax's crisis management framework.</a:t>
            </a:r>
          </a:p>
          <a:p>
            <a:endParaRPr lang="en-US" dirty="0"/>
          </a:p>
        </p:txBody>
      </p:sp>
    </p:spTree>
    <p:extLst>
      <p:ext uri="{BB962C8B-B14F-4D97-AF65-F5344CB8AC3E}">
        <p14:creationId xmlns:p14="http://schemas.microsoft.com/office/powerpoint/2010/main" val="3641427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The Equifax breach underscored several critical lessons in managing sensitive data and the necessity for proactive security measures. Organizations must prioritize regular updates and patches for known vulnerabilities, as failure to do so can lead to severe consequences, as evidenced by the breach. Additionally, comprehensive security practices, including continuous monitoring, incident response readiness, and robust access controls, are vital in protecting sensitive data. Effective communication and transparency with the public in the event of a breach are also crucial to maintaining trust and mitigating reputational damage. The Equifax case highlights the importance of a proactive, well-rounded approach to cybersecurity to prevent similar incidents.</a:t>
            </a:r>
          </a:p>
        </p:txBody>
      </p:sp>
    </p:spTree>
    <p:extLst>
      <p:ext uri="{BB962C8B-B14F-4D97-AF65-F5344CB8AC3E}">
        <p14:creationId xmlns:p14="http://schemas.microsoft.com/office/powerpoint/2010/main" val="1454799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a820e56ac8_0_187: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g2a820e56ac8_0_187:notes"/>
          <p:cNvSpPr>
            <a:spLocks noGrp="1" noRot="1" noChangeAspect="1"/>
          </p:cNvSpPr>
          <p:nvPr>
            <p:ph type="sldImg" idx="2"/>
          </p:nvPr>
        </p:nvSpPr>
        <p:spPr>
          <a:xfrm>
            <a:off x="1144588" y="685800"/>
            <a:ext cx="4570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a820e56ac8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 name="Google Shape;38;g2a820e56ac8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a820e56ac8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 name="Google Shape;44;g2a820e56ac8_0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a820e56ac8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 name="Google Shape;50;g2a820e56ac8_0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a820e56ac8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6" name="Google Shape;56;g2a820e56ac8_0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643c873965_0_11: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 name="Google Shape;62;g2643c873965_0_11:notes"/>
          <p:cNvSpPr>
            <a:spLocks noGrp="1" noRot="1" noChangeAspect="1"/>
          </p:cNvSpPr>
          <p:nvPr>
            <p:ph type="sldImg" idx="2"/>
          </p:nvPr>
        </p:nvSpPr>
        <p:spPr>
          <a:xfrm>
            <a:off x="1144588" y="685800"/>
            <a:ext cx="4570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643c873965_0_70:notes"/>
          <p:cNvSpPr txBox="1">
            <a:spLocks noGrp="1"/>
          </p:cNvSpPr>
          <p:nvPr>
            <p:ph type="body" idx="1"/>
          </p:nvPr>
        </p:nvSpPr>
        <p:spPr>
          <a:xfrm>
            <a:off x="686098" y="4343703"/>
            <a:ext cx="5485800" cy="4113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 name="Google Shape;70;g2643c873965_0_70:notes"/>
          <p:cNvSpPr>
            <a:spLocks noGrp="1" noRot="1" noChangeAspect="1"/>
          </p:cNvSpPr>
          <p:nvPr>
            <p:ph type="sldImg" idx="2"/>
          </p:nvPr>
        </p:nvSpPr>
        <p:spPr>
          <a:xfrm>
            <a:off x="1144588" y="685800"/>
            <a:ext cx="4570412"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a820e56ac8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g2a820e56ac8_0_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Page </a:t>
            </a:r>
            <a:fld id="{00000000-1234-1234-1234-123412341234}" type="slidenum">
              <a:rPr lang="en-U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4_Blank">
    <p:spTree>
      <p:nvGrpSpPr>
        <p:cNvPr id="1" name=""/>
        <p:cNvGrpSpPr/>
        <p:nvPr/>
      </p:nvGrpSpPr>
      <p:grpSpPr>
        <a:xfrm>
          <a:off x="0" y="0"/>
          <a:ext cx="0" cy="0"/>
          <a:chOff x="0" y="0"/>
          <a:chExt cx="0" cy="0"/>
        </a:xfrm>
      </p:grpSpPr>
      <p:sp>
        <p:nvSpPr>
          <p:cNvPr id="3" name="Title 2"/>
          <p:cNvSpPr>
            <a:spLocks noGrp="1" noChangeArrowheads="1"/>
          </p:cNvSpPr>
          <p:nvPr>
            <p:ph type="title"/>
          </p:nvPr>
        </p:nvSpPr>
        <p:spPr bwMode="auto">
          <a:xfrm>
            <a:off x="685800" y="76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lvl="0"/>
            <a:r>
              <a:rPr lang="en-US" altLang="zh-CN"/>
              <a:t>Title</a:t>
            </a:r>
          </a:p>
        </p:txBody>
      </p:sp>
      <p:sp>
        <p:nvSpPr>
          <p:cNvPr id="4" name="Content Placeholder 3"/>
          <p:cNvSpPr>
            <a:spLocks noGrp="1" noChangeArrowheads="1"/>
          </p:cNvSpPr>
          <p:nvPr>
            <p:ph idx="1"/>
          </p:nvPr>
        </p:nvSpPr>
        <p:spPr bwMode="auto">
          <a:xfrm>
            <a:off x="685800" y="1219200"/>
            <a:ext cx="77724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pPr lvl="0"/>
            <a:endParaRPr lang="en-US" altLang="zh-CN" noProof="0" dirty="0"/>
          </a:p>
        </p:txBody>
      </p:sp>
      <p:sp>
        <p:nvSpPr>
          <p:cNvPr id="5" name="Rectangle 14"/>
          <p:cNvSpPr>
            <a:spLocks noGrp="1" noChangeArrowheads="1"/>
          </p:cNvSpPr>
          <p:nvPr>
            <p:ph type="sldNum" sz="quarter" idx="10"/>
          </p:nvPr>
        </p:nvSpPr>
        <p:spPr>
          <a:ln/>
        </p:spPr>
        <p:txBody>
          <a:bodyPr/>
          <a:lstStyle>
            <a:lvl1pPr>
              <a:defRPr/>
            </a:lvl1pPr>
          </a:lstStyle>
          <a:p>
            <a:pPr>
              <a:defRPr/>
            </a:pPr>
            <a:fld id="{44F791CA-4DE7-49B4-A846-290538ACF8DA}" type="slidenum">
              <a:rPr lang="zh-CN" altLang="en-US"/>
              <a:pPr>
                <a:defRPr/>
              </a:pPr>
              <a:t>‹#›</a:t>
            </a:fld>
            <a:endParaRPr lang="en-US" altLang="zh-CN"/>
          </a:p>
        </p:txBody>
      </p:sp>
    </p:spTree>
    <p:extLst>
      <p:ext uri="{BB962C8B-B14F-4D97-AF65-F5344CB8AC3E}">
        <p14:creationId xmlns:p14="http://schemas.microsoft.com/office/powerpoint/2010/main" val="2733831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puz.me/blog/zine/3Qu1F4x.html" TargetMode="External"/><Relationship Id="rId7" Type="http://schemas.openxmlformats.org/officeDocument/2006/relationships/hyperlink" Target="https://www.wired.com/story/equifax-breach-no-excus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securityweek.com/equifax-confirms-apache-struts-flaw-used-hack" TargetMode="External"/><Relationship Id="rId5" Type="http://schemas.openxmlformats.org/officeDocument/2006/relationships/hyperlink" Target="https://en.wikipedia.org/wiki/Equifax" TargetMode="External"/><Relationship Id="rId4" Type="http://schemas.openxmlformats.org/officeDocument/2006/relationships/hyperlink" Target="https://krebsonsecurity.com/2017/09/ayuda-help-equifax-has-my-dat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2mbhfrdBh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a:t>Case Study:</a:t>
            </a:r>
            <a:br>
              <a:rPr lang="en-US" sz="4800" b="1"/>
            </a:br>
            <a:r>
              <a:rPr lang="en-US" sz="4800" b="1"/>
              <a:t>Equifax Breach 2017</a:t>
            </a:r>
            <a:endParaRPr sz="20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g2643c873965_0_11"/>
          <p:cNvSpPr txBox="1">
            <a:spLocks noGrp="1"/>
          </p:cNvSpPr>
          <p:nvPr>
            <p:ph type="title"/>
          </p:nvPr>
        </p:nvSpPr>
        <p:spPr>
          <a:xfrm>
            <a:off x="76199" y="457200"/>
            <a:ext cx="8610601"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dirty="0"/>
              <a:t>Common Vulnerabilities and Exposures (CVE)</a:t>
            </a:r>
            <a:endParaRPr dirty="0"/>
          </a:p>
        </p:txBody>
      </p:sp>
      <p:pic>
        <p:nvPicPr>
          <p:cNvPr id="65" name="Google Shape;65;g2643c873965_0_11"/>
          <p:cNvPicPr preferRelativeResize="0">
            <a:picLocks noGrp="1"/>
          </p:cNvPicPr>
          <p:nvPr>
            <p:ph type="body" idx="1"/>
          </p:nvPr>
        </p:nvPicPr>
        <p:blipFill rotWithShape="1">
          <a:blip r:embed="rId3">
            <a:alphaModFix/>
          </a:blip>
          <a:srcRect/>
          <a:stretch/>
        </p:blipFill>
        <p:spPr>
          <a:xfrm>
            <a:off x="457200" y="2895600"/>
            <a:ext cx="8229600" cy="3185700"/>
          </a:xfrm>
          <a:prstGeom prst="rect">
            <a:avLst/>
          </a:prstGeom>
          <a:noFill/>
          <a:ln>
            <a:noFill/>
          </a:ln>
        </p:spPr>
      </p:pic>
      <p:sp>
        <p:nvSpPr>
          <p:cNvPr id="67" name="Google Shape;67;g2643c873965_0_11"/>
          <p:cNvSpPr/>
          <p:nvPr/>
        </p:nvSpPr>
        <p:spPr>
          <a:xfrm>
            <a:off x="457200" y="1452156"/>
            <a:ext cx="8420986" cy="461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dk1"/>
                </a:solidFill>
                <a:latin typeface="Arial"/>
                <a:ea typeface="Arial"/>
                <a:cs typeface="Arial"/>
                <a:sym typeface="Arial"/>
              </a:rPr>
              <a:t>cve.mitre.org</a:t>
            </a:r>
          </a:p>
          <a:p>
            <a:pPr marL="342900" marR="0" lvl="0" indent="-342900" algn="l" rtl="0">
              <a:spcBef>
                <a:spcPts val="0"/>
              </a:spcBef>
              <a:spcAft>
                <a:spcPts val="0"/>
              </a:spcAft>
              <a:buFont typeface="Arial" panose="020B0604020202020204" pitchFamily="34" charset="0"/>
              <a:buChar char="•"/>
            </a:pPr>
            <a:r>
              <a:rPr lang="en-US" sz="2400" dirty="0">
                <a:solidFill>
                  <a:schemeClr val="dk1"/>
                </a:solidFill>
              </a:rPr>
              <a:t>a website to detailed vulnerability information</a:t>
            </a:r>
            <a:endParaRPr lang="en-US" sz="2400" b="0" i="0" u="none" strike="noStrike" cap="none" dirty="0">
              <a:solidFill>
                <a:schemeClr val="dk1"/>
              </a:solidFill>
              <a:latin typeface="Arial"/>
              <a:ea typeface="Arial"/>
              <a:cs typeface="Arial"/>
              <a:sym typeface="Arial"/>
            </a:endParaRPr>
          </a:p>
          <a:p>
            <a:pPr marL="0" marR="0" lvl="0" indent="0" algn="l" rtl="0">
              <a:spcBef>
                <a:spcPts val="0"/>
              </a:spcBef>
              <a:spcAft>
                <a:spcPts val="0"/>
              </a:spcAft>
              <a:buNone/>
            </a:pPr>
            <a:endParaRPr dirty="0"/>
          </a:p>
        </p:txBody>
      </p:sp>
      <p:sp>
        <p:nvSpPr>
          <p:cNvPr id="3" name="TextBox 2">
            <a:extLst>
              <a:ext uri="{FF2B5EF4-FFF2-40B4-BE49-F238E27FC236}">
                <a16:creationId xmlns:a16="http://schemas.microsoft.com/office/drawing/2014/main" id="{EC9FDB75-DDDB-F387-C7F2-3C4A153C2771}"/>
              </a:ext>
            </a:extLst>
          </p:cNvPr>
          <p:cNvSpPr txBox="1"/>
          <p:nvPr/>
        </p:nvSpPr>
        <p:spPr>
          <a:xfrm>
            <a:off x="3591147" y="6246911"/>
            <a:ext cx="4630478" cy="246221"/>
          </a:xfrm>
          <a:prstGeom prst="rect">
            <a:avLst/>
          </a:prstGeom>
          <a:noFill/>
        </p:spPr>
        <p:txBody>
          <a:bodyPr wrap="square">
            <a:spAutoFit/>
          </a:bodyPr>
          <a:lstStyle/>
          <a:p>
            <a:pPr marL="0" marR="0" lvl="0" indent="0" algn="l" rtl="0">
              <a:spcBef>
                <a:spcPts val="0"/>
              </a:spcBef>
              <a:spcAft>
                <a:spcPts val="0"/>
              </a:spcAft>
              <a:buNone/>
            </a:pPr>
            <a:r>
              <a:rPr lang="en-US" sz="1000" b="0" i="0" u="none" strike="noStrike" cap="none" dirty="0">
                <a:solidFill>
                  <a:schemeClr val="dk1"/>
                </a:solidFill>
                <a:latin typeface="Arial"/>
                <a:ea typeface="Arial"/>
                <a:cs typeface="Arial"/>
                <a:sym typeface="Arial"/>
              </a:rPr>
              <a:t>Source: cve.mitre.org</a:t>
            </a:r>
            <a:endParaRPr lang="en-US"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g2643c873965_0_7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dirty="0"/>
              <a:t>exploit-</a:t>
            </a:r>
            <a:r>
              <a:rPr lang="en-US" dirty="0" err="1"/>
              <a:t>db</a:t>
            </a:r>
            <a:endParaRPr dirty="0"/>
          </a:p>
        </p:txBody>
      </p:sp>
      <p:sp>
        <p:nvSpPr>
          <p:cNvPr id="73" name="Google Shape;73;g2643c873965_0_70"/>
          <p:cNvSpPr txBox="1">
            <a:spLocks noGrp="1"/>
          </p:cNvSpPr>
          <p:nvPr>
            <p:ph type="body" idx="1"/>
          </p:nvPr>
        </p:nvSpPr>
        <p:spPr>
          <a:xfrm>
            <a:off x="457200" y="1600200"/>
            <a:ext cx="8229600" cy="2057400"/>
          </a:xfrm>
          <a:prstGeom prst="rect">
            <a:avLst/>
          </a:prstGeom>
          <a:noFill/>
          <a:ln>
            <a:noFill/>
          </a:ln>
        </p:spPr>
        <p:txBody>
          <a:bodyPr spcFirstLastPara="1" wrap="square" lIns="91425" tIns="45700" rIns="91425" bIns="45700" anchor="t" anchorCtr="0">
            <a:normAutofit/>
          </a:bodyPr>
          <a:lstStyle/>
          <a:p>
            <a:pPr marL="171450" lvl="0" indent="-171450" algn="l" rtl="0">
              <a:lnSpc>
                <a:spcPct val="90000"/>
              </a:lnSpc>
              <a:spcBef>
                <a:spcPts val="0"/>
              </a:spcBef>
              <a:spcAft>
                <a:spcPts val="0"/>
              </a:spcAft>
              <a:buClr>
                <a:schemeClr val="dk1"/>
              </a:buClr>
              <a:buSzPts val="2400"/>
              <a:buChar char="•"/>
            </a:pPr>
            <a:r>
              <a:rPr lang="en-US" sz="2400"/>
              <a:t>On exploit-db.com, you will find tons of security vulnerabilities</a:t>
            </a:r>
            <a:endParaRPr sz="2400"/>
          </a:p>
          <a:p>
            <a:pPr marL="457200" lvl="0" indent="-355600" algn="l" rtl="0">
              <a:lnSpc>
                <a:spcPct val="90000"/>
              </a:lnSpc>
              <a:spcBef>
                <a:spcPts val="0"/>
              </a:spcBef>
              <a:spcAft>
                <a:spcPts val="0"/>
              </a:spcAft>
              <a:buSzPts val="2000"/>
              <a:buChar char="-"/>
            </a:pPr>
            <a:r>
              <a:rPr lang="en-US" sz="2000"/>
              <a:t>Many entries include the exploit code!</a:t>
            </a:r>
            <a:endParaRPr sz="2000"/>
          </a:p>
          <a:p>
            <a:pPr marL="171450" lvl="0" indent="-19050" algn="l" rtl="0">
              <a:lnSpc>
                <a:spcPct val="90000"/>
              </a:lnSpc>
              <a:spcBef>
                <a:spcPts val="750"/>
              </a:spcBef>
              <a:spcAft>
                <a:spcPts val="0"/>
              </a:spcAft>
              <a:buClr>
                <a:schemeClr val="dk1"/>
              </a:buClr>
              <a:buSzPts val="2400"/>
              <a:buNone/>
            </a:pPr>
            <a:endParaRPr sz="2400"/>
          </a:p>
        </p:txBody>
      </p:sp>
      <p:pic>
        <p:nvPicPr>
          <p:cNvPr id="74" name="Google Shape;74;g2643c873965_0_70"/>
          <p:cNvPicPr preferRelativeResize="0"/>
          <p:nvPr/>
        </p:nvPicPr>
        <p:blipFill rotWithShape="1">
          <a:blip r:embed="rId3">
            <a:alphaModFix/>
          </a:blip>
          <a:srcRect/>
          <a:stretch/>
        </p:blipFill>
        <p:spPr>
          <a:xfrm>
            <a:off x="381000" y="2601862"/>
            <a:ext cx="8381999" cy="1654266"/>
          </a:xfrm>
          <a:prstGeom prst="rect">
            <a:avLst/>
          </a:prstGeom>
          <a:noFill/>
          <a:ln>
            <a:noFill/>
          </a:ln>
        </p:spPr>
      </p:pic>
      <p:sp>
        <p:nvSpPr>
          <p:cNvPr id="2" name="TextBox 1">
            <a:extLst>
              <a:ext uri="{FF2B5EF4-FFF2-40B4-BE49-F238E27FC236}">
                <a16:creationId xmlns:a16="http://schemas.microsoft.com/office/drawing/2014/main" id="{EA749C9B-282B-2762-CE41-2A01C2B93CA2}"/>
              </a:ext>
            </a:extLst>
          </p:cNvPr>
          <p:cNvSpPr txBox="1"/>
          <p:nvPr/>
        </p:nvSpPr>
        <p:spPr>
          <a:xfrm>
            <a:off x="3591147" y="6246911"/>
            <a:ext cx="4630478" cy="246221"/>
          </a:xfrm>
          <a:prstGeom prst="rect">
            <a:avLst/>
          </a:prstGeom>
          <a:noFill/>
        </p:spPr>
        <p:txBody>
          <a:bodyPr wrap="square">
            <a:spAutoFit/>
          </a:bodyPr>
          <a:lstStyle/>
          <a:p>
            <a:pPr marL="0" marR="0" lvl="0" indent="0" algn="l" rtl="0">
              <a:spcBef>
                <a:spcPts val="0"/>
              </a:spcBef>
              <a:spcAft>
                <a:spcPts val="0"/>
              </a:spcAft>
              <a:buNone/>
            </a:pPr>
            <a:r>
              <a:rPr lang="en-US" sz="1000" b="0" i="0" u="none" strike="noStrike" cap="none" dirty="0">
                <a:solidFill>
                  <a:schemeClr val="dk1"/>
                </a:solidFill>
                <a:latin typeface="Arial"/>
                <a:ea typeface="Arial"/>
                <a:cs typeface="Arial"/>
                <a:sym typeface="Arial"/>
              </a:rPr>
              <a:t>Source</a:t>
            </a:r>
            <a:r>
              <a:rPr lang="en-US" sz="1000" dirty="0">
                <a:solidFill>
                  <a:schemeClr val="dk1"/>
                </a:solidFill>
              </a:rPr>
              <a:t>: exploit-db.com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2a820e56ac8_0_6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lnSpc>
                <a:spcPct val="90000"/>
              </a:lnSpc>
              <a:spcBef>
                <a:spcPts val="0"/>
              </a:spcBef>
              <a:spcAft>
                <a:spcPts val="0"/>
              </a:spcAft>
              <a:buSzPts val="2200"/>
              <a:buFont typeface="Calibri"/>
              <a:buChar char="•"/>
            </a:pPr>
            <a:r>
              <a:rPr lang="en-US" sz="2200" dirty="0"/>
              <a:t>Hackers got into many of Equifax’s management panels</a:t>
            </a:r>
            <a:endParaRPr sz="2200" dirty="0"/>
          </a:p>
          <a:p>
            <a:pPr marL="342900" lvl="0" indent="-368300" algn="l" rtl="0">
              <a:lnSpc>
                <a:spcPct val="90000"/>
              </a:lnSpc>
              <a:spcBef>
                <a:spcPts val="750"/>
              </a:spcBef>
              <a:spcAft>
                <a:spcPts val="0"/>
              </a:spcAft>
              <a:buSzPts val="2200"/>
              <a:buFont typeface="Calibri"/>
              <a:buChar char="•"/>
            </a:pPr>
            <a:r>
              <a:rPr lang="en-US" sz="2200" dirty="0"/>
              <a:t>These panels were a common reference to subdomains on equifax.com, a bunch of switchboards called "bumblebee". </a:t>
            </a:r>
            <a:endParaRPr sz="2200" dirty="0"/>
          </a:p>
          <a:p>
            <a:pPr marL="342900" lvl="0" indent="-368300" algn="l" rtl="0">
              <a:lnSpc>
                <a:spcPct val="90000"/>
              </a:lnSpc>
              <a:spcBef>
                <a:spcPts val="750"/>
              </a:spcBef>
              <a:spcAft>
                <a:spcPts val="0"/>
              </a:spcAft>
              <a:buSzPts val="2200"/>
              <a:buFont typeface="Calibri"/>
              <a:buChar char="•"/>
            </a:pPr>
            <a:r>
              <a:rPr lang="en-US" sz="2200" dirty="0"/>
              <a:t>Unfortunately, all these panels were vulnerable to similar exploits.</a:t>
            </a:r>
            <a:endParaRPr sz="2200" dirty="0"/>
          </a:p>
          <a:p>
            <a:pPr marL="0" lvl="0" indent="0" algn="l" rtl="0">
              <a:lnSpc>
                <a:spcPct val="90000"/>
              </a:lnSpc>
              <a:spcBef>
                <a:spcPts val="0"/>
              </a:spcBef>
              <a:spcAft>
                <a:spcPts val="0"/>
              </a:spcAft>
              <a:buNone/>
            </a:pPr>
            <a:endParaRPr sz="2200" dirty="0"/>
          </a:p>
        </p:txBody>
      </p:sp>
      <p:sp>
        <p:nvSpPr>
          <p:cNvPr id="86" name="Google Shape;86;g2a820e56ac8_0_6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dirty="0"/>
              <a:t>The Equifax Breach</a:t>
            </a:r>
            <a:endParaRPr dirty="0"/>
          </a:p>
        </p:txBody>
      </p:sp>
      <p:sp>
        <p:nvSpPr>
          <p:cNvPr id="2" name="Google Shape;99;g2a820e56ac8_0_71">
            <a:extLst>
              <a:ext uri="{FF2B5EF4-FFF2-40B4-BE49-F238E27FC236}">
                <a16:creationId xmlns:a16="http://schemas.microsoft.com/office/drawing/2014/main" id="{5CC78699-B0A2-537E-09A7-6AB763C72558}"/>
              </a:ext>
            </a:extLst>
          </p:cNvPr>
          <p:cNvSpPr txBox="1"/>
          <p:nvPr/>
        </p:nvSpPr>
        <p:spPr>
          <a:xfrm>
            <a:off x="1734900" y="6276965"/>
            <a:ext cx="59613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http://www.securityweek.com/equifax-confirms-apache-struts-flaw-used-hack</a:t>
            </a:r>
            <a:endParaRPr sz="1000" dirty="0"/>
          </a:p>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https://www.wired.com/story/equifax-breach-no-excuse/</a:t>
            </a:r>
            <a:endParaRPr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2a820e56ac8_0_66"/>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171450" lvl="0" indent="-177800" algn="l" rtl="0">
              <a:lnSpc>
                <a:spcPct val="90000"/>
              </a:lnSpc>
              <a:spcBef>
                <a:spcPts val="0"/>
              </a:spcBef>
              <a:spcAft>
                <a:spcPts val="0"/>
              </a:spcAft>
              <a:buSzPts val="2200"/>
              <a:buFont typeface="Calibri"/>
              <a:buChar char="•"/>
            </a:pPr>
            <a:r>
              <a:rPr lang="en-US" sz="2200"/>
              <a:t>In an article written by Brian Krebs from Krebsonsecurity, he details how one of these management control panels used the username and password of </a:t>
            </a:r>
            <a:endParaRPr sz="2200"/>
          </a:p>
          <a:p>
            <a:pPr marL="514350" lvl="0" indent="0" algn="l" rtl="0">
              <a:lnSpc>
                <a:spcPct val="90000"/>
              </a:lnSpc>
              <a:spcBef>
                <a:spcPts val="375"/>
              </a:spcBef>
              <a:spcAft>
                <a:spcPts val="0"/>
              </a:spcAft>
              <a:buNone/>
            </a:pPr>
            <a:r>
              <a:rPr lang="en-US" sz="2200"/>
              <a:t>admin:admin</a:t>
            </a:r>
            <a:endParaRPr sz="2200"/>
          </a:p>
          <a:p>
            <a:pPr marL="171450" lvl="0" indent="-177800" algn="l" rtl="0">
              <a:lnSpc>
                <a:spcPct val="90000"/>
              </a:lnSpc>
              <a:spcBef>
                <a:spcPts val="0"/>
              </a:spcBef>
              <a:spcAft>
                <a:spcPts val="0"/>
              </a:spcAft>
              <a:buSzPts val="2200"/>
              <a:buFont typeface="Calibri"/>
              <a:buChar char="•"/>
            </a:pPr>
            <a:r>
              <a:rPr lang="en-US" sz="2200"/>
              <a:t>Some of the private keys were stored in the control panels.</a:t>
            </a:r>
            <a:endParaRPr sz="2200"/>
          </a:p>
          <a:p>
            <a:pPr marL="457200" lvl="0" indent="-368300" algn="l" rtl="0">
              <a:lnSpc>
                <a:spcPct val="90000"/>
              </a:lnSpc>
              <a:spcBef>
                <a:spcPts val="0"/>
              </a:spcBef>
              <a:spcAft>
                <a:spcPts val="0"/>
              </a:spcAft>
              <a:buSzPts val="2200"/>
              <a:buChar char="-"/>
            </a:pPr>
            <a:r>
              <a:rPr lang="en-US" sz="2200"/>
              <a:t>If the panel were to be hacked, none of the encrypted data is safe.</a:t>
            </a:r>
            <a:endParaRPr sz="2200"/>
          </a:p>
          <a:p>
            <a:pPr marL="171450" lvl="0" indent="-177800" algn="l" rtl="0">
              <a:lnSpc>
                <a:spcPct val="90000"/>
              </a:lnSpc>
              <a:spcBef>
                <a:spcPts val="750"/>
              </a:spcBef>
              <a:spcAft>
                <a:spcPts val="0"/>
              </a:spcAft>
              <a:buSzPts val="2200"/>
              <a:buFont typeface="Calibri"/>
              <a:buChar char="•"/>
            </a:pPr>
            <a:r>
              <a:rPr lang="en-US" sz="2200"/>
              <a:t>Huge internal management problems!</a:t>
            </a:r>
            <a:endParaRPr sz="2200"/>
          </a:p>
          <a:p>
            <a:pPr marL="0" lvl="0" indent="0" algn="l" rtl="0">
              <a:lnSpc>
                <a:spcPct val="90000"/>
              </a:lnSpc>
              <a:spcBef>
                <a:spcPts val="375"/>
              </a:spcBef>
              <a:spcAft>
                <a:spcPts val="0"/>
              </a:spcAft>
              <a:buNone/>
            </a:pPr>
            <a:endParaRPr sz="2200"/>
          </a:p>
          <a:p>
            <a:pPr marL="0" lvl="0" indent="0" algn="l" rtl="0">
              <a:lnSpc>
                <a:spcPct val="90000"/>
              </a:lnSpc>
              <a:spcBef>
                <a:spcPts val="0"/>
              </a:spcBef>
              <a:spcAft>
                <a:spcPts val="0"/>
              </a:spcAft>
              <a:buNone/>
            </a:pPr>
            <a:endParaRPr sz="2200"/>
          </a:p>
        </p:txBody>
      </p:sp>
      <p:sp>
        <p:nvSpPr>
          <p:cNvPr id="92" name="Google Shape;92;g2a820e56ac8_0_66"/>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Other Vulnerabilities and Findings</a:t>
            </a:r>
            <a:endParaRPr/>
          </a:p>
        </p:txBody>
      </p:sp>
      <p:sp>
        <p:nvSpPr>
          <p:cNvPr id="2" name="Google Shape;99;g2a820e56ac8_0_71">
            <a:extLst>
              <a:ext uri="{FF2B5EF4-FFF2-40B4-BE49-F238E27FC236}">
                <a16:creationId xmlns:a16="http://schemas.microsoft.com/office/drawing/2014/main" id="{207B24AA-053F-5D04-73FD-B6D80331958A}"/>
              </a:ext>
            </a:extLst>
          </p:cNvPr>
          <p:cNvSpPr txBox="1"/>
          <p:nvPr/>
        </p:nvSpPr>
        <p:spPr>
          <a:xfrm>
            <a:off x="1734900" y="6276965"/>
            <a:ext cx="59613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http://www.securityweek.com/equifax-confirms-apache-struts-flaw-used-hack</a:t>
            </a:r>
            <a:endParaRPr sz="1000" dirty="0"/>
          </a:p>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https://www.wired.com/story/equifax-breach-no-excuse/</a:t>
            </a:r>
            <a:endParaRPr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2a820e56ac8_0_71"/>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a:t>Mounting Concerns</a:t>
            </a:r>
            <a:endParaRPr/>
          </a:p>
        </p:txBody>
      </p:sp>
      <p:sp>
        <p:nvSpPr>
          <p:cNvPr id="98" name="Google Shape;98;g2a820e56ac8_0_71"/>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171450" lvl="0" indent="-177800" algn="l" rtl="0">
              <a:lnSpc>
                <a:spcPct val="90000"/>
              </a:lnSpc>
              <a:spcBef>
                <a:spcPts val="0"/>
              </a:spcBef>
              <a:spcAft>
                <a:spcPts val="0"/>
              </a:spcAft>
              <a:buClr>
                <a:schemeClr val="dk1"/>
              </a:buClr>
              <a:buSzPts val="2200"/>
              <a:buChar char="•"/>
            </a:pPr>
            <a:r>
              <a:rPr lang="en-US" sz="2200"/>
              <a:t>Equifax’s CSO and CIO Resigned</a:t>
            </a:r>
            <a:endParaRPr sz="2200"/>
          </a:p>
          <a:p>
            <a:pPr marL="171450" lvl="0" indent="-177800" algn="l" rtl="0">
              <a:lnSpc>
                <a:spcPct val="90000"/>
              </a:lnSpc>
              <a:spcBef>
                <a:spcPts val="750"/>
              </a:spcBef>
              <a:spcAft>
                <a:spcPts val="0"/>
              </a:spcAft>
              <a:buClr>
                <a:schemeClr val="dk1"/>
              </a:buClr>
              <a:buSzPts val="2200"/>
              <a:buChar char="•"/>
            </a:pPr>
            <a:r>
              <a:rPr lang="en-US" sz="2200"/>
              <a:t>Class action lawsuits were initiated against Equifax.</a:t>
            </a:r>
            <a:endParaRPr sz="2200"/>
          </a:p>
          <a:p>
            <a:pPr marL="171450" lvl="0" indent="-177800" algn="l" rtl="0">
              <a:lnSpc>
                <a:spcPct val="90000"/>
              </a:lnSpc>
              <a:spcBef>
                <a:spcPts val="750"/>
              </a:spcBef>
              <a:spcAft>
                <a:spcPts val="0"/>
              </a:spcAft>
              <a:buClr>
                <a:schemeClr val="dk1"/>
              </a:buClr>
              <a:buSzPts val="2200"/>
              <a:buChar char="•"/>
            </a:pPr>
            <a:r>
              <a:rPr lang="en-US" sz="2200"/>
              <a:t>Equifax handled the response and remediation to the hack very poorly.</a:t>
            </a:r>
            <a:endParaRPr sz="2200"/>
          </a:p>
          <a:p>
            <a:pPr marL="171450" lvl="0" indent="-177800" algn="l" rtl="0">
              <a:lnSpc>
                <a:spcPct val="90000"/>
              </a:lnSpc>
              <a:spcBef>
                <a:spcPts val="750"/>
              </a:spcBef>
              <a:spcAft>
                <a:spcPts val="0"/>
              </a:spcAft>
              <a:buClr>
                <a:schemeClr val="dk1"/>
              </a:buClr>
              <a:buSzPts val="2200"/>
              <a:buChar char="•"/>
            </a:pPr>
            <a:r>
              <a:rPr lang="en-US" sz="2200"/>
              <a:t>The Equifax Breach certainly could have been prevented.</a:t>
            </a:r>
            <a:br>
              <a:rPr lang="en-US" sz="2200"/>
            </a:br>
            <a:endParaRPr sz="2200"/>
          </a:p>
        </p:txBody>
      </p:sp>
      <p:sp>
        <p:nvSpPr>
          <p:cNvPr id="99" name="Google Shape;99;g2a820e56ac8_0_71"/>
          <p:cNvSpPr txBox="1"/>
          <p:nvPr/>
        </p:nvSpPr>
        <p:spPr>
          <a:xfrm>
            <a:off x="1734900" y="6276965"/>
            <a:ext cx="59613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http://www.securityweek.com/equifax-confirms-apache-struts-flaw-used-hack</a:t>
            </a:r>
            <a:endParaRPr sz="1000" dirty="0"/>
          </a:p>
          <a:p>
            <a:pPr marL="0" marR="0" lvl="0" indent="0" algn="l" rtl="0">
              <a:spcBef>
                <a:spcPts val="0"/>
              </a:spcBef>
              <a:spcAft>
                <a:spcPts val="0"/>
              </a:spcAft>
              <a:buNone/>
            </a:pPr>
            <a:r>
              <a:rPr lang="en-US" sz="1000" dirty="0">
                <a:solidFill>
                  <a:schemeClr val="dk1"/>
                </a:solidFill>
                <a:latin typeface="Arial"/>
                <a:ea typeface="Arial"/>
                <a:cs typeface="Arial"/>
                <a:sym typeface="Arial"/>
              </a:rPr>
              <a:t>Source: https://www.wired.com/story/equifax-breach-no-excuse/</a:t>
            </a:r>
            <a:endParaRPr sz="1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g2a820e56ac8_0_129"/>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a:t>Equifax’s Undisclosed Hack!</a:t>
            </a:r>
            <a:endParaRPr/>
          </a:p>
        </p:txBody>
      </p:sp>
      <p:sp>
        <p:nvSpPr>
          <p:cNvPr id="105" name="Google Shape;105;g2a820e56ac8_0_129"/>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171450" lvl="0" indent="-177800" algn="l" rtl="0">
              <a:lnSpc>
                <a:spcPct val="90000"/>
              </a:lnSpc>
              <a:spcBef>
                <a:spcPts val="0"/>
              </a:spcBef>
              <a:spcAft>
                <a:spcPts val="0"/>
              </a:spcAft>
              <a:buClr>
                <a:schemeClr val="dk1"/>
              </a:buClr>
              <a:buSzPts val="2200"/>
              <a:buFont typeface="Calibri"/>
              <a:buChar char="•"/>
            </a:pPr>
            <a:r>
              <a:rPr lang="en-US" sz="2200" dirty="0"/>
              <a:t>Equifax suffered a hack almost five months earlier than the date it disclosed</a:t>
            </a:r>
            <a:endParaRPr sz="2200" dirty="0"/>
          </a:p>
          <a:p>
            <a:pPr marL="514350" lvl="1" indent="-196850" algn="l" rtl="0">
              <a:lnSpc>
                <a:spcPct val="90000"/>
              </a:lnSpc>
              <a:spcBef>
                <a:spcPts val="375"/>
              </a:spcBef>
              <a:spcAft>
                <a:spcPts val="0"/>
              </a:spcAft>
              <a:buClr>
                <a:schemeClr val="dk1"/>
              </a:buClr>
              <a:buSzPts val="2200"/>
              <a:buFont typeface="Calibri"/>
              <a:buChar char="–"/>
            </a:pPr>
            <a:r>
              <a:rPr lang="en-US" sz="2200" dirty="0"/>
              <a:t>Reported on 9/18/2017</a:t>
            </a:r>
            <a:endParaRPr sz="2200" dirty="0"/>
          </a:p>
          <a:p>
            <a:pPr marL="514350" lvl="1" indent="-196850" algn="l" rtl="0">
              <a:lnSpc>
                <a:spcPct val="90000"/>
              </a:lnSpc>
              <a:spcBef>
                <a:spcPts val="375"/>
              </a:spcBef>
              <a:spcAft>
                <a:spcPts val="0"/>
              </a:spcAft>
              <a:buClr>
                <a:schemeClr val="dk1"/>
              </a:buClr>
              <a:buSzPts val="2200"/>
              <a:buFont typeface="Calibri"/>
              <a:buChar char="–"/>
            </a:pPr>
            <a:r>
              <a:rPr lang="en-US" sz="2200" dirty="0"/>
              <a:t>This is a separate hack from the one reported before</a:t>
            </a: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sz="2200" dirty="0"/>
          </a:p>
          <a:p>
            <a:pPr marL="742950" lvl="0" indent="0" algn="l" rtl="0">
              <a:lnSpc>
                <a:spcPct val="90000"/>
              </a:lnSpc>
              <a:spcBef>
                <a:spcPts val="375"/>
              </a:spcBef>
              <a:spcAft>
                <a:spcPts val="0"/>
              </a:spcAft>
              <a:buNone/>
            </a:pPr>
            <a:endParaRPr lang="en-US" sz="2200" dirty="0"/>
          </a:p>
          <a:p>
            <a:pPr marL="742950" lvl="0" indent="0" algn="l" rtl="0">
              <a:lnSpc>
                <a:spcPct val="90000"/>
              </a:lnSpc>
              <a:spcBef>
                <a:spcPts val="375"/>
              </a:spcBef>
              <a:spcAft>
                <a:spcPts val="0"/>
              </a:spcAft>
              <a:buNone/>
            </a:pPr>
            <a:endParaRPr sz="2200" dirty="0"/>
          </a:p>
          <a:p>
            <a:pPr marL="0" lvl="0" indent="0" algn="l" rtl="0">
              <a:lnSpc>
                <a:spcPct val="90000"/>
              </a:lnSpc>
              <a:spcBef>
                <a:spcPts val="375"/>
              </a:spcBef>
              <a:spcAft>
                <a:spcPts val="0"/>
              </a:spcAft>
              <a:buNone/>
            </a:pPr>
            <a:r>
              <a:rPr lang="en-US" sz="1000" dirty="0"/>
              <a:t>Source:</a:t>
            </a:r>
            <a:endParaRPr sz="1000" dirty="0"/>
          </a:p>
          <a:p>
            <a:pPr marL="0" lvl="0" indent="0" algn="l" rtl="0">
              <a:lnSpc>
                <a:spcPct val="90000"/>
              </a:lnSpc>
              <a:spcBef>
                <a:spcPts val="375"/>
              </a:spcBef>
              <a:spcAft>
                <a:spcPts val="0"/>
              </a:spcAft>
              <a:buNone/>
            </a:pPr>
            <a:r>
              <a:rPr lang="en-US" sz="1000" dirty="0"/>
              <a:t>https://www.bloomberg.com/news/articles/2017-09-18/equifax-is-said-to-suffer-a-hack-earlier-than-the-date-disclosed</a:t>
            </a:r>
            <a:endParaRPr sz="1000" dirty="0"/>
          </a:p>
          <a:p>
            <a:pPr marL="514350" lvl="1" indent="-57150" algn="l" rtl="0">
              <a:lnSpc>
                <a:spcPct val="90000"/>
              </a:lnSpc>
              <a:spcBef>
                <a:spcPts val="375"/>
              </a:spcBef>
              <a:spcAft>
                <a:spcPts val="0"/>
              </a:spcAft>
              <a:buClr>
                <a:schemeClr val="dk1"/>
              </a:buClr>
              <a:buSzPts val="1800"/>
              <a:buNone/>
            </a:pPr>
            <a:endParaRPr sz="2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g2643c873965_0_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dirty="0"/>
              <a:t>Common Security Vulnerabilities</a:t>
            </a:r>
            <a:endParaRPr dirty="0"/>
          </a:p>
        </p:txBody>
      </p:sp>
      <p:sp>
        <p:nvSpPr>
          <p:cNvPr id="111" name="Google Shape;111;g2643c873965_0_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None/>
            </a:pPr>
            <a:r>
              <a:rPr lang="en-US" sz="2200"/>
              <a:t>Most Data Breaches Are Caused By…</a:t>
            </a:r>
            <a:endParaRPr sz="2200"/>
          </a:p>
          <a:p>
            <a:pPr marL="514350" lvl="1" indent="-244475" algn="l" rtl="0">
              <a:lnSpc>
                <a:spcPct val="90000"/>
              </a:lnSpc>
              <a:spcBef>
                <a:spcPts val="420"/>
              </a:spcBef>
              <a:spcAft>
                <a:spcPts val="0"/>
              </a:spcAft>
              <a:buSzPts val="2200"/>
              <a:buFont typeface="Calibri"/>
              <a:buChar char="•"/>
            </a:pPr>
            <a:r>
              <a:rPr lang="en-US" sz="2200"/>
              <a:t>Missing Patches/Updates </a:t>
            </a:r>
            <a:endParaRPr sz="2200"/>
          </a:p>
          <a:p>
            <a:pPr marL="771525" lvl="2" indent="-269875" algn="l" rtl="0">
              <a:lnSpc>
                <a:spcPct val="90000"/>
              </a:lnSpc>
              <a:spcBef>
                <a:spcPts val="420"/>
              </a:spcBef>
              <a:spcAft>
                <a:spcPts val="0"/>
              </a:spcAft>
              <a:buSzPts val="2200"/>
              <a:buFont typeface="Calibri"/>
              <a:buChar char="•"/>
            </a:pPr>
            <a:r>
              <a:rPr lang="en-US" sz="2200"/>
              <a:t>Patching and updating</a:t>
            </a:r>
            <a:endParaRPr sz="2200"/>
          </a:p>
          <a:p>
            <a:pPr marL="514350" lvl="1" indent="-244475" algn="l" rtl="0">
              <a:lnSpc>
                <a:spcPct val="90000"/>
              </a:lnSpc>
              <a:spcBef>
                <a:spcPts val="420"/>
              </a:spcBef>
              <a:spcAft>
                <a:spcPts val="0"/>
              </a:spcAft>
              <a:buSzPts val="2200"/>
              <a:buFont typeface="Calibri"/>
              <a:buChar char="•"/>
            </a:pPr>
            <a:r>
              <a:rPr lang="en-US" sz="2200"/>
              <a:t>Misconfigurations of Systems/Improper Security </a:t>
            </a:r>
            <a:endParaRPr sz="2200"/>
          </a:p>
          <a:p>
            <a:pPr marL="771525" lvl="2" indent="-269875" algn="l" rtl="0">
              <a:lnSpc>
                <a:spcPct val="90000"/>
              </a:lnSpc>
              <a:spcBef>
                <a:spcPts val="420"/>
              </a:spcBef>
              <a:spcAft>
                <a:spcPts val="0"/>
              </a:spcAft>
              <a:buSzPts val="2200"/>
              <a:buFont typeface="Calibri"/>
              <a:buChar char="•"/>
            </a:pPr>
            <a:r>
              <a:rPr lang="en-US" sz="2200"/>
              <a:t>Host hardening</a:t>
            </a:r>
            <a:endParaRPr sz="2200"/>
          </a:p>
          <a:p>
            <a:pPr marL="514350" lvl="1" indent="-244475" algn="l" rtl="0">
              <a:lnSpc>
                <a:spcPct val="90000"/>
              </a:lnSpc>
              <a:spcBef>
                <a:spcPts val="420"/>
              </a:spcBef>
              <a:spcAft>
                <a:spcPts val="0"/>
              </a:spcAft>
              <a:buSzPts val="2200"/>
              <a:buFont typeface="Calibri"/>
              <a:buChar char="•"/>
            </a:pPr>
            <a:r>
              <a:rPr lang="en-US" sz="2200"/>
              <a:t>Not Applying Principle of Least Privilege</a:t>
            </a:r>
            <a:endParaRPr sz="2200"/>
          </a:p>
          <a:p>
            <a:pPr marL="771525" lvl="2" indent="-269875" algn="l" rtl="0">
              <a:lnSpc>
                <a:spcPct val="90000"/>
              </a:lnSpc>
              <a:spcBef>
                <a:spcPts val="420"/>
              </a:spcBef>
              <a:spcAft>
                <a:spcPts val="0"/>
              </a:spcAft>
              <a:buSzPts val="2200"/>
              <a:buFont typeface="Calibri"/>
              <a:buChar char="•"/>
            </a:pPr>
            <a:r>
              <a:rPr lang="en-US" sz="2200"/>
              <a:t>Apply least access</a:t>
            </a:r>
            <a:endParaRPr sz="2200"/>
          </a:p>
          <a:p>
            <a:pPr marL="514350" lvl="1" indent="-244475" algn="l" rtl="0">
              <a:lnSpc>
                <a:spcPct val="90000"/>
              </a:lnSpc>
              <a:spcBef>
                <a:spcPts val="420"/>
              </a:spcBef>
              <a:spcAft>
                <a:spcPts val="0"/>
              </a:spcAft>
              <a:buSzPts val="2200"/>
              <a:buFont typeface="Calibri"/>
              <a:buChar char="•"/>
            </a:pPr>
            <a:r>
              <a:rPr lang="en-US" sz="2200"/>
              <a:t>End User Activity</a:t>
            </a:r>
            <a:endParaRPr sz="2200"/>
          </a:p>
          <a:p>
            <a:pPr marL="771525" lvl="2" indent="-269875" algn="l" rtl="0">
              <a:lnSpc>
                <a:spcPct val="90000"/>
              </a:lnSpc>
              <a:spcBef>
                <a:spcPts val="420"/>
              </a:spcBef>
              <a:spcAft>
                <a:spcPts val="0"/>
              </a:spcAft>
              <a:buSzPts val="2200"/>
              <a:buFont typeface="Calibri"/>
              <a:buChar char="•"/>
            </a:pPr>
            <a:r>
              <a:rPr lang="en-US" sz="2200"/>
              <a:t>Educate users</a:t>
            </a:r>
            <a:endParaRPr sz="2200"/>
          </a:p>
          <a:p>
            <a:pPr marL="514350" lvl="1" indent="-104775" algn="l" rtl="0">
              <a:lnSpc>
                <a:spcPct val="90000"/>
              </a:lnSpc>
              <a:spcBef>
                <a:spcPts val="420"/>
              </a:spcBef>
              <a:spcAft>
                <a:spcPts val="0"/>
              </a:spcAft>
              <a:buClr>
                <a:schemeClr val="dk1"/>
              </a:buClr>
              <a:buSzPts val="2400"/>
              <a:buFont typeface="Arial"/>
              <a:buNone/>
            </a:pPr>
            <a:endParaRPr sz="2200"/>
          </a:p>
          <a:p>
            <a:pPr marL="514350" lvl="1" indent="0" algn="l" rtl="0">
              <a:lnSpc>
                <a:spcPct val="90000"/>
              </a:lnSpc>
              <a:spcBef>
                <a:spcPts val="375"/>
              </a:spcBef>
              <a:spcAft>
                <a:spcPts val="0"/>
              </a:spcAft>
              <a:buClr>
                <a:schemeClr val="dk1"/>
              </a:buClr>
              <a:buSzPts val="3200"/>
              <a:buFont typeface="Arial"/>
              <a:buNone/>
            </a:pPr>
            <a:endParaRPr sz="2200"/>
          </a:p>
          <a:p>
            <a:pPr marL="514350" lvl="1" indent="-57150" algn="l" rtl="0">
              <a:lnSpc>
                <a:spcPct val="90000"/>
              </a:lnSpc>
              <a:spcBef>
                <a:spcPts val="375"/>
              </a:spcBef>
              <a:spcAft>
                <a:spcPts val="0"/>
              </a:spcAft>
              <a:buClr>
                <a:schemeClr val="dk1"/>
              </a:buClr>
              <a:buSzPts val="1800"/>
              <a:buNone/>
            </a:pPr>
            <a:endParaRPr sz="2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905000" y="152400"/>
            <a:ext cx="7118350" cy="6650038"/>
          </a:xfrm>
        </p:spPr>
      </p:pic>
      <p:sp>
        <p:nvSpPr>
          <p:cNvPr id="55299" name="Title 1"/>
          <p:cNvSpPr>
            <a:spLocks noGrp="1"/>
          </p:cNvSpPr>
          <p:nvPr>
            <p:ph type="title"/>
          </p:nvPr>
        </p:nvSpPr>
        <p:spPr>
          <a:xfrm>
            <a:off x="23813" y="228600"/>
            <a:ext cx="4800600" cy="838200"/>
          </a:xfrm>
        </p:spPr>
        <p:txBody>
          <a:bodyPr>
            <a:normAutofit/>
          </a:bodyPr>
          <a:lstStyle/>
          <a:p>
            <a:r>
              <a:rPr lang="en-US" altLang="en-US" sz="2400" dirty="0"/>
              <a:t>Enterprise Network Architecture</a:t>
            </a:r>
          </a:p>
        </p:txBody>
      </p:sp>
    </p:spTree>
    <p:extLst>
      <p:ext uri="{BB962C8B-B14F-4D97-AF65-F5344CB8AC3E}">
        <p14:creationId xmlns:p14="http://schemas.microsoft.com/office/powerpoint/2010/main" val="4166019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6"/>
          <p:cNvSpPr>
            <a:spLocks noGrp="1"/>
          </p:cNvSpPr>
          <p:nvPr>
            <p:ph type="title"/>
          </p:nvPr>
        </p:nvSpPr>
        <p:spPr/>
        <p:txBody>
          <a:bodyPr/>
          <a:lstStyle/>
          <a:p>
            <a:r>
              <a:rPr lang="en-US" altLang="en-US"/>
              <a:t>  </a:t>
            </a:r>
          </a:p>
        </p:txBody>
      </p:sp>
      <p:pic>
        <p:nvPicPr>
          <p:cNvPr id="56323" name="Content Placeholder 3" descr="Typical Steps in Cyber Attacks"/>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7963" y="1236663"/>
            <a:ext cx="8662987" cy="4370387"/>
          </a:xfrm>
        </p:spPr>
      </p:pic>
    </p:spTree>
    <p:extLst>
      <p:ext uri="{BB962C8B-B14F-4D97-AF65-F5344CB8AC3E}">
        <p14:creationId xmlns:p14="http://schemas.microsoft.com/office/powerpoint/2010/main" val="1595643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en-US"/>
              <a:t>Zero Day Vulnerability</a:t>
            </a:r>
          </a:p>
        </p:txBody>
      </p:sp>
      <p:pic>
        <p:nvPicPr>
          <p:cNvPr id="58371"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550863" y="2209800"/>
            <a:ext cx="8042275" cy="3352800"/>
          </a:xfrm>
        </p:spPr>
      </p:pic>
      <p:sp>
        <p:nvSpPr>
          <p:cNvPr id="58372" name="TextBox 4"/>
          <p:cNvSpPr txBox="1">
            <a:spLocks noChangeArrowheads="1"/>
          </p:cNvSpPr>
          <p:nvPr/>
        </p:nvSpPr>
        <p:spPr bwMode="auto">
          <a:xfrm>
            <a:off x="2035175" y="1527175"/>
            <a:ext cx="507365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Times New Roman" panose="02020603050405020304" pitchFamily="18" charset="0"/>
                <a:cs typeface="Times New Roman" panose="02020603050405020304" pitchFamily="18" charset="0"/>
              </a:defRPr>
            </a:lvl1pPr>
            <a:lvl2pPr marL="742950" indent="-285750">
              <a:defRPr sz="1600">
                <a:solidFill>
                  <a:schemeClr val="tx1"/>
                </a:solidFill>
                <a:latin typeface="Times New Roman" panose="02020603050405020304" pitchFamily="18" charset="0"/>
                <a:cs typeface="Times New Roman" panose="02020603050405020304" pitchFamily="18" charset="0"/>
              </a:defRPr>
            </a:lvl2pPr>
            <a:lvl3pPr marL="1143000" indent="-228600">
              <a:defRPr sz="1600">
                <a:solidFill>
                  <a:schemeClr val="tx1"/>
                </a:solidFill>
                <a:latin typeface="Times New Roman" panose="02020603050405020304" pitchFamily="18" charset="0"/>
                <a:cs typeface="Times New Roman" panose="02020603050405020304" pitchFamily="18" charset="0"/>
              </a:defRPr>
            </a:lvl3pPr>
            <a:lvl4pPr marL="1600200" indent="-228600">
              <a:defRPr sz="1600">
                <a:solidFill>
                  <a:schemeClr val="tx1"/>
                </a:solidFill>
                <a:latin typeface="Times New Roman" panose="02020603050405020304" pitchFamily="18" charset="0"/>
                <a:cs typeface="Times New Roman" panose="02020603050405020304" pitchFamily="18" charset="0"/>
              </a:defRPr>
            </a:lvl4pPr>
            <a:lvl5pPr marL="2057400" indent="-228600">
              <a:defRPr sz="16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16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16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16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1600">
                <a:solidFill>
                  <a:schemeClr val="tx1"/>
                </a:solidFill>
                <a:latin typeface="Times New Roman" panose="02020603050405020304" pitchFamily="18" charset="0"/>
                <a:cs typeface="Times New Roman" panose="02020603050405020304" pitchFamily="18" charset="0"/>
              </a:defRPr>
            </a:lvl9pPr>
          </a:lstStyle>
          <a:p>
            <a:r>
              <a:rPr lang="en-US" altLang="en-US" sz="2000" dirty="0"/>
              <a:t>Patch your system, or hackers will do it for you.</a:t>
            </a:r>
          </a:p>
        </p:txBody>
      </p:sp>
    </p:spTree>
    <p:extLst>
      <p:ext uri="{BB962C8B-B14F-4D97-AF65-F5344CB8AC3E}">
        <p14:creationId xmlns:p14="http://schemas.microsoft.com/office/powerpoint/2010/main" val="2329368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altLang="en-US"/>
              <a:t>Alert Websites</a:t>
            </a:r>
          </a:p>
        </p:txBody>
      </p:sp>
      <p:sp>
        <p:nvSpPr>
          <p:cNvPr id="57347" name="Content Placeholder 2"/>
          <p:cNvSpPr>
            <a:spLocks noGrp="1"/>
          </p:cNvSpPr>
          <p:nvPr>
            <p:ph idx="1"/>
          </p:nvPr>
        </p:nvSpPr>
        <p:spPr>
          <a:xfrm>
            <a:off x="457200" y="1600200"/>
            <a:ext cx="8229600" cy="3681413"/>
          </a:xfrm>
        </p:spPr>
        <p:txBody>
          <a:bodyPr/>
          <a:lstStyle/>
          <a:p>
            <a:r>
              <a:rPr lang="en-US" altLang="en-US" sz="2400" dirty="0"/>
              <a:t>CVE: Common Vulnerabilities and Exposures</a:t>
            </a:r>
          </a:p>
          <a:p>
            <a:r>
              <a:rPr lang="en-US" altLang="en-US" sz="2400" dirty="0"/>
              <a:t>exploit-db.com </a:t>
            </a:r>
          </a:p>
          <a:p>
            <a:pPr lvl="1"/>
            <a:r>
              <a:rPr lang="en-US" altLang="en-US" sz="2100" dirty="0"/>
              <a:t>you will find tons of security vulnerabilities…And hackers can find them too.</a:t>
            </a:r>
          </a:p>
          <a:p>
            <a:pPr lvl="1"/>
            <a:r>
              <a:rPr lang="en-US" altLang="en-US" sz="2000" dirty="0"/>
              <a:t>Many entries have attacking code with it!</a:t>
            </a:r>
          </a:p>
          <a:p>
            <a:r>
              <a:rPr lang="en-US" altLang="en-US" sz="2400" dirty="0"/>
              <a:t>cve.mitre.org</a:t>
            </a:r>
          </a:p>
          <a:p>
            <a:pPr lvl="1"/>
            <a:r>
              <a:rPr lang="en-US" altLang="en-US" sz="2100" dirty="0"/>
              <a:t>Details of CVEs</a:t>
            </a:r>
          </a:p>
          <a:p>
            <a:r>
              <a:rPr lang="en-US" altLang="en-US" sz="2400" dirty="0"/>
              <a:t>US-CERT</a:t>
            </a:r>
          </a:p>
          <a:p>
            <a:pPr lvl="1"/>
            <a:r>
              <a:rPr lang="en-US" altLang="en-US" sz="2100" dirty="0"/>
              <a:t>https://www.us-cert.gov/ncas/alerts</a:t>
            </a:r>
          </a:p>
        </p:txBody>
      </p:sp>
    </p:spTree>
    <p:extLst>
      <p:ext uri="{BB962C8B-B14F-4D97-AF65-F5344CB8AC3E}">
        <p14:creationId xmlns:p14="http://schemas.microsoft.com/office/powerpoint/2010/main" val="3630521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800" dirty="0"/>
              <a:t>Patch management is an area of systems management that involves acquiring, testing, and installing multiple patches (code changes) to an administered computer system.</a:t>
            </a:r>
          </a:p>
          <a:p>
            <a:pPr lvl="1"/>
            <a:r>
              <a:rPr lang="en-US" sz="2400" dirty="0"/>
              <a:t>Automatic management</a:t>
            </a:r>
          </a:p>
          <a:p>
            <a:pPr lvl="1"/>
            <a:r>
              <a:rPr lang="en-US" sz="2400" dirty="0"/>
              <a:t>Manual management</a:t>
            </a:r>
          </a:p>
        </p:txBody>
      </p:sp>
      <p:sp>
        <p:nvSpPr>
          <p:cNvPr id="3" name="Title 2"/>
          <p:cNvSpPr>
            <a:spLocks noGrp="1"/>
          </p:cNvSpPr>
          <p:nvPr>
            <p:ph type="title"/>
          </p:nvPr>
        </p:nvSpPr>
        <p:spPr/>
        <p:txBody>
          <a:bodyPr/>
          <a:lstStyle/>
          <a:p>
            <a:r>
              <a:rPr lang="en-US" dirty="0"/>
              <a:t>Patch Management</a:t>
            </a:r>
          </a:p>
        </p:txBody>
      </p:sp>
      <p:sp>
        <p:nvSpPr>
          <p:cNvPr id="4" name="Slide Number Placeholder 3"/>
          <p:cNvSpPr>
            <a:spLocks noGrp="1"/>
          </p:cNvSpPr>
          <p:nvPr>
            <p:ph type="sldNum" sz="quarter" idx="10"/>
          </p:nvPr>
        </p:nvSpPr>
        <p:spPr>
          <a:xfrm>
            <a:off x="152400" y="6324600"/>
            <a:ext cx="914400" cy="381000"/>
          </a:xfrm>
          <a:prstGeom prst="rect">
            <a:avLst/>
          </a:prstGeom>
        </p:spPr>
        <p:txBody>
          <a:bodyPr/>
          <a:lstStyle>
            <a:defPPr>
              <a:defRPr lang="en-US"/>
            </a:defPPr>
            <a:lvl1pPr algn="l" rtl="0" fontAlgn="base">
              <a:spcBef>
                <a:spcPct val="0"/>
              </a:spcBef>
              <a:spcAft>
                <a:spcPct val="0"/>
              </a:spcAft>
              <a:defRPr sz="20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US"/>
              <a:t>4-</a:t>
            </a:r>
            <a:fld id="{C2E9B95F-DC6B-49AC-9E7E-2DCED0B532B5}" type="slidenum">
              <a:rPr lang="en-US" smtClean="0"/>
              <a:pPr>
                <a:defRPr/>
              </a:pPr>
              <a:t>21</a:t>
            </a:fld>
            <a:endParaRPr lang="en-US"/>
          </a:p>
        </p:txBody>
      </p:sp>
    </p:spTree>
    <p:extLst>
      <p:ext uri="{BB962C8B-B14F-4D97-AF65-F5344CB8AC3E}">
        <p14:creationId xmlns:p14="http://schemas.microsoft.com/office/powerpoint/2010/main" val="12100931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0F43C-1645-C819-4C3D-668FCF6CCDC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84A61FDE-34FD-288B-9FF9-8140BF5A1071}"/>
              </a:ext>
            </a:extLst>
          </p:cNvPr>
          <p:cNvSpPr>
            <a:spLocks noGrp="1"/>
          </p:cNvSpPr>
          <p:nvPr>
            <p:ph type="body" idx="1"/>
          </p:nvPr>
        </p:nvSpPr>
        <p:spPr/>
        <p:txBody>
          <a:bodyPr>
            <a:normAutofit/>
          </a:bodyPr>
          <a:lstStyle/>
          <a:p>
            <a:r>
              <a:rPr lang="en-US" dirty="0"/>
              <a:t>What were the primary vulnerabilities that led to the Equifax breach in 2017, and how could these have been mitigated?</a:t>
            </a:r>
          </a:p>
          <a:p>
            <a:endParaRPr lang="en-US" dirty="0"/>
          </a:p>
          <a:p>
            <a:endParaRPr lang="en-US" dirty="0"/>
          </a:p>
        </p:txBody>
      </p:sp>
    </p:spTree>
    <p:extLst>
      <p:ext uri="{BB962C8B-B14F-4D97-AF65-F5344CB8AC3E}">
        <p14:creationId xmlns:p14="http://schemas.microsoft.com/office/powerpoint/2010/main" val="98712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0F43C-1645-C819-4C3D-668FCF6CCDC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84A61FDE-34FD-288B-9FF9-8140BF5A1071}"/>
              </a:ext>
            </a:extLst>
          </p:cNvPr>
          <p:cNvSpPr>
            <a:spLocks noGrp="1"/>
          </p:cNvSpPr>
          <p:nvPr>
            <p:ph type="body" idx="1"/>
          </p:nvPr>
        </p:nvSpPr>
        <p:spPr/>
        <p:txBody>
          <a:bodyPr>
            <a:normAutofit/>
          </a:bodyPr>
          <a:lstStyle/>
          <a:p>
            <a:r>
              <a:rPr lang="en-US" dirty="0"/>
              <a:t>How effective was Equifax’s response to the breach, particularly in terms of their public communication and the security of the website created for consumers?</a:t>
            </a:r>
          </a:p>
          <a:p>
            <a:endParaRPr lang="en-US" dirty="0"/>
          </a:p>
          <a:p>
            <a:endParaRPr lang="en-US" dirty="0"/>
          </a:p>
        </p:txBody>
      </p:sp>
    </p:spTree>
    <p:extLst>
      <p:ext uri="{BB962C8B-B14F-4D97-AF65-F5344CB8AC3E}">
        <p14:creationId xmlns:p14="http://schemas.microsoft.com/office/powerpoint/2010/main" val="1264832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0F43C-1645-C819-4C3D-668FCF6CCDC2}"/>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84A61FDE-34FD-288B-9FF9-8140BF5A1071}"/>
              </a:ext>
            </a:extLst>
          </p:cNvPr>
          <p:cNvSpPr>
            <a:spLocks noGrp="1"/>
          </p:cNvSpPr>
          <p:nvPr>
            <p:ph type="body" idx="1"/>
          </p:nvPr>
        </p:nvSpPr>
        <p:spPr/>
        <p:txBody>
          <a:bodyPr>
            <a:normAutofit/>
          </a:bodyPr>
          <a:lstStyle/>
          <a:p>
            <a:r>
              <a:rPr lang="en-US" dirty="0"/>
              <a:t>Considering the scale and impact of the Equifax breach, what lessons can be learned regarding the management of sensitive data and the importance of proactive security measures?</a:t>
            </a:r>
          </a:p>
          <a:p>
            <a:endParaRPr lang="en-US" dirty="0"/>
          </a:p>
        </p:txBody>
      </p:sp>
    </p:spTree>
    <p:extLst>
      <p:ext uri="{BB962C8B-B14F-4D97-AF65-F5344CB8AC3E}">
        <p14:creationId xmlns:p14="http://schemas.microsoft.com/office/powerpoint/2010/main" val="1836459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a820e56ac8_0_187"/>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None/>
            </a:pPr>
            <a:r>
              <a:rPr lang="en-US"/>
              <a:t>References and Resources </a:t>
            </a:r>
            <a:endParaRPr/>
          </a:p>
        </p:txBody>
      </p:sp>
      <p:sp>
        <p:nvSpPr>
          <p:cNvPr id="117" name="Google Shape;117;g2a820e56ac8_0_187"/>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171450" lvl="0" indent="-184150" algn="l" rtl="0">
              <a:lnSpc>
                <a:spcPct val="90000"/>
              </a:lnSpc>
              <a:spcBef>
                <a:spcPts val="0"/>
              </a:spcBef>
              <a:spcAft>
                <a:spcPts val="0"/>
              </a:spcAft>
              <a:buClr>
                <a:schemeClr val="dk1"/>
              </a:buClr>
              <a:buSzPts val="2200"/>
              <a:buFont typeface="Calibri"/>
              <a:buChar char="•"/>
            </a:pPr>
            <a:r>
              <a:rPr lang="en-US" sz="2200" dirty="0">
                <a:hlinkClick r:id="rId3"/>
              </a:rPr>
              <a:t>http://spuz.me/blog/zine/3Qu1F4x.html</a:t>
            </a:r>
            <a:r>
              <a:rPr lang="en-US" sz="2200" dirty="0"/>
              <a:t> </a:t>
            </a:r>
            <a:endParaRPr sz="2200" dirty="0"/>
          </a:p>
          <a:p>
            <a:pPr marL="171450" lvl="0" indent="-184150" algn="l" rtl="0">
              <a:lnSpc>
                <a:spcPct val="90000"/>
              </a:lnSpc>
              <a:spcBef>
                <a:spcPts val="750"/>
              </a:spcBef>
              <a:spcAft>
                <a:spcPts val="0"/>
              </a:spcAft>
              <a:buClr>
                <a:schemeClr val="dk1"/>
              </a:buClr>
              <a:buSzPts val="2200"/>
              <a:buFont typeface="Calibri"/>
              <a:buChar char="•"/>
            </a:pPr>
            <a:r>
              <a:rPr lang="en-US" sz="2200" dirty="0">
                <a:hlinkClick r:id="rId4"/>
              </a:rPr>
              <a:t>https://krebsonsecurity.com/2017/09/ayuda-help-equifax-has-my-data/</a:t>
            </a:r>
            <a:r>
              <a:rPr lang="en-US" sz="2200" dirty="0"/>
              <a:t> </a:t>
            </a:r>
            <a:endParaRPr sz="2200" dirty="0"/>
          </a:p>
          <a:p>
            <a:pPr marL="171450" lvl="0" indent="-184150" algn="l" rtl="0">
              <a:lnSpc>
                <a:spcPct val="90000"/>
              </a:lnSpc>
              <a:spcBef>
                <a:spcPts val="750"/>
              </a:spcBef>
              <a:spcAft>
                <a:spcPts val="0"/>
              </a:spcAft>
              <a:buClr>
                <a:schemeClr val="dk1"/>
              </a:buClr>
              <a:buSzPts val="2200"/>
              <a:buFont typeface="Calibri"/>
              <a:buChar char="•"/>
            </a:pPr>
            <a:r>
              <a:rPr lang="en-US" sz="2200" dirty="0">
                <a:hlinkClick r:id="rId5"/>
              </a:rPr>
              <a:t>https://en.wikipedia.org/wiki/Equifax</a:t>
            </a:r>
            <a:r>
              <a:rPr lang="en-US" sz="2200" dirty="0"/>
              <a:t> </a:t>
            </a:r>
            <a:endParaRPr sz="2200" dirty="0"/>
          </a:p>
          <a:p>
            <a:pPr marL="171450" lvl="0" indent="-184150" algn="l" rtl="0">
              <a:lnSpc>
                <a:spcPct val="90000"/>
              </a:lnSpc>
              <a:spcBef>
                <a:spcPts val="750"/>
              </a:spcBef>
              <a:spcAft>
                <a:spcPts val="0"/>
              </a:spcAft>
              <a:buClr>
                <a:schemeClr val="dk1"/>
              </a:buClr>
              <a:buSzPts val="2200"/>
              <a:buFont typeface="Calibri"/>
              <a:buChar char="•"/>
            </a:pPr>
            <a:r>
              <a:rPr lang="en-US" sz="2200" dirty="0">
                <a:hlinkClick r:id="rId6"/>
              </a:rPr>
              <a:t>http://www.securityweek.com/equifax-confirms-apache-struts-flaw-used-hack</a:t>
            </a:r>
            <a:r>
              <a:rPr lang="en-US" sz="2200" dirty="0"/>
              <a:t> </a:t>
            </a:r>
            <a:endParaRPr sz="2200" dirty="0"/>
          </a:p>
          <a:p>
            <a:pPr marL="171450" lvl="0" indent="-184150" algn="l" rtl="0">
              <a:lnSpc>
                <a:spcPct val="90000"/>
              </a:lnSpc>
              <a:spcBef>
                <a:spcPts val="750"/>
              </a:spcBef>
              <a:spcAft>
                <a:spcPts val="0"/>
              </a:spcAft>
              <a:buClr>
                <a:schemeClr val="dk1"/>
              </a:buClr>
              <a:buSzPts val="2200"/>
              <a:buFont typeface="Calibri"/>
              <a:buChar char="•"/>
            </a:pPr>
            <a:r>
              <a:rPr lang="en-US" sz="2200" dirty="0">
                <a:hlinkClick r:id="rId7"/>
              </a:rPr>
              <a:t>https://www.wired.com/story/equifax-breach-no-excuse/</a:t>
            </a:r>
            <a:r>
              <a:rPr lang="en-US" sz="2200" dirty="0"/>
              <a:t> </a:t>
            </a:r>
            <a:endParaRPr sz="2200" dirty="0"/>
          </a:p>
          <a:p>
            <a:pPr marL="171450" lvl="0" indent="-44450" algn="l" rtl="0">
              <a:lnSpc>
                <a:spcPct val="90000"/>
              </a:lnSpc>
              <a:spcBef>
                <a:spcPts val="750"/>
              </a:spcBef>
              <a:spcAft>
                <a:spcPts val="0"/>
              </a:spcAft>
              <a:buClr>
                <a:schemeClr val="dk1"/>
              </a:buClr>
              <a:buSzPts val="2000"/>
              <a:buNone/>
            </a:pPr>
            <a:endParaRPr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2017 Equifax breach,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Data breach</a:t>
            </a:r>
            <a:r>
              <a:rPr lang="en-US" sz="2400">
                <a:sym typeface="Arial"/>
              </a:rPr>
              <a:t>, Patch Management, Zero Day</a:t>
            </a:r>
            <a:endParaRPr lang="en-US" sz="2400" dirty="0">
              <a:sym typeface="Arial"/>
            </a:endParaRP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en-US" sz="2800" dirty="0"/>
              <a:t>Describe the Equifax Breach in 2017</a:t>
            </a:r>
            <a:endParaRPr sz="2800" dirty="0"/>
          </a:p>
          <a:p>
            <a:pPr marL="342900" lvl="0" indent="-342900" algn="l" rtl="0">
              <a:spcBef>
                <a:spcPts val="640"/>
              </a:spcBef>
              <a:spcAft>
                <a:spcPts val="0"/>
              </a:spcAft>
              <a:buClr>
                <a:schemeClr val="dk1"/>
              </a:buClr>
              <a:buSzPts val="3200"/>
              <a:buChar char="•"/>
            </a:pPr>
            <a:r>
              <a:rPr lang="en-US" sz="2800" dirty="0"/>
              <a:t>Explain Common Vulnerabilities and Exposures (CVE)</a:t>
            </a:r>
          </a:p>
          <a:p>
            <a:pPr marL="342900" lvl="0" indent="-342900" algn="l" rtl="0">
              <a:spcBef>
                <a:spcPts val="640"/>
              </a:spcBef>
              <a:spcAft>
                <a:spcPts val="0"/>
              </a:spcAft>
              <a:buClr>
                <a:schemeClr val="dk1"/>
              </a:buClr>
              <a:buSzPts val="3200"/>
              <a:buChar char="•"/>
            </a:pPr>
            <a:r>
              <a:rPr lang="en-US" sz="2800" dirty="0"/>
              <a:t>Explain which websites can be used to find vulnerability information</a:t>
            </a:r>
          </a:p>
          <a:p>
            <a:pPr marL="342900" lvl="0" indent="-342900" algn="l" rtl="0">
              <a:spcBef>
                <a:spcPts val="640"/>
              </a:spcBef>
              <a:spcAft>
                <a:spcPts val="0"/>
              </a:spcAft>
              <a:buClr>
                <a:schemeClr val="dk1"/>
              </a:buClr>
              <a:buSzPts val="3200"/>
              <a:buChar char="•"/>
            </a:pPr>
            <a:r>
              <a:rPr lang="en-US" sz="2800" dirty="0"/>
              <a:t>Describe how to conduct effective patch management</a:t>
            </a:r>
            <a:endParaRPr sz="2800" dirty="0"/>
          </a:p>
        </p:txBody>
      </p:sp>
      <p:sp>
        <p:nvSpPr>
          <p:cNvPr id="29" name="Google Shape;29;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a820e56ac8_0_19"/>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Equifax Breach</a:t>
            </a:r>
            <a:endParaRPr/>
          </a:p>
        </p:txBody>
      </p:sp>
      <p:sp>
        <p:nvSpPr>
          <p:cNvPr id="41" name="Google Shape;41;g2a820e56ac8_0_19"/>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279400" algn="l" rtl="0">
              <a:spcBef>
                <a:spcPts val="640"/>
              </a:spcBef>
              <a:spcAft>
                <a:spcPts val="0"/>
              </a:spcAft>
              <a:buClr>
                <a:schemeClr val="dk1"/>
              </a:buClr>
              <a:buSzPts val="2200"/>
              <a:buChar char="•"/>
            </a:pPr>
            <a:r>
              <a:rPr lang="en-US" sz="2200" dirty="0"/>
              <a:t>Sept. 7, 2017 </a:t>
            </a:r>
            <a:endParaRPr sz="2200" dirty="0"/>
          </a:p>
          <a:p>
            <a:pPr marL="342900" lvl="0" indent="-279400" algn="l" rtl="0">
              <a:spcBef>
                <a:spcPts val="640"/>
              </a:spcBef>
              <a:spcAft>
                <a:spcPts val="0"/>
              </a:spcAft>
              <a:buClr>
                <a:schemeClr val="dk1"/>
              </a:buClr>
              <a:buSzPts val="2200"/>
              <a:buChar char="•"/>
            </a:pPr>
            <a:r>
              <a:rPr lang="en-US" sz="2200" dirty="0"/>
              <a:t>The breach may impact as many as 143 million U.S. consumers! The leaked information includes SSNs, Names, </a:t>
            </a:r>
            <a:r>
              <a:rPr lang="en-US" sz="2200" dirty="0" err="1"/>
              <a:t>DoBs</a:t>
            </a:r>
            <a:r>
              <a:rPr lang="en-US" sz="2200" dirty="0"/>
              <a:t>, Addresses. About one out of every two Americans! </a:t>
            </a:r>
            <a:endParaRPr sz="2200" dirty="0"/>
          </a:p>
          <a:p>
            <a:pPr marL="342900" lvl="0" indent="-279400" algn="l" rtl="0">
              <a:spcBef>
                <a:spcPts val="640"/>
              </a:spcBef>
              <a:spcAft>
                <a:spcPts val="0"/>
              </a:spcAft>
              <a:buClr>
                <a:schemeClr val="dk1"/>
              </a:buClr>
              <a:buSzPts val="2200"/>
              <a:buChar char="•"/>
            </a:pPr>
            <a:r>
              <a:rPr lang="en-US" sz="2200" dirty="0"/>
              <a:t>News source: </a:t>
            </a:r>
          </a:p>
          <a:p>
            <a:pPr marL="800100" lvl="1" indent="-279400">
              <a:spcBef>
                <a:spcPts val="640"/>
              </a:spcBef>
              <a:buSzPts val="2200"/>
              <a:buChar char="•"/>
            </a:pPr>
            <a:r>
              <a:rPr lang="en-US" sz="1800" dirty="0">
                <a:hlinkClick r:id="rId3"/>
              </a:rPr>
              <a:t>https://www.youtube.com/watch?v=X2mbhfrdBhg</a:t>
            </a:r>
            <a:r>
              <a:rPr lang="en-US" sz="1800" dirty="0"/>
              <a:t> </a:t>
            </a:r>
            <a:endParaRPr sz="1800" dirty="0"/>
          </a:p>
        </p:txBody>
      </p:sp>
      <p:sp>
        <p:nvSpPr>
          <p:cNvPr id="3" name="TextBox 2">
            <a:extLst>
              <a:ext uri="{FF2B5EF4-FFF2-40B4-BE49-F238E27FC236}">
                <a16:creationId xmlns:a16="http://schemas.microsoft.com/office/drawing/2014/main" id="{41BFB84E-CAC7-C942-9D27-CB3199B5C579}"/>
              </a:ext>
            </a:extLst>
          </p:cNvPr>
          <p:cNvSpPr txBox="1"/>
          <p:nvPr/>
        </p:nvSpPr>
        <p:spPr>
          <a:xfrm>
            <a:off x="2474729" y="6257684"/>
            <a:ext cx="4630478" cy="230832"/>
          </a:xfrm>
          <a:prstGeom prst="rect">
            <a:avLst/>
          </a:prstGeom>
          <a:noFill/>
        </p:spPr>
        <p:txBody>
          <a:bodyPr wrap="square">
            <a:spAutoFit/>
          </a:bodyPr>
          <a:lstStyle/>
          <a:p>
            <a:pPr lvl="0" algn="l" rtl="0">
              <a:lnSpc>
                <a:spcPct val="90000"/>
              </a:lnSpc>
              <a:spcBef>
                <a:spcPts val="750"/>
              </a:spcBef>
              <a:spcAft>
                <a:spcPts val="0"/>
              </a:spcAft>
              <a:buClr>
                <a:schemeClr val="dk1"/>
              </a:buClr>
              <a:buSzPts val="2200"/>
            </a:pPr>
            <a:r>
              <a:rPr lang="en-US" sz="1000" dirty="0"/>
              <a:t>Source: https://en.wikipedia.org/wiki/Equifax</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a820e56ac8_0_2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Equifax Breach cont.</a:t>
            </a:r>
            <a:endParaRPr/>
          </a:p>
        </p:txBody>
      </p:sp>
      <p:sp>
        <p:nvSpPr>
          <p:cNvPr id="47" name="Google Shape;47;g2a820e56ac8_0_2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lnSpc>
                <a:spcPct val="90000"/>
              </a:lnSpc>
              <a:spcBef>
                <a:spcPts val="0"/>
              </a:spcBef>
              <a:spcAft>
                <a:spcPts val="0"/>
              </a:spcAft>
              <a:buSzPts val="2200"/>
              <a:buFont typeface="Calibri"/>
              <a:buChar char="•"/>
            </a:pPr>
            <a:r>
              <a:rPr lang="en-US" sz="2200"/>
              <a:t>Equifax is one of the three largest consumer credit reporting agencies in the United States.</a:t>
            </a:r>
            <a:endParaRPr sz="2200"/>
          </a:p>
          <a:p>
            <a:pPr marL="342900" lvl="0" indent="-368300" algn="l" rtl="0">
              <a:lnSpc>
                <a:spcPct val="90000"/>
              </a:lnSpc>
              <a:spcBef>
                <a:spcPts val="750"/>
              </a:spcBef>
              <a:spcAft>
                <a:spcPts val="0"/>
              </a:spcAft>
              <a:buSzPts val="2200"/>
              <a:buFont typeface="Calibri"/>
              <a:buChar char="•"/>
            </a:pPr>
            <a:r>
              <a:rPr lang="en-US" sz="2200"/>
              <a:t>The breach was originally discovered back on July 29, 2017, but was made public on Sept 7, 2017. </a:t>
            </a:r>
            <a:endParaRPr sz="2200"/>
          </a:p>
          <a:p>
            <a:pPr marL="742950" lvl="1" indent="-311150" algn="l" rtl="0">
              <a:lnSpc>
                <a:spcPct val="90000"/>
              </a:lnSpc>
              <a:spcBef>
                <a:spcPts val="375"/>
              </a:spcBef>
              <a:spcAft>
                <a:spcPts val="0"/>
              </a:spcAft>
              <a:buSzPts val="2200"/>
              <a:buFont typeface="Calibri"/>
              <a:buChar char="–"/>
            </a:pPr>
            <a:r>
              <a:rPr lang="en-US" sz="2200"/>
              <a:t>Equifax did not explain its delay in reporting the breach. </a:t>
            </a:r>
            <a:endParaRPr sz="2200"/>
          </a:p>
          <a:p>
            <a:pPr marL="742950" lvl="1" indent="-311150" algn="l" rtl="0">
              <a:lnSpc>
                <a:spcPct val="90000"/>
              </a:lnSpc>
              <a:spcBef>
                <a:spcPts val="375"/>
              </a:spcBef>
              <a:spcAft>
                <a:spcPts val="0"/>
              </a:spcAft>
              <a:buSzPts val="2200"/>
              <a:buFont typeface="Calibri"/>
              <a:buChar char="–"/>
            </a:pPr>
            <a:r>
              <a:rPr lang="en-US" sz="2200"/>
              <a:t>Furthermore, it was revealed that three Equifax executives sold $1.8 million of their personal company shares days after Equifax discovered the breach. </a:t>
            </a:r>
            <a:endParaRPr sz="2200"/>
          </a:p>
        </p:txBody>
      </p:sp>
      <p:sp>
        <p:nvSpPr>
          <p:cNvPr id="2" name="TextBox 1">
            <a:extLst>
              <a:ext uri="{FF2B5EF4-FFF2-40B4-BE49-F238E27FC236}">
                <a16:creationId xmlns:a16="http://schemas.microsoft.com/office/drawing/2014/main" id="{CE83EFF8-5AC4-8284-184E-C1022B302EAC}"/>
              </a:ext>
            </a:extLst>
          </p:cNvPr>
          <p:cNvSpPr txBox="1"/>
          <p:nvPr/>
        </p:nvSpPr>
        <p:spPr>
          <a:xfrm>
            <a:off x="2474729" y="6257684"/>
            <a:ext cx="4630478" cy="230832"/>
          </a:xfrm>
          <a:prstGeom prst="rect">
            <a:avLst/>
          </a:prstGeom>
          <a:noFill/>
        </p:spPr>
        <p:txBody>
          <a:bodyPr wrap="square">
            <a:spAutoFit/>
          </a:bodyPr>
          <a:lstStyle/>
          <a:p>
            <a:pPr lvl="0" algn="l" rtl="0">
              <a:lnSpc>
                <a:spcPct val="90000"/>
              </a:lnSpc>
              <a:spcBef>
                <a:spcPts val="750"/>
              </a:spcBef>
              <a:spcAft>
                <a:spcPts val="0"/>
              </a:spcAft>
              <a:buClr>
                <a:schemeClr val="dk1"/>
              </a:buClr>
              <a:buSzPts val="2200"/>
            </a:pPr>
            <a:r>
              <a:rPr lang="en-US" sz="1000" dirty="0"/>
              <a:t>Source: https://en.wikipedia.org/wiki/Equifax</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a820e56ac8_0_3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Equifax’s Response</a:t>
            </a:r>
            <a:endParaRPr/>
          </a:p>
        </p:txBody>
      </p:sp>
      <p:sp>
        <p:nvSpPr>
          <p:cNvPr id="53" name="Google Shape;53;g2a820e56ac8_0_3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lnSpc>
                <a:spcPct val="90000"/>
              </a:lnSpc>
              <a:spcBef>
                <a:spcPts val="0"/>
              </a:spcBef>
              <a:spcAft>
                <a:spcPts val="0"/>
              </a:spcAft>
              <a:buSzPts val="2200"/>
              <a:buFont typeface="Calibri"/>
              <a:buChar char="•"/>
            </a:pPr>
            <a:r>
              <a:rPr lang="en-US" sz="2400" dirty="0"/>
              <a:t>Equifax launched a website intended to help individuals determine if they were affected by the breach. However, this website often provided random results rather than accurate information.</a:t>
            </a:r>
          </a:p>
          <a:p>
            <a:pPr marL="342900" lvl="0" indent="-368300" algn="l" rtl="0">
              <a:lnSpc>
                <a:spcPct val="90000"/>
              </a:lnSpc>
              <a:spcBef>
                <a:spcPts val="0"/>
              </a:spcBef>
              <a:spcAft>
                <a:spcPts val="0"/>
              </a:spcAft>
              <a:buSzPts val="2200"/>
              <a:buFont typeface="Calibri"/>
              <a:buChar char="•"/>
            </a:pPr>
            <a:r>
              <a:rPr lang="en-US" sz="2400" dirty="0"/>
              <a:t>Additionally, it had its own security issues: it was not properly registered under Equifax, had a flawed TLS implementation, and was based on free blogging software unsuitable for secure applications. </a:t>
            </a:r>
          </a:p>
          <a:p>
            <a:pPr marL="342900" lvl="0" indent="-368300" algn="l" rtl="0">
              <a:lnSpc>
                <a:spcPct val="90000"/>
              </a:lnSpc>
              <a:spcBef>
                <a:spcPts val="0"/>
              </a:spcBef>
              <a:spcAft>
                <a:spcPts val="0"/>
              </a:spcAft>
              <a:buSzPts val="2200"/>
              <a:buFont typeface="Calibri"/>
              <a:buChar char="•"/>
            </a:pPr>
            <a:r>
              <a:rPr lang="en-US" sz="2400" dirty="0"/>
              <a:t>Initially, users were required to waive their right to sue Equifax if they used the site, though this policy was subsequently revised.</a:t>
            </a:r>
            <a:endParaRPr sz="2400" dirty="0"/>
          </a:p>
        </p:txBody>
      </p:sp>
      <p:sp>
        <p:nvSpPr>
          <p:cNvPr id="2" name="TextBox 1">
            <a:extLst>
              <a:ext uri="{FF2B5EF4-FFF2-40B4-BE49-F238E27FC236}">
                <a16:creationId xmlns:a16="http://schemas.microsoft.com/office/drawing/2014/main" id="{2DCF3D3E-7693-56C1-2E71-47EF9BC52A14}"/>
              </a:ext>
            </a:extLst>
          </p:cNvPr>
          <p:cNvSpPr txBox="1"/>
          <p:nvPr/>
        </p:nvSpPr>
        <p:spPr>
          <a:xfrm>
            <a:off x="2474729" y="6257684"/>
            <a:ext cx="4630478" cy="230832"/>
          </a:xfrm>
          <a:prstGeom prst="rect">
            <a:avLst/>
          </a:prstGeom>
          <a:noFill/>
        </p:spPr>
        <p:txBody>
          <a:bodyPr wrap="square">
            <a:spAutoFit/>
          </a:bodyPr>
          <a:lstStyle/>
          <a:p>
            <a:pPr lvl="0" algn="l" rtl="0">
              <a:lnSpc>
                <a:spcPct val="90000"/>
              </a:lnSpc>
              <a:spcBef>
                <a:spcPts val="750"/>
              </a:spcBef>
              <a:spcAft>
                <a:spcPts val="0"/>
              </a:spcAft>
              <a:buClr>
                <a:schemeClr val="dk1"/>
              </a:buClr>
              <a:buSzPts val="2200"/>
            </a:pPr>
            <a:r>
              <a:rPr lang="en-US" sz="1000" dirty="0"/>
              <a:t>Source: https://en.wikipedia.org/wiki/Equifax</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2a820e56ac8_0_3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How did the breach happen?</a:t>
            </a:r>
            <a:endParaRPr/>
          </a:p>
        </p:txBody>
      </p:sp>
      <p:sp>
        <p:nvSpPr>
          <p:cNvPr id="59" name="Google Shape;59;g2a820e56ac8_0_3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68300" algn="l" rtl="0">
              <a:lnSpc>
                <a:spcPct val="90000"/>
              </a:lnSpc>
              <a:spcBef>
                <a:spcPts val="0"/>
              </a:spcBef>
              <a:spcAft>
                <a:spcPts val="0"/>
              </a:spcAft>
              <a:buSzPts val="2200"/>
              <a:buFont typeface="Calibri"/>
              <a:buChar char="•"/>
            </a:pPr>
            <a:r>
              <a:rPr lang="en-US" sz="2200" dirty="0"/>
              <a:t>A ‘relatively easy’ hack</a:t>
            </a:r>
            <a:endParaRPr sz="2200" dirty="0"/>
          </a:p>
          <a:p>
            <a:pPr marL="742950" lvl="1" indent="-311150" algn="l" rtl="0">
              <a:lnSpc>
                <a:spcPct val="90000"/>
              </a:lnSpc>
              <a:spcBef>
                <a:spcPts val="375"/>
              </a:spcBef>
              <a:spcAft>
                <a:spcPts val="0"/>
              </a:spcAft>
              <a:buSzPts val="2200"/>
              <a:buFont typeface="Calibri"/>
              <a:buChar char="–"/>
            </a:pPr>
            <a:r>
              <a:rPr lang="en-US" sz="2200" dirty="0"/>
              <a:t>Systems exploited using Apache Struts Vulnerability (CVE-2017-5638)</a:t>
            </a:r>
            <a:endParaRPr sz="2200" dirty="0"/>
          </a:p>
          <a:p>
            <a:pPr marL="457200" lvl="0" indent="0" algn="l" rtl="0">
              <a:lnSpc>
                <a:spcPct val="90000"/>
              </a:lnSpc>
              <a:spcBef>
                <a:spcPts val="375"/>
              </a:spcBef>
              <a:spcAft>
                <a:spcPts val="0"/>
              </a:spcAft>
              <a:buNone/>
            </a:pPr>
            <a:r>
              <a:rPr lang="en-US" sz="1400" dirty="0"/>
              <a:t>https://www.rapid7.com/db/vulnerabilities/apache-struts-cve-2017-5638</a:t>
            </a:r>
            <a:endParaRPr sz="1400" dirty="0"/>
          </a:p>
          <a:p>
            <a:pPr marL="742950" lvl="1" indent="-311150" algn="l" rtl="0">
              <a:lnSpc>
                <a:spcPct val="90000"/>
              </a:lnSpc>
              <a:spcBef>
                <a:spcPts val="375"/>
              </a:spcBef>
              <a:spcAft>
                <a:spcPts val="0"/>
              </a:spcAft>
              <a:buSzPts val="2200"/>
              <a:buFont typeface="Calibri"/>
              <a:buChar char="–"/>
            </a:pPr>
            <a:r>
              <a:rPr lang="en-US" sz="2200" dirty="0"/>
              <a:t>Its CVSS score was rated a 10!</a:t>
            </a:r>
            <a:endParaRPr sz="2200" dirty="0"/>
          </a:p>
          <a:p>
            <a:pPr marL="742950" lvl="1" indent="-311150" algn="l" rtl="0">
              <a:lnSpc>
                <a:spcPct val="90000"/>
              </a:lnSpc>
              <a:spcBef>
                <a:spcPts val="375"/>
              </a:spcBef>
              <a:spcAft>
                <a:spcPts val="0"/>
              </a:spcAft>
              <a:buSzPts val="2200"/>
              <a:buFont typeface="Calibri"/>
              <a:buChar char="–"/>
            </a:pPr>
            <a:r>
              <a:rPr lang="en-US" sz="2200" dirty="0"/>
              <a:t>It was discovered on 3/6/2017, two months before Equifax was breached.</a:t>
            </a:r>
            <a:endParaRPr sz="2200" dirty="0"/>
          </a:p>
          <a:p>
            <a:pPr marL="742950" lvl="1" indent="-311150" algn="l" rtl="0">
              <a:lnSpc>
                <a:spcPct val="90000"/>
              </a:lnSpc>
              <a:spcBef>
                <a:spcPts val="375"/>
              </a:spcBef>
              <a:spcAft>
                <a:spcPts val="0"/>
              </a:spcAft>
              <a:buSzPts val="2200"/>
              <a:buFont typeface="Calibri"/>
              <a:buChar char="–"/>
            </a:pPr>
            <a:r>
              <a:rPr lang="en-US" sz="2200" dirty="0"/>
              <a:t>Hackers compromised Equifax systems between mid May and late July and were soon discovered.</a:t>
            </a:r>
            <a:endParaRPr sz="2200" dirty="0"/>
          </a:p>
        </p:txBody>
      </p:sp>
      <p:sp>
        <p:nvSpPr>
          <p:cNvPr id="2" name="TextBox 1">
            <a:extLst>
              <a:ext uri="{FF2B5EF4-FFF2-40B4-BE49-F238E27FC236}">
                <a16:creationId xmlns:a16="http://schemas.microsoft.com/office/drawing/2014/main" id="{739A4626-4344-1E14-14CE-3E6E76638AFA}"/>
              </a:ext>
            </a:extLst>
          </p:cNvPr>
          <p:cNvSpPr txBox="1"/>
          <p:nvPr/>
        </p:nvSpPr>
        <p:spPr>
          <a:xfrm>
            <a:off x="2474729" y="6257684"/>
            <a:ext cx="4630478" cy="230832"/>
          </a:xfrm>
          <a:prstGeom prst="rect">
            <a:avLst/>
          </a:prstGeom>
          <a:noFill/>
        </p:spPr>
        <p:txBody>
          <a:bodyPr wrap="square">
            <a:spAutoFit/>
          </a:bodyPr>
          <a:lstStyle/>
          <a:p>
            <a:pPr lvl="0" algn="l" rtl="0">
              <a:lnSpc>
                <a:spcPct val="90000"/>
              </a:lnSpc>
              <a:spcBef>
                <a:spcPts val="750"/>
              </a:spcBef>
              <a:spcAft>
                <a:spcPts val="0"/>
              </a:spcAft>
              <a:buClr>
                <a:schemeClr val="dk1"/>
              </a:buClr>
              <a:buSzPts val="2200"/>
            </a:pPr>
            <a:r>
              <a:rPr lang="en-US" sz="1000" dirty="0"/>
              <a:t>Source: https://en.wikipedia.org/wiki/Equifax</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1484</Words>
  <Application>Microsoft Office PowerPoint</Application>
  <PresentationFormat>On-screen Show (4:3)</PresentationFormat>
  <Paragraphs>130</Paragraphs>
  <Slides>25</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Case Study: Equifax Breach 2017</vt:lpstr>
      <vt:lpstr>Disclaimer</vt:lpstr>
      <vt:lpstr>Sources of Information</vt:lpstr>
      <vt:lpstr>Readme Information</vt:lpstr>
      <vt:lpstr>Learning Objectives</vt:lpstr>
      <vt:lpstr>Equifax Breach</vt:lpstr>
      <vt:lpstr>Equifax Breach cont.</vt:lpstr>
      <vt:lpstr>Equifax’s Response</vt:lpstr>
      <vt:lpstr>How did the breach happen?</vt:lpstr>
      <vt:lpstr>Common Vulnerabilities and Exposures (CVE)</vt:lpstr>
      <vt:lpstr>exploit-db</vt:lpstr>
      <vt:lpstr>The Equifax Breach</vt:lpstr>
      <vt:lpstr>Other Vulnerabilities and Findings</vt:lpstr>
      <vt:lpstr>Mounting Concerns</vt:lpstr>
      <vt:lpstr>Equifax’s Undisclosed Hack!</vt:lpstr>
      <vt:lpstr>Common Security Vulnerabilities</vt:lpstr>
      <vt:lpstr>Enterprise Network Architecture</vt:lpstr>
      <vt:lpstr>  </vt:lpstr>
      <vt:lpstr>Zero Day Vulnerability</vt:lpstr>
      <vt:lpstr>Alert Websites</vt:lpstr>
      <vt:lpstr>Patch Management</vt:lpstr>
      <vt:lpstr>Discussion Questions</vt:lpstr>
      <vt:lpstr>Discussion Questions</vt:lpstr>
      <vt:lpstr>Discussion Questions</vt:lpstr>
      <vt:lpstr>References and Resources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11</cp:revision>
  <dcterms:created xsi:type="dcterms:W3CDTF">2006-08-16T00:00:00Z</dcterms:created>
  <dcterms:modified xsi:type="dcterms:W3CDTF">2024-06-20T23:32:04Z</dcterms:modified>
</cp:coreProperties>
</file>