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56" r:id="rId2"/>
    <p:sldId id="554" r:id="rId3"/>
    <p:sldId id="588" r:id="rId4"/>
    <p:sldId id="594"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595" r:id="rId21"/>
    <p:sldId id="596" r:id="rId22"/>
    <p:sldId id="597" r:id="rId23"/>
    <p:sldId id="598" r:id="rId24"/>
    <p:sldId id="273" r:id="rId2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i2ecNiHgBfhx0+kPmQtGns06c4m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314" autoAdjust="0"/>
  </p:normalViewPr>
  <p:slideViewPr>
    <p:cSldViewPr snapToGrid="0">
      <p:cViewPr varScale="1">
        <p:scale>
          <a:sx n="54" d="100"/>
          <a:sy n="54" d="100"/>
        </p:scale>
        <p:origin x="164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 name="Google Shape;21;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64aaff498f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0" name="Google Shape;80;g264aaff498f_0_7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64aaff498f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5" name="Google Shape;85;g264aaff498f_0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64aaff498f_0_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5" name="Google Shape;95;g264aaff498f_0_7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64aaff498f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g264aaff498f_0_8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64aaff498f_0_1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0" name="Google Shape;130;g264aaff498f_0_11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64aaff498f_0_1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g264aaff498f_0_17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64aaff498f_0_2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g264aaff498f_0_22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The Deloitte breach, involving the exposure of over 5 million internal documents, can be attributed to the lack of adherence to basic security practices, such as proper firewall configurations and two-factor authentication. Despite being a leading security consultancy, Deloitte's internal use of platforms like GitHub and Google+ for sensitive data storage highlighted a significant disconnect between their security recommendations and actual practices. This incident underscores the critical need for organizations to not only develop robust security protocols but also rigorously enforce them internally. Regular audits and employee training are essential to ensure that best practices are consistently followed, thereby mitigating potential vulnerabilities.</a:t>
            </a:r>
          </a:p>
          <a:p>
            <a:endParaRPr lang="en-US" dirty="0"/>
          </a:p>
        </p:txBody>
      </p:sp>
    </p:spTree>
    <p:extLst>
      <p:ext uri="{BB962C8B-B14F-4D97-AF65-F5344CB8AC3E}">
        <p14:creationId xmlns:p14="http://schemas.microsoft.com/office/powerpoint/2010/main" val="3420958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The Accenture breach, which exposed sensitive business data through misconfigured Amazon S3 buckets, illustrates the growing risks associated with cloud storage mismanagement. To prevent such leaks, organizations must implement stringent access controls, regularly audit cloud configurations, and ensure that security settings comply with the principle of least privilege. Automation tools for continuous monitoring and configuration management can help identify and rectify vulnerabilities before they lead to data breaches. Additionally, comprehensive training for cloud service users on security best practices is crucial to avoid inadvertent exposure of sensitive information.</a:t>
            </a:r>
          </a:p>
          <a:p>
            <a:endParaRPr lang="en-US" dirty="0"/>
          </a:p>
        </p:txBody>
      </p:sp>
    </p:spTree>
    <p:extLst>
      <p:ext uri="{BB962C8B-B14F-4D97-AF65-F5344CB8AC3E}">
        <p14:creationId xmlns:p14="http://schemas.microsoft.com/office/powerpoint/2010/main" val="37167289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Cyber breaches can be perpetrated by various types of attackers, including organized crime groups, hackers-for-hire, nation-states, hacktivists, and researchers. Organized crime groups typically seek financial gain through activities like selling stolen data or conducting ransomware attacks. Hackers-for-hire offer their services to the highest bidder, including selling malware or exploiting vulnerabilities. Nation-states focus on espionage and sabotage to gain political or economic advantages, while hacktivists attack to further their political or social causes. Researchers, often with benign intentions, may explore vulnerabilities to understand security weaknesses. Each type of attacker has distinct motivations and methods, requiring tailored defense strategies to effectively mitigate their threats.</a:t>
            </a:r>
          </a:p>
          <a:p>
            <a:endParaRPr lang="en-US" dirty="0"/>
          </a:p>
        </p:txBody>
      </p:sp>
    </p:spTree>
    <p:extLst>
      <p:ext uri="{BB962C8B-B14F-4D97-AF65-F5344CB8AC3E}">
        <p14:creationId xmlns:p14="http://schemas.microsoft.com/office/powerpoint/2010/main" val="2128405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Responding to phishing attacks and APTs requires a multi-layered approach that includes user training, technical defenses, and incident response plans. User training programs should emphasize recognizing phishing attempts and safe handling of suspicious emails. Technical defenses, such as spam filters, web filters, and multi-factor authentication, help prevent attackers from gaining access. Intrusion monitoring and privilege account management are essential to detect and limit the impact of </a:t>
            </a:r>
            <a:r>
              <a:rPr lang="en-US" dirty="0" err="1"/>
              <a:t>APTs.</a:t>
            </a:r>
            <a:r>
              <a:rPr lang="en-US" dirty="0"/>
              <a:t> In the event of a breach, a well-defined incident response plan enables quick action to contain the attack, mitigate damage, and initiate recovery processes. Regularly updating these defenses and response strategies is crucial to adapt to evolving threat landscapes.</a:t>
            </a:r>
          </a:p>
          <a:p>
            <a:endParaRPr lang="en-US" dirty="0"/>
          </a:p>
        </p:txBody>
      </p:sp>
    </p:spTree>
    <p:extLst>
      <p:ext uri="{BB962C8B-B14F-4D97-AF65-F5344CB8AC3E}">
        <p14:creationId xmlns:p14="http://schemas.microsoft.com/office/powerpoint/2010/main" val="1971727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264aaff498f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5" name="Google Shape;195;g264aaff498f_0_25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64aaff498f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 name="Google Shape;38;g264aaff498f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64aaff498f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 name="Google Shape;44;g264aaff498f_0_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64aaff498f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 name="Google Shape;50;g264aaff498f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64aaff498f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 name="Google Shape;56;g264aaff498f_0_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264aaff498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g264aaff498f_0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264aaff498f_0_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8" name="Google Shape;68;g264aaff498f_0_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64aaff498f_0_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4" name="Google Shape;74;g264aaff498f_0_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800"/>
              <a:buFont typeface="Calibri"/>
              <a:buNone/>
            </a:pPr>
            <a:r>
              <a:rPr lang="en-US" sz="4800" b="1"/>
              <a:t>Case Study:</a:t>
            </a:r>
            <a:br>
              <a:rPr lang="en-US" sz="4800" b="1"/>
            </a:br>
            <a:r>
              <a:rPr lang="en-US" sz="4800" b="1"/>
              <a:t>Deloitte and Accenture Breaches 2017</a:t>
            </a:r>
            <a:endParaRPr sz="20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g264aaff498f_0_37"/>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Introduction to Accenture</a:t>
            </a:r>
            <a:endParaRPr/>
          </a:p>
        </p:txBody>
      </p:sp>
      <p:sp>
        <p:nvSpPr>
          <p:cNvPr id="65" name="Google Shape;65;g264aaff498f_0_3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SzPts val="2200"/>
              <a:buChar char="•"/>
            </a:pPr>
            <a:r>
              <a:rPr lang="en-US" sz="2200"/>
              <a:t>Accenture is a Fortune 500 global management consulting and professional services company</a:t>
            </a:r>
            <a:endParaRPr sz="2200"/>
          </a:p>
          <a:p>
            <a:pPr marL="342900" lvl="0" indent="-342900" algn="l" rtl="0">
              <a:lnSpc>
                <a:spcPct val="90000"/>
              </a:lnSpc>
              <a:spcBef>
                <a:spcPts val="0"/>
              </a:spcBef>
              <a:spcAft>
                <a:spcPts val="0"/>
              </a:spcAft>
              <a:buSzPts val="2200"/>
              <a:buChar char="•"/>
            </a:pPr>
            <a:r>
              <a:rPr lang="en-US" sz="2200"/>
              <a:t>Provides strategy, consulting, digital, technology, and operations services. </a:t>
            </a:r>
            <a:endParaRPr sz="2200"/>
          </a:p>
          <a:p>
            <a:pPr marL="342900" lvl="0" indent="-342900" algn="l" rtl="0">
              <a:lnSpc>
                <a:spcPct val="90000"/>
              </a:lnSpc>
              <a:spcBef>
                <a:spcPts val="750"/>
              </a:spcBef>
              <a:spcAft>
                <a:spcPts val="0"/>
              </a:spcAft>
              <a:buSzPts val="2200"/>
              <a:buChar char="•"/>
            </a:pPr>
            <a:r>
              <a:rPr lang="en-US" sz="2200"/>
              <a:t>Accenture has been incorporated in Dublin, Ireland since 2009. </a:t>
            </a:r>
            <a:endParaRPr sz="2200"/>
          </a:p>
          <a:p>
            <a:pPr marL="342900" lvl="0" indent="-342900" algn="l" rtl="0">
              <a:lnSpc>
                <a:spcPct val="90000"/>
              </a:lnSpc>
              <a:spcBef>
                <a:spcPts val="750"/>
              </a:spcBef>
              <a:spcAft>
                <a:spcPts val="0"/>
              </a:spcAft>
              <a:buSzPts val="2200"/>
              <a:buChar char="•"/>
            </a:pPr>
            <a:r>
              <a:rPr lang="en-US" sz="2200"/>
              <a:t>In 2017, the company reported a net revenue of $34.9 billion, with more than 425,000 employees serving clients from 120 countries.</a:t>
            </a:r>
            <a:endParaRPr sz="2200"/>
          </a:p>
          <a:p>
            <a:pPr marL="0" lvl="0" indent="0" algn="l" rtl="0">
              <a:lnSpc>
                <a:spcPct val="90000"/>
              </a:lnSpc>
              <a:spcBef>
                <a:spcPts val="0"/>
              </a:spcBef>
              <a:spcAft>
                <a:spcPts val="0"/>
              </a:spcAft>
              <a:buSzPts val="1800"/>
              <a:buNone/>
            </a:pPr>
            <a:endParaRPr sz="2200"/>
          </a:p>
        </p:txBody>
      </p:sp>
      <p:sp>
        <p:nvSpPr>
          <p:cNvPr id="2" name="TextBox 1">
            <a:extLst>
              <a:ext uri="{FF2B5EF4-FFF2-40B4-BE49-F238E27FC236}">
                <a16:creationId xmlns:a16="http://schemas.microsoft.com/office/drawing/2014/main" id="{9769F7C2-7E09-B329-6D77-C6DD4782BA35}"/>
              </a:ext>
            </a:extLst>
          </p:cNvPr>
          <p:cNvSpPr txBox="1"/>
          <p:nvPr/>
        </p:nvSpPr>
        <p:spPr>
          <a:xfrm>
            <a:off x="1800890" y="6230779"/>
            <a:ext cx="5542220" cy="246221"/>
          </a:xfrm>
          <a:prstGeom prst="rect">
            <a:avLst/>
          </a:prstGeom>
          <a:noFill/>
        </p:spPr>
        <p:txBody>
          <a:bodyPr wrap="square">
            <a:spAutoFit/>
          </a:bodyPr>
          <a:lstStyle/>
          <a:p>
            <a:pPr lvl="0" algn="l" rtl="0">
              <a:lnSpc>
                <a:spcPct val="100000"/>
              </a:lnSpc>
              <a:spcBef>
                <a:spcPts val="0"/>
              </a:spcBef>
              <a:spcAft>
                <a:spcPts val="0"/>
              </a:spcAft>
              <a:buSzPts val="2200"/>
            </a:pPr>
            <a:r>
              <a:rPr lang="en-US" sz="1000" dirty="0"/>
              <a:t>Source: https://securityaffairs.co/wordpress/64150/data-breach/accenture-data-leak.html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g264aaff498f_0_4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Accenture Breach</a:t>
            </a:r>
            <a:endParaRPr/>
          </a:p>
        </p:txBody>
      </p:sp>
      <p:sp>
        <p:nvSpPr>
          <p:cNvPr id="71" name="Google Shape;71;g264aaff498f_0_4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SzPts val="2200"/>
              <a:buChar char="•"/>
            </a:pPr>
            <a:r>
              <a:rPr lang="en-US" sz="2200"/>
              <a:t>Accenture exposed its business data in a public Amazon S3 bucket.</a:t>
            </a:r>
            <a:endParaRPr sz="2200"/>
          </a:p>
          <a:p>
            <a:pPr marL="342900" lvl="0" indent="-342900" algn="l" rtl="0">
              <a:lnSpc>
                <a:spcPct val="90000"/>
              </a:lnSpc>
              <a:spcBef>
                <a:spcPts val="750"/>
              </a:spcBef>
              <a:spcAft>
                <a:spcPts val="0"/>
              </a:spcAft>
              <a:buSzPts val="2200"/>
              <a:buChar char="•"/>
            </a:pPr>
            <a:r>
              <a:rPr lang="en-US" sz="2200"/>
              <a:t>The incident exposed internal Accenture private keys, secret API data, and other information.</a:t>
            </a:r>
            <a:endParaRPr sz="2200"/>
          </a:p>
          <a:p>
            <a:pPr marL="342900" lvl="0" indent="-342900" algn="l" rtl="0">
              <a:lnSpc>
                <a:spcPct val="90000"/>
              </a:lnSpc>
              <a:spcBef>
                <a:spcPts val="750"/>
              </a:spcBef>
              <a:spcAft>
                <a:spcPts val="0"/>
              </a:spcAft>
              <a:buSzPts val="2200"/>
              <a:buChar char="•"/>
            </a:pPr>
            <a:r>
              <a:rPr lang="en-US" sz="2200"/>
              <a:t>The unsecured Amazon S3 bucket was discovered by researchers at UpGuard that privately reported to Accenture in September of 2017.</a:t>
            </a:r>
            <a:endParaRPr sz="2200"/>
          </a:p>
          <a:p>
            <a:pPr marL="342900" lvl="0" indent="-342900" algn="l" rtl="0">
              <a:lnSpc>
                <a:spcPct val="90000"/>
              </a:lnSpc>
              <a:spcBef>
                <a:spcPts val="750"/>
              </a:spcBef>
              <a:spcAft>
                <a:spcPts val="0"/>
              </a:spcAft>
              <a:buSzPts val="2200"/>
              <a:buChar char="•"/>
            </a:pPr>
            <a:r>
              <a:rPr lang="en-US" sz="2200"/>
              <a:t>The company was able to solve the issue in one day.</a:t>
            </a:r>
            <a:endParaRPr sz="2200"/>
          </a:p>
          <a:p>
            <a:pPr marL="342900" lvl="0" indent="-342900" algn="l" rtl="0">
              <a:lnSpc>
                <a:spcPct val="90000"/>
              </a:lnSpc>
              <a:spcBef>
                <a:spcPts val="750"/>
              </a:spcBef>
              <a:spcAft>
                <a:spcPts val="0"/>
              </a:spcAft>
              <a:buSzPts val="2200"/>
              <a:buChar char="•"/>
            </a:pPr>
            <a:r>
              <a:rPr lang="en-US" sz="2200"/>
              <a:t>Misconfigured cloud storage is now a common security issue!</a:t>
            </a:r>
            <a:endParaRPr sz="2200"/>
          </a:p>
          <a:p>
            <a:pPr marL="0" lvl="0" indent="0" algn="l" rtl="0">
              <a:lnSpc>
                <a:spcPct val="90000"/>
              </a:lnSpc>
              <a:spcBef>
                <a:spcPts val="0"/>
              </a:spcBef>
              <a:spcAft>
                <a:spcPts val="0"/>
              </a:spcAft>
              <a:buSzPts val="1800"/>
              <a:buNone/>
            </a:pPr>
            <a:endParaRPr sz="2200"/>
          </a:p>
        </p:txBody>
      </p:sp>
      <p:sp>
        <p:nvSpPr>
          <p:cNvPr id="2" name="TextBox 1">
            <a:extLst>
              <a:ext uri="{FF2B5EF4-FFF2-40B4-BE49-F238E27FC236}">
                <a16:creationId xmlns:a16="http://schemas.microsoft.com/office/drawing/2014/main" id="{16DC69F6-7A42-62CA-9659-C9615D53FCDC}"/>
              </a:ext>
            </a:extLst>
          </p:cNvPr>
          <p:cNvSpPr txBox="1"/>
          <p:nvPr/>
        </p:nvSpPr>
        <p:spPr>
          <a:xfrm>
            <a:off x="1800890" y="6230779"/>
            <a:ext cx="5542220" cy="246221"/>
          </a:xfrm>
          <a:prstGeom prst="rect">
            <a:avLst/>
          </a:prstGeom>
          <a:noFill/>
        </p:spPr>
        <p:txBody>
          <a:bodyPr wrap="square">
            <a:spAutoFit/>
          </a:bodyPr>
          <a:lstStyle/>
          <a:p>
            <a:pPr lvl="0" algn="l" rtl="0">
              <a:lnSpc>
                <a:spcPct val="100000"/>
              </a:lnSpc>
              <a:spcBef>
                <a:spcPts val="0"/>
              </a:spcBef>
              <a:spcAft>
                <a:spcPts val="0"/>
              </a:spcAft>
              <a:buSzPts val="2200"/>
            </a:pPr>
            <a:r>
              <a:rPr lang="en-US" sz="1000" dirty="0"/>
              <a:t>Source: https://securityaffairs.co/wordpress/64150/data-breach/accenture-data-leak.html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g264aaff498f_0_47"/>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Accenture Breach cont.</a:t>
            </a:r>
            <a:endParaRPr/>
          </a:p>
        </p:txBody>
      </p:sp>
      <p:sp>
        <p:nvSpPr>
          <p:cNvPr id="77" name="Google Shape;77;g264aaff498f_0_4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SzPts val="2200"/>
              <a:buChar char="•"/>
            </a:pPr>
            <a:r>
              <a:rPr lang="en-US" sz="2200"/>
              <a:t>“Accenture left at least four cloud-based storage servers unsecured and publicly downloadable, exposing secret API data, authentication credentials, certificates, decryption keys, customer information, and more data.” states the report published by UpGuard.</a:t>
            </a:r>
            <a:endParaRPr sz="2200"/>
          </a:p>
          <a:p>
            <a:pPr marL="0" lvl="0" indent="0" algn="l" rtl="0">
              <a:lnSpc>
                <a:spcPct val="90000"/>
              </a:lnSpc>
              <a:spcBef>
                <a:spcPts val="0"/>
              </a:spcBef>
              <a:spcAft>
                <a:spcPts val="0"/>
              </a:spcAft>
              <a:buSzPts val="1800"/>
              <a:buNone/>
            </a:pPr>
            <a:endParaRPr sz="2200"/>
          </a:p>
        </p:txBody>
      </p:sp>
      <p:sp>
        <p:nvSpPr>
          <p:cNvPr id="2" name="TextBox 1">
            <a:extLst>
              <a:ext uri="{FF2B5EF4-FFF2-40B4-BE49-F238E27FC236}">
                <a16:creationId xmlns:a16="http://schemas.microsoft.com/office/drawing/2014/main" id="{BE3E75EA-884E-429A-A80B-8644342F763C}"/>
              </a:ext>
            </a:extLst>
          </p:cNvPr>
          <p:cNvSpPr txBox="1"/>
          <p:nvPr/>
        </p:nvSpPr>
        <p:spPr>
          <a:xfrm>
            <a:off x="1800890" y="6230779"/>
            <a:ext cx="5542220" cy="246221"/>
          </a:xfrm>
          <a:prstGeom prst="rect">
            <a:avLst/>
          </a:prstGeom>
          <a:noFill/>
        </p:spPr>
        <p:txBody>
          <a:bodyPr wrap="square">
            <a:spAutoFit/>
          </a:bodyPr>
          <a:lstStyle/>
          <a:p>
            <a:pPr lvl="0" algn="l" rtl="0">
              <a:lnSpc>
                <a:spcPct val="100000"/>
              </a:lnSpc>
              <a:spcBef>
                <a:spcPts val="0"/>
              </a:spcBef>
              <a:spcAft>
                <a:spcPts val="0"/>
              </a:spcAft>
              <a:buSzPts val="2200"/>
            </a:pPr>
            <a:r>
              <a:rPr lang="en-US" sz="1000" dirty="0"/>
              <a:t>Source: https://securityaffairs.co/wordpress/64150/data-breach/accenture-data-leak.html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264aaff498f_0_73"/>
          <p:cNvSpPr txBox="1">
            <a:spLocks noGrp="1"/>
          </p:cNvSpPr>
          <p:nvPr>
            <p:ph type="body" idx="1"/>
          </p:nvPr>
        </p:nvSpPr>
        <p:spPr>
          <a:xfrm>
            <a:off x="457200" y="1450325"/>
            <a:ext cx="8229600" cy="41229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1800"/>
              <a:buNone/>
            </a:pPr>
            <a:endParaRPr sz="3600"/>
          </a:p>
          <a:p>
            <a:pPr marL="0" lvl="0" indent="0" algn="ctr" rtl="0">
              <a:lnSpc>
                <a:spcPct val="100000"/>
              </a:lnSpc>
              <a:spcBef>
                <a:spcPts val="0"/>
              </a:spcBef>
              <a:spcAft>
                <a:spcPts val="0"/>
              </a:spcAft>
              <a:buSzPts val="1800"/>
              <a:buNone/>
            </a:pPr>
            <a:endParaRPr sz="3600"/>
          </a:p>
          <a:p>
            <a:pPr marL="0" lvl="0" indent="0" algn="l" rtl="0">
              <a:lnSpc>
                <a:spcPct val="100000"/>
              </a:lnSpc>
              <a:spcBef>
                <a:spcPts val="0"/>
              </a:spcBef>
              <a:spcAft>
                <a:spcPts val="0"/>
              </a:spcAft>
              <a:buSzPts val="1800"/>
              <a:buNone/>
            </a:pPr>
            <a:endParaRPr sz="3600"/>
          </a:p>
          <a:p>
            <a:pPr marL="0" lvl="0" indent="0" algn="ctr" rtl="0">
              <a:lnSpc>
                <a:spcPct val="100000"/>
              </a:lnSpc>
              <a:spcBef>
                <a:spcPts val="0"/>
              </a:spcBef>
              <a:spcAft>
                <a:spcPts val="0"/>
              </a:spcAft>
              <a:buSzPts val="1800"/>
              <a:buNone/>
            </a:pPr>
            <a:r>
              <a:rPr lang="en-US" sz="3600"/>
              <a:t>Killing the Chain of Cyber Breaches</a:t>
            </a:r>
            <a:endParaRPr sz="22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g264aaff498f_0_6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Who are the Attackers?</a:t>
            </a:r>
            <a:endParaRPr/>
          </a:p>
        </p:txBody>
      </p:sp>
      <p:sp>
        <p:nvSpPr>
          <p:cNvPr id="88" name="Google Shape;88;g264aaff498f_0_63"/>
          <p:cNvSpPr txBox="1"/>
          <p:nvPr/>
        </p:nvSpPr>
        <p:spPr>
          <a:xfrm>
            <a:off x="700115" y="1413712"/>
            <a:ext cx="6302100" cy="1053300"/>
          </a:xfrm>
          <a:prstGeom prst="rect">
            <a:avLst/>
          </a:prstGeom>
          <a:noFill/>
          <a:ln>
            <a:noFill/>
          </a:ln>
        </p:spPr>
        <p:txBody>
          <a:bodyPr spcFirstLastPara="1" wrap="square" lIns="68550" tIns="34275" rIns="68550" bIns="34275" anchor="t" anchorCtr="0">
            <a:noAutofit/>
          </a:bodyPr>
          <a:lstStyle/>
          <a:p>
            <a:pPr marL="0" marR="0" lvl="0" indent="0" algn="l" rtl="0">
              <a:lnSpc>
                <a:spcPct val="90000"/>
              </a:lnSpc>
              <a:spcBef>
                <a:spcPts val="0"/>
              </a:spcBef>
              <a:spcAft>
                <a:spcPts val="0"/>
              </a:spcAft>
              <a:buClr>
                <a:srgbClr val="000000"/>
              </a:buClr>
              <a:buSzPts val="1500"/>
              <a:buFont typeface="Arial"/>
              <a:buNone/>
            </a:pPr>
            <a:r>
              <a:rPr lang="en-US" sz="1500" b="1" i="0" u="none" strike="noStrike" cap="none" dirty="0">
                <a:solidFill>
                  <a:srgbClr val="000000"/>
                </a:solidFill>
                <a:latin typeface="Calibri"/>
                <a:ea typeface="Calibri"/>
                <a:cs typeface="Calibri"/>
                <a:sym typeface="Calibri"/>
              </a:rPr>
              <a:t>Organized Crime </a:t>
            </a:r>
            <a:r>
              <a:rPr lang="en-US" sz="1500" b="0" i="0" u="none" strike="noStrike" cap="none" dirty="0">
                <a:solidFill>
                  <a:srgbClr val="000000"/>
                </a:solidFill>
                <a:latin typeface="Calibri"/>
                <a:ea typeface="Calibri"/>
                <a:cs typeface="Calibri"/>
                <a:sym typeface="Calibri"/>
              </a:rPr>
              <a:t>(for profit)</a:t>
            </a:r>
            <a:endParaRPr sz="1500" b="0" i="0" u="none" strike="noStrike" cap="none" dirty="0">
              <a:solidFill>
                <a:srgbClr val="000000"/>
              </a:solidFill>
              <a:latin typeface="Calibri"/>
              <a:ea typeface="Calibri"/>
              <a:cs typeface="Calibri"/>
              <a:sym typeface="Calibri"/>
            </a:endParaRPr>
          </a:p>
          <a:p>
            <a:pPr marL="342900" marR="0" lvl="1" indent="0" algn="l" rtl="0">
              <a:lnSpc>
                <a:spcPct val="90000"/>
              </a:lnSpc>
              <a:spcBef>
                <a:spcPts val="240"/>
              </a:spcBef>
              <a:spcAft>
                <a:spcPts val="0"/>
              </a:spcAft>
              <a:buClr>
                <a:srgbClr val="000000"/>
              </a:buClr>
              <a:buSzPts val="1500"/>
              <a:buFont typeface="Arial"/>
              <a:buNone/>
            </a:pPr>
            <a:r>
              <a:rPr lang="en-US" sz="1500" b="0" i="0" u="none" strike="noStrike" cap="none" dirty="0">
                <a:solidFill>
                  <a:srgbClr val="000000"/>
                </a:solidFill>
                <a:latin typeface="Calibri"/>
                <a:ea typeface="Calibri"/>
                <a:cs typeface="Calibri"/>
                <a:sym typeface="Calibri"/>
              </a:rPr>
              <a:t>Sell credit card data and personal info for fraud and ID theft</a:t>
            </a:r>
            <a:endParaRPr sz="1500" b="0" i="0" u="none" strike="noStrike" cap="none" dirty="0">
              <a:solidFill>
                <a:srgbClr val="000000"/>
              </a:solidFill>
              <a:latin typeface="Calibri"/>
              <a:ea typeface="Calibri"/>
              <a:cs typeface="Calibri"/>
              <a:sym typeface="Calibri"/>
            </a:endParaRPr>
          </a:p>
          <a:p>
            <a:pPr marL="342900" marR="0" lvl="1" indent="0" algn="l" rtl="0">
              <a:lnSpc>
                <a:spcPct val="90000"/>
              </a:lnSpc>
              <a:spcBef>
                <a:spcPts val="240"/>
              </a:spcBef>
              <a:spcAft>
                <a:spcPts val="0"/>
              </a:spcAft>
              <a:buClr>
                <a:srgbClr val="000000"/>
              </a:buClr>
              <a:buSzPts val="1500"/>
              <a:buFont typeface="Arial"/>
              <a:buNone/>
            </a:pPr>
            <a:r>
              <a:rPr lang="en-US" sz="1500" b="0" i="0" u="none" strike="noStrike" cap="none" dirty="0">
                <a:solidFill>
                  <a:srgbClr val="000000"/>
                </a:solidFill>
                <a:latin typeface="Calibri"/>
                <a:ea typeface="Calibri"/>
                <a:cs typeface="Calibri"/>
                <a:sym typeface="Calibri"/>
              </a:rPr>
              <a:t>Sell access to computers for data harvesting and attacking others</a:t>
            </a:r>
            <a:endParaRPr sz="1500" b="0" i="0" u="none" strike="noStrike" cap="none" dirty="0">
              <a:solidFill>
                <a:srgbClr val="000000"/>
              </a:solidFill>
              <a:latin typeface="Calibri"/>
              <a:ea typeface="Calibri"/>
              <a:cs typeface="Calibri"/>
              <a:sym typeface="Calibri"/>
            </a:endParaRPr>
          </a:p>
          <a:p>
            <a:pPr marL="342900" marR="0" lvl="1" indent="0" algn="l" rtl="0">
              <a:lnSpc>
                <a:spcPct val="90000"/>
              </a:lnSpc>
              <a:spcBef>
                <a:spcPts val="0"/>
              </a:spcBef>
              <a:spcAft>
                <a:spcPts val="0"/>
              </a:spcAft>
              <a:buClr>
                <a:srgbClr val="000000"/>
              </a:buClr>
              <a:buSzPts val="1500"/>
              <a:buFont typeface="Arial"/>
              <a:buNone/>
            </a:pPr>
            <a:r>
              <a:rPr lang="en-US" sz="1500" b="0" i="0" u="none" strike="noStrike" cap="none" dirty="0">
                <a:solidFill>
                  <a:srgbClr val="000000"/>
                </a:solidFill>
                <a:latin typeface="Calibri"/>
                <a:ea typeface="Calibri"/>
                <a:cs typeface="Calibri"/>
                <a:sym typeface="Calibri"/>
              </a:rPr>
              <a:t>Hold computers and data for ransom </a:t>
            </a:r>
            <a:br>
              <a:rPr lang="en-US" sz="1500" b="0" i="0" u="none" strike="noStrike" cap="none" dirty="0">
                <a:solidFill>
                  <a:srgbClr val="000000"/>
                </a:solidFill>
                <a:latin typeface="Calibri"/>
                <a:ea typeface="Calibri"/>
                <a:cs typeface="Calibri"/>
                <a:sym typeface="Calibri"/>
              </a:rPr>
            </a:br>
            <a:endParaRPr sz="1500" b="0" i="0" u="none" strike="noStrike" cap="none" dirty="0">
              <a:solidFill>
                <a:srgbClr val="000000"/>
              </a:solidFill>
              <a:latin typeface="Calibri"/>
              <a:ea typeface="Calibri"/>
              <a:cs typeface="Calibri"/>
              <a:sym typeface="Calibri"/>
            </a:endParaRPr>
          </a:p>
        </p:txBody>
      </p:sp>
      <p:sp>
        <p:nvSpPr>
          <p:cNvPr id="89" name="Google Shape;89;g264aaff498f_0_63"/>
          <p:cNvSpPr txBox="1"/>
          <p:nvPr/>
        </p:nvSpPr>
        <p:spPr>
          <a:xfrm>
            <a:off x="455615" y="2404484"/>
            <a:ext cx="4629000" cy="7497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dirty="0">
                <a:solidFill>
                  <a:srgbClr val="000000"/>
                </a:solidFill>
                <a:latin typeface="Calibri"/>
                <a:ea typeface="Calibri"/>
                <a:cs typeface="Calibri"/>
                <a:sym typeface="Calibri"/>
              </a:rPr>
              <a:t>       </a:t>
            </a:r>
            <a:r>
              <a:rPr lang="en-US" sz="1500" b="1" i="0" u="none" strike="noStrike" cap="none" dirty="0">
                <a:solidFill>
                  <a:srgbClr val="000000"/>
                </a:solidFill>
                <a:latin typeface="Calibri"/>
                <a:ea typeface="Calibri"/>
                <a:cs typeface="Calibri"/>
                <a:sym typeface="Calibri"/>
              </a:rPr>
              <a:t>Hackers for Hire </a:t>
            </a:r>
            <a:r>
              <a:rPr lang="en-US" sz="1500" b="0" i="0" u="none" strike="noStrike" cap="none" dirty="0">
                <a:solidFill>
                  <a:srgbClr val="000000"/>
                </a:solidFill>
                <a:latin typeface="Calibri"/>
                <a:ea typeface="Calibri"/>
                <a:cs typeface="Calibri"/>
                <a:sym typeface="Calibri"/>
              </a:rPr>
              <a:t>(for profit)</a:t>
            </a:r>
            <a:endParaRPr sz="1500" b="0" i="0" u="none" strike="noStrike" cap="none" dirty="0">
              <a:solidFill>
                <a:srgbClr val="000000"/>
              </a:solidFill>
              <a:latin typeface="Calibri"/>
              <a:ea typeface="Calibri"/>
              <a:cs typeface="Calibri"/>
              <a:sym typeface="Calibri"/>
            </a:endParaRPr>
          </a:p>
          <a:p>
            <a:pPr marL="557212" marR="0" lvl="1" indent="-207962" algn="l" rtl="0">
              <a:lnSpc>
                <a:spcPct val="100000"/>
              </a:lnSpc>
              <a:spcBef>
                <a:spcPts val="24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Sell malware and hacking services</a:t>
            </a:r>
            <a:endParaRPr sz="1500" b="0" i="0" u="none" strike="noStrike" cap="none" dirty="0">
              <a:solidFill>
                <a:srgbClr val="000000"/>
              </a:solidFill>
              <a:latin typeface="Calibri"/>
              <a:ea typeface="Calibri"/>
              <a:cs typeface="Calibri"/>
              <a:sym typeface="Calibri"/>
            </a:endParaRPr>
          </a:p>
          <a:p>
            <a:pPr marL="557212" marR="0" lvl="1" indent="-207962" algn="l" rtl="0">
              <a:lnSpc>
                <a:spcPct val="100000"/>
              </a:lnSpc>
              <a:spcBef>
                <a:spcPts val="24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Sell vulnerability data and exploits</a:t>
            </a:r>
            <a:endParaRPr sz="1500" b="0" i="0" u="none" strike="noStrike" cap="none" dirty="0">
              <a:solidFill>
                <a:srgbClr val="000000"/>
              </a:solidFill>
              <a:latin typeface="Calibri"/>
              <a:ea typeface="Calibri"/>
              <a:cs typeface="Calibri"/>
              <a:sym typeface="Calibri"/>
            </a:endParaRPr>
          </a:p>
        </p:txBody>
      </p:sp>
      <p:sp>
        <p:nvSpPr>
          <p:cNvPr id="90" name="Google Shape;90;g264aaff498f_0_63"/>
          <p:cNvSpPr txBox="1"/>
          <p:nvPr/>
        </p:nvSpPr>
        <p:spPr>
          <a:xfrm>
            <a:off x="455615" y="3259987"/>
            <a:ext cx="5898300" cy="6858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dirty="0">
                <a:solidFill>
                  <a:srgbClr val="000000"/>
                </a:solidFill>
                <a:latin typeface="Calibri"/>
                <a:ea typeface="Calibri"/>
                <a:cs typeface="Calibri"/>
                <a:sym typeface="Calibri"/>
              </a:rPr>
              <a:t>       </a:t>
            </a:r>
            <a:r>
              <a:rPr lang="en-US" sz="1500" b="1" i="0" u="none" strike="noStrike" cap="none" dirty="0">
                <a:solidFill>
                  <a:srgbClr val="000000"/>
                </a:solidFill>
                <a:latin typeface="Calibri"/>
                <a:ea typeface="Calibri"/>
                <a:cs typeface="Calibri"/>
                <a:sym typeface="Calibri"/>
              </a:rPr>
              <a:t>Nation States &amp; Competitors </a:t>
            </a:r>
            <a:r>
              <a:rPr lang="en-US" sz="1500" b="0" i="0" u="none" strike="noStrike" cap="none" dirty="0">
                <a:solidFill>
                  <a:srgbClr val="000000"/>
                </a:solidFill>
                <a:latin typeface="Calibri"/>
                <a:ea typeface="Calibri"/>
                <a:cs typeface="Calibri"/>
                <a:sym typeface="Calibri"/>
              </a:rPr>
              <a:t>(for information and sabotage)</a:t>
            </a:r>
            <a:endParaRPr sz="1500" b="0" i="0" u="none" strike="noStrike" cap="none" dirty="0">
              <a:solidFill>
                <a:srgbClr val="000000"/>
              </a:solidFill>
              <a:latin typeface="Calibri"/>
              <a:ea typeface="Calibri"/>
              <a:cs typeface="Calibri"/>
              <a:sym typeface="Calibri"/>
            </a:endParaRPr>
          </a:p>
          <a:p>
            <a:pPr marL="557212" marR="0" lvl="1" indent="-207962" algn="l" rtl="0">
              <a:lnSpc>
                <a:spcPct val="100000"/>
              </a:lnSpc>
              <a:spcBef>
                <a:spcPts val="24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Espionage, Trade Secrets, Intellectual Property</a:t>
            </a:r>
            <a:endParaRPr sz="1500" b="0" i="0" u="none" strike="noStrike" cap="none" dirty="0">
              <a:solidFill>
                <a:srgbClr val="000000"/>
              </a:solidFill>
              <a:latin typeface="Calibri"/>
              <a:ea typeface="Calibri"/>
              <a:cs typeface="Calibri"/>
              <a:sym typeface="Calibri"/>
            </a:endParaRPr>
          </a:p>
          <a:p>
            <a:pPr marL="557212" marR="0" lvl="1" indent="-207962" algn="l" rtl="0">
              <a:lnSpc>
                <a:spcPct val="100000"/>
              </a:lnSpc>
              <a:spcBef>
                <a:spcPts val="24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Sabotage &amp; Cyber War</a:t>
            </a:r>
            <a:endParaRPr sz="1500" b="0" i="0" u="none" strike="noStrike" cap="none" dirty="0">
              <a:solidFill>
                <a:srgbClr val="000000"/>
              </a:solidFill>
              <a:latin typeface="Calibri"/>
              <a:ea typeface="Calibri"/>
              <a:cs typeface="Calibri"/>
              <a:sym typeface="Calibri"/>
            </a:endParaRPr>
          </a:p>
        </p:txBody>
      </p:sp>
      <p:sp>
        <p:nvSpPr>
          <p:cNvPr id="91" name="Google Shape;91;g264aaff498f_0_63"/>
          <p:cNvSpPr txBox="1"/>
          <p:nvPr/>
        </p:nvSpPr>
        <p:spPr>
          <a:xfrm>
            <a:off x="551015" y="4244210"/>
            <a:ext cx="5707500" cy="7752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dirty="0">
                <a:solidFill>
                  <a:srgbClr val="000000"/>
                </a:solidFill>
                <a:latin typeface="Calibri"/>
                <a:ea typeface="Calibri"/>
                <a:cs typeface="Calibri"/>
                <a:sym typeface="Calibri"/>
              </a:rPr>
              <a:t>   </a:t>
            </a:r>
            <a:r>
              <a:rPr lang="en-US" sz="1500" b="1" i="0" u="none" strike="noStrike" cap="none" dirty="0">
                <a:solidFill>
                  <a:srgbClr val="000000"/>
                </a:solidFill>
                <a:latin typeface="Calibri"/>
                <a:ea typeface="Calibri"/>
                <a:cs typeface="Calibri"/>
                <a:sym typeface="Calibri"/>
              </a:rPr>
              <a:t>Hacktivists </a:t>
            </a:r>
            <a:r>
              <a:rPr lang="en-US" sz="1500" b="0" i="0" u="none" strike="noStrike" cap="none" dirty="0">
                <a:solidFill>
                  <a:srgbClr val="000000"/>
                </a:solidFill>
                <a:latin typeface="Calibri"/>
                <a:ea typeface="Calibri"/>
                <a:cs typeface="Calibri"/>
                <a:sym typeface="Calibri"/>
              </a:rPr>
              <a:t>(to further a cause)</a:t>
            </a:r>
            <a:endParaRPr sz="1500" b="0" i="0" u="none" strike="noStrike" cap="none" dirty="0">
              <a:solidFill>
                <a:srgbClr val="000000"/>
              </a:solidFill>
              <a:latin typeface="Calibri"/>
              <a:ea typeface="Calibri"/>
              <a:cs typeface="Calibri"/>
              <a:sym typeface="Calibri"/>
            </a:endParaRPr>
          </a:p>
          <a:p>
            <a:pPr marL="411480" marR="0" lvl="1" indent="-214630" algn="l" rtl="0">
              <a:lnSpc>
                <a:spcPct val="100000"/>
              </a:lnSpc>
              <a:spcBef>
                <a:spcPts val="24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Hacking for a political purpose, agenda, or belief system</a:t>
            </a:r>
            <a:endParaRPr sz="1500" b="0" i="0" u="none" strike="noStrike" cap="none" dirty="0">
              <a:solidFill>
                <a:srgbClr val="000000"/>
              </a:solidFill>
              <a:latin typeface="Calibri"/>
              <a:ea typeface="Calibri"/>
              <a:cs typeface="Calibri"/>
              <a:sym typeface="Calibri"/>
            </a:endParaRPr>
          </a:p>
          <a:p>
            <a:pPr marL="411480" marR="0" lvl="1" indent="-214630" algn="l" rtl="0">
              <a:lnSpc>
                <a:spcPct val="100000"/>
              </a:lnSpc>
              <a:spcBef>
                <a:spcPts val="24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Often center on controversial social issues</a:t>
            </a:r>
            <a:endParaRPr sz="15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1170"/>
              </a:spcBef>
              <a:spcAft>
                <a:spcPts val="0"/>
              </a:spcAft>
              <a:buClr>
                <a:srgbClr val="000000"/>
              </a:buClr>
              <a:buSzPts val="1500"/>
              <a:buFont typeface="Arial"/>
              <a:buNone/>
            </a:pPr>
            <a:endParaRPr sz="1500" b="0" i="0" u="none" strike="noStrike" cap="none" dirty="0">
              <a:solidFill>
                <a:srgbClr val="000000"/>
              </a:solidFill>
              <a:latin typeface="Calibri"/>
              <a:ea typeface="Calibri"/>
              <a:cs typeface="Calibri"/>
              <a:sym typeface="Calibri"/>
            </a:endParaRPr>
          </a:p>
        </p:txBody>
      </p:sp>
      <p:sp>
        <p:nvSpPr>
          <p:cNvPr id="92" name="Google Shape;92;g264aaff498f_0_63"/>
          <p:cNvSpPr/>
          <p:nvPr/>
        </p:nvSpPr>
        <p:spPr>
          <a:xfrm>
            <a:off x="700115" y="5086983"/>
            <a:ext cx="4384500" cy="4617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1" i="0" u="none" strike="noStrike" cap="none" dirty="0">
                <a:solidFill>
                  <a:srgbClr val="000000"/>
                </a:solidFill>
                <a:latin typeface="Calibri"/>
                <a:ea typeface="Calibri"/>
                <a:cs typeface="Calibri"/>
                <a:sym typeface="Calibri"/>
              </a:rPr>
              <a:t>Researchers</a:t>
            </a:r>
            <a:r>
              <a:rPr lang="en-US" sz="1500" b="0" i="0" u="none" strike="noStrike" cap="none" dirty="0">
                <a:solidFill>
                  <a:srgbClr val="000000"/>
                </a:solidFill>
                <a:latin typeface="Calibri"/>
                <a:ea typeface="Calibri"/>
                <a:cs typeface="Calibri"/>
                <a:sym typeface="Calibri"/>
              </a:rPr>
              <a:t> (to learn)</a:t>
            </a:r>
            <a:endParaRPr sz="1500" b="0" i="0" u="none" strike="noStrike" cap="none" dirty="0">
              <a:solidFill>
                <a:srgbClr val="000000"/>
              </a:solidFill>
              <a:latin typeface="Calibri"/>
              <a:ea typeface="Calibri"/>
              <a:cs typeface="Calibri"/>
              <a:sym typeface="Calibri"/>
            </a:endParaRPr>
          </a:p>
          <a:p>
            <a:pPr marL="274320" marR="0" lvl="0" indent="-210820" algn="l" rtl="0">
              <a:lnSpc>
                <a:spcPct val="100000"/>
              </a:lnSpc>
              <a:spcBef>
                <a:spcPts val="0"/>
              </a:spcBef>
              <a:spcAft>
                <a:spcPts val="0"/>
              </a:spcAft>
              <a:buClr>
                <a:srgbClr val="000000"/>
              </a:buClr>
              <a:buSzPts val="1500"/>
              <a:buFont typeface="Calibri"/>
              <a:buChar char="–"/>
            </a:pPr>
            <a:r>
              <a:rPr lang="en-US" sz="1500" b="0" i="0" u="none" strike="noStrike" cap="none" dirty="0">
                <a:solidFill>
                  <a:srgbClr val="000000"/>
                </a:solidFill>
                <a:latin typeface="Calibri"/>
                <a:ea typeface="Calibri"/>
                <a:cs typeface="Calibri"/>
                <a:sym typeface="Calibri"/>
              </a:rPr>
              <a:t>Students, script kiddies, techies, etc.</a:t>
            </a:r>
            <a:endParaRPr sz="15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264aaff498f_0_7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a:t>Causes of Data Breaches</a:t>
            </a:r>
            <a:endParaRPr/>
          </a:p>
        </p:txBody>
      </p:sp>
      <p:sp>
        <p:nvSpPr>
          <p:cNvPr id="98" name="Google Shape;98;g264aaff498f_0_78"/>
          <p:cNvSpPr txBox="1"/>
          <p:nvPr/>
        </p:nvSpPr>
        <p:spPr>
          <a:xfrm>
            <a:off x="958257" y="1728147"/>
            <a:ext cx="7409700" cy="4151700"/>
          </a:xfrm>
          <a:prstGeom prst="rect">
            <a:avLst/>
          </a:prstGeom>
          <a:noFill/>
          <a:ln>
            <a:noFill/>
          </a:ln>
        </p:spPr>
        <p:txBody>
          <a:bodyPr spcFirstLastPara="1" wrap="square" lIns="68550" tIns="34275" rIns="68550" bIns="34275" anchor="t" anchorCtr="0">
            <a:noAutofit/>
          </a:bodyPr>
          <a:lstStyle/>
          <a:p>
            <a:pPr marL="171450" marR="0" lvl="0" indent="-171450" algn="l" rtl="0">
              <a:lnSpc>
                <a:spcPct val="90000"/>
              </a:lnSpc>
              <a:spcBef>
                <a:spcPts val="0"/>
              </a:spcBef>
              <a:spcAft>
                <a:spcPts val="0"/>
              </a:spcAft>
              <a:buClr>
                <a:srgbClr val="000000"/>
              </a:buClr>
              <a:buSzPts val="2200"/>
              <a:buFont typeface="Arial"/>
              <a:buChar char="•"/>
            </a:pPr>
            <a:r>
              <a:rPr lang="en-US" sz="2200" b="0" i="0" u="none" strike="noStrike" cap="none">
                <a:solidFill>
                  <a:schemeClr val="dk1"/>
                </a:solidFill>
                <a:latin typeface="Calibri"/>
                <a:ea typeface="Calibri"/>
                <a:cs typeface="Calibri"/>
                <a:sym typeface="Calibri"/>
              </a:rPr>
              <a:t>Missing Patches/Updates</a:t>
            </a:r>
            <a:endParaRPr sz="2200" b="0" i="0" u="none" strike="noStrike" cap="none">
              <a:solidFill>
                <a:srgbClr val="000000"/>
              </a:solidFill>
              <a:latin typeface="Calibri"/>
              <a:ea typeface="Calibri"/>
              <a:cs typeface="Calibri"/>
              <a:sym typeface="Calibri"/>
            </a:endParaRPr>
          </a:p>
          <a:p>
            <a:pPr marL="514350" marR="0" lvl="1" indent="-196850" algn="l" rtl="0">
              <a:lnSpc>
                <a:spcPct val="90000"/>
              </a:lnSpc>
              <a:spcBef>
                <a:spcPts val="420"/>
              </a:spcBef>
              <a:spcAft>
                <a:spcPts val="0"/>
              </a:spcAft>
              <a:buClr>
                <a:srgbClr val="000000"/>
              </a:buClr>
              <a:buSzPts val="2200"/>
              <a:buFont typeface="Arial"/>
              <a:buChar char="•"/>
            </a:pPr>
            <a:r>
              <a:rPr lang="en-US" sz="2200" b="0" i="0" u="none" strike="noStrike" cap="none">
                <a:solidFill>
                  <a:schemeClr val="dk1"/>
                </a:solidFill>
                <a:latin typeface="Calibri"/>
                <a:ea typeface="Calibri"/>
                <a:cs typeface="Calibri"/>
                <a:sym typeface="Calibri"/>
              </a:rPr>
              <a:t>Constant patching &amp; vulnerability scanning</a:t>
            </a:r>
            <a:endParaRPr sz="2200" b="0" i="0" u="none" strike="noStrike" cap="none">
              <a:solidFill>
                <a:schemeClr val="dk1"/>
              </a:solidFill>
              <a:latin typeface="Calibri"/>
              <a:ea typeface="Calibri"/>
              <a:cs typeface="Calibri"/>
              <a:sym typeface="Calibri"/>
            </a:endParaRPr>
          </a:p>
          <a:p>
            <a:pPr marL="514350" marR="0" lvl="0" indent="0" algn="l" rtl="0">
              <a:lnSpc>
                <a:spcPct val="90000"/>
              </a:lnSpc>
              <a:spcBef>
                <a:spcPts val="42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171450" marR="0" lvl="0" indent="-171450" algn="l" rtl="0">
              <a:lnSpc>
                <a:spcPct val="90000"/>
              </a:lnSpc>
              <a:spcBef>
                <a:spcPts val="420"/>
              </a:spcBef>
              <a:spcAft>
                <a:spcPts val="0"/>
              </a:spcAft>
              <a:buClr>
                <a:schemeClr val="dk1"/>
              </a:buClr>
              <a:buSzPts val="2200"/>
              <a:buFont typeface="Arial"/>
              <a:buChar char="•"/>
            </a:pPr>
            <a:r>
              <a:rPr lang="en-US" sz="2200" b="0" i="0" u="none" strike="noStrike" cap="none">
                <a:solidFill>
                  <a:schemeClr val="dk1"/>
                </a:solidFill>
                <a:latin typeface="Calibri"/>
                <a:ea typeface="Calibri"/>
                <a:cs typeface="Calibri"/>
                <a:sym typeface="Calibri"/>
              </a:rPr>
              <a:t>Misconfigurations of Systems</a:t>
            </a:r>
            <a:endParaRPr sz="2200" b="0" i="0" u="none" strike="noStrike" cap="none">
              <a:solidFill>
                <a:schemeClr val="dk1"/>
              </a:solidFill>
              <a:latin typeface="Calibri"/>
              <a:ea typeface="Calibri"/>
              <a:cs typeface="Calibri"/>
              <a:sym typeface="Calibri"/>
            </a:endParaRPr>
          </a:p>
          <a:p>
            <a:pPr marL="514350" marR="0" lvl="1" indent="-196850" algn="l" rtl="0">
              <a:lnSpc>
                <a:spcPct val="90000"/>
              </a:lnSpc>
              <a:spcBef>
                <a:spcPts val="420"/>
              </a:spcBef>
              <a:spcAft>
                <a:spcPts val="0"/>
              </a:spcAft>
              <a:buClr>
                <a:schemeClr val="dk1"/>
              </a:buClr>
              <a:buSzPts val="2200"/>
              <a:buFont typeface="Arial"/>
              <a:buChar char="•"/>
            </a:pPr>
            <a:r>
              <a:rPr lang="en-US" sz="2200" b="0" i="0" u="none" strike="noStrike" cap="none">
                <a:solidFill>
                  <a:schemeClr val="dk1"/>
                </a:solidFill>
                <a:latin typeface="Calibri"/>
                <a:ea typeface="Calibri"/>
                <a:cs typeface="Calibri"/>
                <a:sym typeface="Calibri"/>
              </a:rPr>
              <a:t>Harden Systems / Security Benchmarks</a:t>
            </a:r>
            <a:endParaRPr sz="2200" b="0" i="0" u="none" strike="noStrike" cap="none">
              <a:solidFill>
                <a:schemeClr val="dk1"/>
              </a:solidFill>
              <a:latin typeface="Calibri"/>
              <a:ea typeface="Calibri"/>
              <a:cs typeface="Calibri"/>
              <a:sym typeface="Calibri"/>
            </a:endParaRPr>
          </a:p>
          <a:p>
            <a:pPr marL="514350" marR="0" lvl="0" indent="0" algn="l" rtl="0">
              <a:lnSpc>
                <a:spcPct val="90000"/>
              </a:lnSpc>
              <a:spcBef>
                <a:spcPts val="42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257175" marR="0" lvl="0" indent="-244475" algn="l" rtl="0">
              <a:lnSpc>
                <a:spcPct val="90000"/>
              </a:lnSpc>
              <a:spcBef>
                <a:spcPts val="420"/>
              </a:spcBef>
              <a:spcAft>
                <a:spcPts val="0"/>
              </a:spcAft>
              <a:buClr>
                <a:srgbClr val="000000"/>
              </a:buClr>
              <a:buSzPts val="2200"/>
              <a:buFont typeface="Arial"/>
              <a:buChar char="•"/>
            </a:pPr>
            <a:r>
              <a:rPr lang="en-US" sz="2200" b="0" i="0" u="none" strike="noStrike" cap="none">
                <a:solidFill>
                  <a:srgbClr val="000000"/>
                </a:solidFill>
                <a:latin typeface="Calibri"/>
                <a:ea typeface="Calibri"/>
                <a:cs typeface="Calibri"/>
                <a:sym typeface="Calibri"/>
              </a:rPr>
              <a:t>Not Applying Principle of Least Privilege</a:t>
            </a:r>
            <a:endParaRPr sz="2200" b="0" i="0" u="none" strike="noStrike" cap="none">
              <a:solidFill>
                <a:srgbClr val="000000"/>
              </a:solidFill>
              <a:latin typeface="Calibri"/>
              <a:ea typeface="Calibri"/>
              <a:cs typeface="Calibri"/>
              <a:sym typeface="Calibri"/>
            </a:endParaRPr>
          </a:p>
          <a:p>
            <a:pPr marL="600075" marR="0" lvl="1" indent="-263525" algn="l" rtl="0">
              <a:lnSpc>
                <a:spcPct val="90000"/>
              </a:lnSpc>
              <a:spcBef>
                <a:spcPts val="420"/>
              </a:spcBef>
              <a:spcAft>
                <a:spcPts val="0"/>
              </a:spcAft>
              <a:buClr>
                <a:srgbClr val="000000"/>
              </a:buClr>
              <a:buSzPts val="2200"/>
              <a:buFont typeface="Arial"/>
              <a:buChar char="•"/>
            </a:pPr>
            <a:r>
              <a:rPr lang="en-US" sz="2200" b="0" i="0" u="none" strike="noStrike" cap="none">
                <a:solidFill>
                  <a:srgbClr val="000000"/>
                </a:solidFill>
                <a:latin typeface="Calibri"/>
                <a:ea typeface="Calibri"/>
                <a:cs typeface="Calibri"/>
                <a:sym typeface="Calibri"/>
              </a:rPr>
              <a:t>Apply least access/whitelist</a:t>
            </a:r>
            <a:endParaRPr sz="2200" b="0" i="0" u="none" strike="noStrike" cap="none">
              <a:solidFill>
                <a:srgbClr val="000000"/>
              </a:solidFill>
              <a:latin typeface="Calibri"/>
              <a:ea typeface="Calibri"/>
              <a:cs typeface="Calibri"/>
              <a:sym typeface="Calibri"/>
            </a:endParaRPr>
          </a:p>
          <a:p>
            <a:pPr marL="514350" marR="0" lvl="0" indent="0" algn="l" rtl="0">
              <a:lnSpc>
                <a:spcPct val="90000"/>
              </a:lnSpc>
              <a:spcBef>
                <a:spcPts val="420"/>
              </a:spcBef>
              <a:spcAft>
                <a:spcPts val="0"/>
              </a:spcAft>
              <a:buClr>
                <a:srgbClr val="000000"/>
              </a:buClr>
              <a:buSzPts val="2200"/>
              <a:buFont typeface="Arial"/>
              <a:buNone/>
            </a:pPr>
            <a:endParaRPr sz="2200" b="0" i="0" u="none" strike="noStrike" cap="none">
              <a:solidFill>
                <a:srgbClr val="000000"/>
              </a:solidFill>
              <a:latin typeface="Calibri"/>
              <a:ea typeface="Calibri"/>
              <a:cs typeface="Calibri"/>
              <a:sym typeface="Calibri"/>
            </a:endParaRPr>
          </a:p>
          <a:p>
            <a:pPr marL="257175" marR="0" lvl="0" indent="-244475" algn="l" rtl="0">
              <a:lnSpc>
                <a:spcPct val="90000"/>
              </a:lnSpc>
              <a:spcBef>
                <a:spcPts val="420"/>
              </a:spcBef>
              <a:spcAft>
                <a:spcPts val="0"/>
              </a:spcAft>
              <a:buClr>
                <a:srgbClr val="000000"/>
              </a:buClr>
              <a:buSzPts val="2200"/>
              <a:buFont typeface="Arial"/>
              <a:buChar char="•"/>
            </a:pPr>
            <a:r>
              <a:rPr lang="en-US" sz="2200" b="0" i="0" u="none" strike="noStrike" cap="none">
                <a:solidFill>
                  <a:srgbClr val="000000"/>
                </a:solidFill>
                <a:latin typeface="Calibri"/>
                <a:ea typeface="Calibri"/>
                <a:cs typeface="Calibri"/>
                <a:sym typeface="Calibri"/>
              </a:rPr>
              <a:t>Human errors and ignorance</a:t>
            </a:r>
            <a:endParaRPr sz="2200" b="0" i="0" u="none" strike="noStrike" cap="none">
              <a:solidFill>
                <a:srgbClr val="000000"/>
              </a:solidFill>
              <a:latin typeface="Calibri"/>
              <a:ea typeface="Calibri"/>
              <a:cs typeface="Calibri"/>
              <a:sym typeface="Calibri"/>
            </a:endParaRPr>
          </a:p>
          <a:p>
            <a:pPr marL="600075" marR="0" lvl="1" indent="-263525" algn="l" rtl="0">
              <a:lnSpc>
                <a:spcPct val="90000"/>
              </a:lnSpc>
              <a:spcBef>
                <a:spcPts val="420"/>
              </a:spcBef>
              <a:spcAft>
                <a:spcPts val="0"/>
              </a:spcAft>
              <a:buClr>
                <a:srgbClr val="000000"/>
              </a:buClr>
              <a:buSzPts val="2200"/>
              <a:buFont typeface="Arial"/>
              <a:buChar char="•"/>
            </a:pPr>
            <a:r>
              <a:rPr lang="en-US" sz="2200" b="0" i="0" u="none" strike="noStrike" cap="none">
                <a:solidFill>
                  <a:srgbClr val="000000"/>
                </a:solidFill>
                <a:latin typeface="Calibri"/>
                <a:ea typeface="Calibri"/>
                <a:cs typeface="Calibri"/>
                <a:sym typeface="Calibri"/>
              </a:rPr>
              <a:t>Educate users on security</a:t>
            </a:r>
            <a:endParaRPr sz="2200" b="0" i="0" u="none" strike="noStrike" cap="none">
              <a:solidFill>
                <a:srgbClr val="000000"/>
              </a:solidFill>
              <a:latin typeface="Calibri"/>
              <a:ea typeface="Calibri"/>
              <a:cs typeface="Calibri"/>
              <a:sym typeface="Calibri"/>
            </a:endParaRPr>
          </a:p>
          <a:p>
            <a:pPr marL="257175" marR="0" lvl="0" indent="-104775" algn="l" rtl="0">
              <a:lnSpc>
                <a:spcPct val="90000"/>
              </a:lnSpc>
              <a:spcBef>
                <a:spcPts val="420"/>
              </a:spcBef>
              <a:spcAft>
                <a:spcPts val="0"/>
              </a:spcAft>
              <a:buClr>
                <a:srgbClr val="000000"/>
              </a:buClr>
              <a:buSzPts val="2200"/>
              <a:buFont typeface="Arial"/>
              <a:buNone/>
            </a:pPr>
            <a:endParaRPr sz="2200" b="0" i="0" u="none" strike="noStrike" cap="none">
              <a:solidFill>
                <a:srgbClr val="000000"/>
              </a:solidFill>
              <a:latin typeface="Calibri"/>
              <a:ea typeface="Calibri"/>
              <a:cs typeface="Calibri"/>
              <a:sym typeface="Calibri"/>
            </a:endParaRPr>
          </a:p>
          <a:p>
            <a:pPr marL="257175" marR="0" lvl="0" indent="-257175" algn="l" rtl="0">
              <a:lnSpc>
                <a:spcPct val="90000"/>
              </a:lnSpc>
              <a:spcBef>
                <a:spcPts val="480"/>
              </a:spcBef>
              <a:spcAft>
                <a:spcPts val="0"/>
              </a:spcAft>
              <a:buClr>
                <a:srgbClr val="000000"/>
              </a:buClr>
              <a:buSzPts val="2200"/>
              <a:buFont typeface="Arial"/>
              <a:buNone/>
            </a:pPr>
            <a:endParaRPr sz="2200" b="0" i="0" u="none" strike="noStrike" cap="none">
              <a:solidFill>
                <a:srgbClr val="000000"/>
              </a:solidFill>
              <a:latin typeface="Calibri"/>
              <a:ea typeface="Calibri"/>
              <a:cs typeface="Calibri"/>
              <a:sym typeface="Calibri"/>
            </a:endParaRPr>
          </a:p>
          <a:p>
            <a:pPr marL="0" marR="0" lvl="0" indent="0" algn="l" rtl="0">
              <a:lnSpc>
                <a:spcPct val="90000"/>
              </a:lnSpc>
              <a:spcBef>
                <a:spcPts val="480"/>
              </a:spcBef>
              <a:spcAft>
                <a:spcPts val="0"/>
              </a:spcAft>
              <a:buClr>
                <a:srgbClr val="000000"/>
              </a:buClr>
              <a:buSzPts val="2200"/>
              <a:buFont typeface="Arial"/>
              <a:buNone/>
            </a:pPr>
            <a:endParaRPr sz="2200" b="0" i="0" u="none" strike="noStrike" cap="non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264aaff498f_0_8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a:t>Phishing Emails and APTs</a:t>
            </a:r>
            <a:endParaRPr/>
          </a:p>
        </p:txBody>
      </p:sp>
      <p:sp>
        <p:nvSpPr>
          <p:cNvPr id="104" name="Google Shape;104;g264aaff498f_0_88"/>
          <p:cNvSpPr/>
          <p:nvPr/>
        </p:nvSpPr>
        <p:spPr>
          <a:xfrm>
            <a:off x="2711838" y="2806332"/>
            <a:ext cx="11430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05" name="Google Shape;105;g264aaff498f_0_88"/>
          <p:cNvSpPr txBox="1"/>
          <p:nvPr/>
        </p:nvSpPr>
        <p:spPr>
          <a:xfrm>
            <a:off x="2708267" y="2896749"/>
            <a:ext cx="1146600" cy="2076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User clicks the phishing email</a:t>
            </a:r>
            <a:endParaRPr sz="1200" b="1" i="0" u="none" strike="noStrike" cap="none">
              <a:solidFill>
                <a:srgbClr val="000000"/>
              </a:solidFill>
              <a:latin typeface="Calibri"/>
              <a:ea typeface="Calibri"/>
              <a:cs typeface="Calibri"/>
              <a:sym typeface="Calibri"/>
            </a:endParaRPr>
          </a:p>
        </p:txBody>
      </p:sp>
      <p:sp>
        <p:nvSpPr>
          <p:cNvPr id="106" name="Google Shape;106;g264aaff498f_0_88"/>
          <p:cNvSpPr/>
          <p:nvPr/>
        </p:nvSpPr>
        <p:spPr>
          <a:xfrm>
            <a:off x="4312037" y="2810883"/>
            <a:ext cx="11430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07" name="Google Shape;107;g264aaff498f_0_88"/>
          <p:cNvSpPr txBox="1"/>
          <p:nvPr/>
        </p:nvSpPr>
        <p:spPr>
          <a:xfrm>
            <a:off x="4312038" y="2830346"/>
            <a:ext cx="11430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User is redirected to a fake login page</a:t>
            </a:r>
            <a:endParaRPr sz="1400" b="0" i="0" u="none" strike="noStrike" cap="none">
              <a:solidFill>
                <a:srgbClr val="000000"/>
              </a:solidFill>
              <a:latin typeface="Arial"/>
              <a:ea typeface="Arial"/>
              <a:cs typeface="Arial"/>
              <a:sym typeface="Arial"/>
            </a:endParaRPr>
          </a:p>
        </p:txBody>
      </p:sp>
      <p:sp>
        <p:nvSpPr>
          <p:cNvPr id="108" name="Google Shape;108;g264aaff498f_0_88"/>
          <p:cNvSpPr/>
          <p:nvPr/>
        </p:nvSpPr>
        <p:spPr>
          <a:xfrm>
            <a:off x="1125926" y="2806335"/>
            <a:ext cx="11430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09" name="Google Shape;109;g264aaff498f_0_88"/>
          <p:cNvSpPr txBox="1"/>
          <p:nvPr/>
        </p:nvSpPr>
        <p:spPr>
          <a:xfrm>
            <a:off x="1125925" y="2886346"/>
            <a:ext cx="11430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Attacker sends phishing email</a:t>
            </a:r>
            <a:endParaRPr sz="1200" b="1" i="0" u="none" strike="noStrike" cap="none">
              <a:solidFill>
                <a:srgbClr val="000000"/>
              </a:solidFill>
              <a:latin typeface="Calibri"/>
              <a:ea typeface="Calibri"/>
              <a:cs typeface="Calibri"/>
              <a:sym typeface="Calibri"/>
            </a:endParaRPr>
          </a:p>
        </p:txBody>
      </p:sp>
      <p:cxnSp>
        <p:nvCxnSpPr>
          <p:cNvPr id="110" name="Google Shape;110;g264aaff498f_0_88"/>
          <p:cNvCxnSpPr/>
          <p:nvPr/>
        </p:nvCxnSpPr>
        <p:spPr>
          <a:xfrm>
            <a:off x="2383226" y="3133272"/>
            <a:ext cx="228600" cy="0"/>
          </a:xfrm>
          <a:prstGeom prst="straightConnector1">
            <a:avLst/>
          </a:prstGeom>
          <a:noFill/>
          <a:ln w="25400" cap="flat" cmpd="sng">
            <a:solidFill>
              <a:srgbClr val="4A7DBA"/>
            </a:solidFill>
            <a:prstDash val="solid"/>
            <a:round/>
            <a:headEnd type="none" w="sm" len="sm"/>
            <a:tailEnd type="stealth" w="lg" len="lg"/>
          </a:ln>
        </p:spPr>
      </p:cxnSp>
      <p:cxnSp>
        <p:nvCxnSpPr>
          <p:cNvPr id="111" name="Google Shape;111;g264aaff498f_0_88"/>
          <p:cNvCxnSpPr/>
          <p:nvPr/>
        </p:nvCxnSpPr>
        <p:spPr>
          <a:xfrm rot="10800000">
            <a:off x="2499311" y="3282786"/>
            <a:ext cx="0" cy="221400"/>
          </a:xfrm>
          <a:prstGeom prst="straightConnector1">
            <a:avLst/>
          </a:prstGeom>
          <a:noFill/>
          <a:ln w="19050" cap="flat" cmpd="sng">
            <a:solidFill>
              <a:srgbClr val="4A7DBA"/>
            </a:solidFill>
            <a:prstDash val="solid"/>
            <a:round/>
            <a:headEnd type="none" w="sm" len="sm"/>
            <a:tailEnd type="stealth" w="lg" len="lg"/>
          </a:ln>
        </p:spPr>
      </p:cxnSp>
      <p:cxnSp>
        <p:nvCxnSpPr>
          <p:cNvPr id="112" name="Google Shape;112;g264aaff498f_0_88"/>
          <p:cNvCxnSpPr/>
          <p:nvPr/>
        </p:nvCxnSpPr>
        <p:spPr>
          <a:xfrm>
            <a:off x="3983426" y="3107851"/>
            <a:ext cx="228600" cy="0"/>
          </a:xfrm>
          <a:prstGeom prst="straightConnector1">
            <a:avLst/>
          </a:prstGeom>
          <a:noFill/>
          <a:ln w="25400" cap="flat" cmpd="sng">
            <a:solidFill>
              <a:srgbClr val="4A7DBA"/>
            </a:solidFill>
            <a:prstDash val="solid"/>
            <a:round/>
            <a:headEnd type="none" w="sm" len="sm"/>
            <a:tailEnd type="stealth" w="lg" len="lg"/>
          </a:ln>
        </p:spPr>
      </p:cxnSp>
      <p:sp>
        <p:nvSpPr>
          <p:cNvPr id="113" name="Google Shape;113;g264aaff498f_0_88"/>
          <p:cNvSpPr/>
          <p:nvPr/>
        </p:nvSpPr>
        <p:spPr>
          <a:xfrm>
            <a:off x="2213561" y="3589913"/>
            <a:ext cx="5715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14" name="Google Shape;114;g264aaff498f_0_88"/>
          <p:cNvSpPr txBox="1"/>
          <p:nvPr/>
        </p:nvSpPr>
        <p:spPr>
          <a:xfrm>
            <a:off x="2213561" y="3645387"/>
            <a:ext cx="5715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Spam Filter</a:t>
            </a:r>
            <a:endParaRPr sz="1400" b="0" i="0" u="none" strike="noStrike" cap="none">
              <a:solidFill>
                <a:srgbClr val="000000"/>
              </a:solidFill>
              <a:latin typeface="Arial"/>
              <a:ea typeface="Arial"/>
              <a:cs typeface="Arial"/>
              <a:sym typeface="Arial"/>
            </a:endParaRPr>
          </a:p>
        </p:txBody>
      </p:sp>
      <p:cxnSp>
        <p:nvCxnSpPr>
          <p:cNvPr id="115" name="Google Shape;115;g264aaff498f_0_88"/>
          <p:cNvCxnSpPr/>
          <p:nvPr/>
        </p:nvCxnSpPr>
        <p:spPr>
          <a:xfrm>
            <a:off x="5583626" y="3104424"/>
            <a:ext cx="228600" cy="0"/>
          </a:xfrm>
          <a:prstGeom prst="straightConnector1">
            <a:avLst/>
          </a:prstGeom>
          <a:noFill/>
          <a:ln w="25400" cap="flat" cmpd="sng">
            <a:solidFill>
              <a:srgbClr val="4A7DBA"/>
            </a:solidFill>
            <a:prstDash val="solid"/>
            <a:round/>
            <a:headEnd type="none" w="sm" len="sm"/>
            <a:tailEnd type="stealth" w="lg" len="lg"/>
          </a:ln>
        </p:spPr>
      </p:cxnSp>
      <p:cxnSp>
        <p:nvCxnSpPr>
          <p:cNvPr id="116" name="Google Shape;116;g264aaff498f_0_88"/>
          <p:cNvCxnSpPr/>
          <p:nvPr/>
        </p:nvCxnSpPr>
        <p:spPr>
          <a:xfrm rot="10800000">
            <a:off x="4094153" y="3282786"/>
            <a:ext cx="0" cy="221400"/>
          </a:xfrm>
          <a:prstGeom prst="straightConnector1">
            <a:avLst/>
          </a:prstGeom>
          <a:noFill/>
          <a:ln w="19050" cap="flat" cmpd="sng">
            <a:solidFill>
              <a:srgbClr val="4A7DBA"/>
            </a:solidFill>
            <a:prstDash val="solid"/>
            <a:round/>
            <a:headEnd type="none" w="sm" len="sm"/>
            <a:tailEnd type="stealth" w="lg" len="lg"/>
          </a:ln>
        </p:spPr>
      </p:cxnSp>
      <p:sp>
        <p:nvSpPr>
          <p:cNvPr id="117" name="Google Shape;117;g264aaff498f_0_88"/>
          <p:cNvSpPr/>
          <p:nvPr/>
        </p:nvSpPr>
        <p:spPr>
          <a:xfrm>
            <a:off x="3808403" y="3589913"/>
            <a:ext cx="6804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18" name="Google Shape;118;g264aaff498f_0_88"/>
          <p:cNvSpPr txBox="1"/>
          <p:nvPr/>
        </p:nvSpPr>
        <p:spPr>
          <a:xfrm>
            <a:off x="3750361" y="3638367"/>
            <a:ext cx="8001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User</a:t>
            </a:r>
            <a:br>
              <a:rPr lang="en-US" sz="1200" b="1" i="0" u="none" strike="noStrike" cap="none">
                <a:solidFill>
                  <a:srgbClr val="000000"/>
                </a:solidFill>
                <a:latin typeface="Calibri"/>
                <a:ea typeface="Calibri"/>
                <a:cs typeface="Calibri"/>
                <a:sym typeface="Calibri"/>
              </a:rPr>
            </a:br>
            <a:r>
              <a:rPr lang="en-US" sz="1200" b="1" i="0" u="none" strike="noStrike" cap="none">
                <a:solidFill>
                  <a:srgbClr val="000000"/>
                </a:solidFill>
                <a:latin typeface="Calibri"/>
                <a:ea typeface="Calibri"/>
                <a:cs typeface="Calibri"/>
                <a:sym typeface="Calibri"/>
              </a:rPr>
              <a:t>Training</a:t>
            </a:r>
            <a:endParaRPr sz="1400" b="0" i="0" u="none" strike="noStrike" cap="none">
              <a:solidFill>
                <a:srgbClr val="000000"/>
              </a:solidFill>
              <a:latin typeface="Arial"/>
              <a:ea typeface="Arial"/>
              <a:cs typeface="Arial"/>
              <a:sym typeface="Arial"/>
            </a:endParaRPr>
          </a:p>
        </p:txBody>
      </p:sp>
      <p:sp>
        <p:nvSpPr>
          <p:cNvPr id="119" name="Google Shape;119;g264aaff498f_0_88"/>
          <p:cNvSpPr/>
          <p:nvPr/>
        </p:nvSpPr>
        <p:spPr>
          <a:xfrm>
            <a:off x="6126246" y="2810883"/>
            <a:ext cx="11430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20" name="Google Shape;120;g264aaff498f_0_88"/>
          <p:cNvSpPr txBox="1"/>
          <p:nvPr/>
        </p:nvSpPr>
        <p:spPr>
          <a:xfrm>
            <a:off x="6139640" y="2837849"/>
            <a:ext cx="11430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User enters username and password</a:t>
            </a:r>
            <a:endParaRPr sz="1400" b="0" i="0" u="none" strike="noStrike" cap="none">
              <a:solidFill>
                <a:srgbClr val="000000"/>
              </a:solidFill>
              <a:latin typeface="Arial"/>
              <a:ea typeface="Arial"/>
              <a:cs typeface="Arial"/>
              <a:sym typeface="Arial"/>
            </a:endParaRPr>
          </a:p>
        </p:txBody>
      </p:sp>
      <p:cxnSp>
        <p:nvCxnSpPr>
          <p:cNvPr id="121" name="Google Shape;121;g264aaff498f_0_88"/>
          <p:cNvCxnSpPr/>
          <p:nvPr/>
        </p:nvCxnSpPr>
        <p:spPr>
          <a:xfrm>
            <a:off x="7397833" y="3104424"/>
            <a:ext cx="228600" cy="0"/>
          </a:xfrm>
          <a:prstGeom prst="straightConnector1">
            <a:avLst/>
          </a:prstGeom>
          <a:noFill/>
          <a:ln w="25400" cap="flat" cmpd="sng">
            <a:solidFill>
              <a:srgbClr val="4A7DBA"/>
            </a:solidFill>
            <a:prstDash val="solid"/>
            <a:round/>
            <a:headEnd type="none" w="sm" len="sm"/>
            <a:tailEnd type="stealth" w="lg" len="lg"/>
          </a:ln>
        </p:spPr>
      </p:cxnSp>
      <p:cxnSp>
        <p:nvCxnSpPr>
          <p:cNvPr id="122" name="Google Shape;122;g264aaff498f_0_88"/>
          <p:cNvCxnSpPr/>
          <p:nvPr/>
        </p:nvCxnSpPr>
        <p:spPr>
          <a:xfrm rot="10800000">
            <a:off x="5697926" y="3282786"/>
            <a:ext cx="0" cy="221400"/>
          </a:xfrm>
          <a:prstGeom prst="straightConnector1">
            <a:avLst/>
          </a:prstGeom>
          <a:noFill/>
          <a:ln w="19050" cap="flat" cmpd="sng">
            <a:solidFill>
              <a:srgbClr val="4A7DBA"/>
            </a:solidFill>
            <a:prstDash val="solid"/>
            <a:round/>
            <a:headEnd type="none" w="sm" len="sm"/>
            <a:tailEnd type="stealth" w="lg" len="lg"/>
          </a:ln>
        </p:spPr>
      </p:cxnSp>
      <p:sp>
        <p:nvSpPr>
          <p:cNvPr id="123" name="Google Shape;123;g264aaff498f_0_88"/>
          <p:cNvSpPr/>
          <p:nvPr/>
        </p:nvSpPr>
        <p:spPr>
          <a:xfrm>
            <a:off x="5412176" y="3589913"/>
            <a:ext cx="5715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24" name="Google Shape;124;g264aaff498f_0_88"/>
          <p:cNvSpPr txBox="1"/>
          <p:nvPr/>
        </p:nvSpPr>
        <p:spPr>
          <a:xfrm>
            <a:off x="5412176" y="3645387"/>
            <a:ext cx="5715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Web Filter</a:t>
            </a:r>
            <a:endParaRPr sz="1400" b="0" i="0" u="none" strike="noStrike" cap="none">
              <a:solidFill>
                <a:srgbClr val="000000"/>
              </a:solidFill>
              <a:latin typeface="Arial"/>
              <a:ea typeface="Arial"/>
              <a:cs typeface="Arial"/>
              <a:sym typeface="Arial"/>
            </a:endParaRPr>
          </a:p>
        </p:txBody>
      </p:sp>
      <p:cxnSp>
        <p:nvCxnSpPr>
          <p:cNvPr id="125" name="Google Shape;125;g264aaff498f_0_88"/>
          <p:cNvCxnSpPr/>
          <p:nvPr/>
        </p:nvCxnSpPr>
        <p:spPr>
          <a:xfrm rot="10800000">
            <a:off x="7512133" y="3287338"/>
            <a:ext cx="0" cy="221400"/>
          </a:xfrm>
          <a:prstGeom prst="straightConnector1">
            <a:avLst/>
          </a:prstGeom>
          <a:noFill/>
          <a:ln w="19050" cap="flat" cmpd="sng">
            <a:solidFill>
              <a:srgbClr val="4A7DBA"/>
            </a:solidFill>
            <a:prstDash val="solid"/>
            <a:round/>
            <a:headEnd type="none" w="sm" len="sm"/>
            <a:tailEnd type="stealth" w="lg" len="lg"/>
          </a:ln>
        </p:spPr>
      </p:cxnSp>
      <p:sp>
        <p:nvSpPr>
          <p:cNvPr id="126" name="Google Shape;126;g264aaff498f_0_88"/>
          <p:cNvSpPr/>
          <p:nvPr/>
        </p:nvSpPr>
        <p:spPr>
          <a:xfrm>
            <a:off x="7226382" y="3594463"/>
            <a:ext cx="7917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27" name="Google Shape;127;g264aaff498f_0_88"/>
          <p:cNvSpPr txBox="1"/>
          <p:nvPr/>
        </p:nvSpPr>
        <p:spPr>
          <a:xfrm>
            <a:off x="7282640" y="3609598"/>
            <a:ext cx="6714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User Training</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g264aaff498f_0_11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a:t>Phishing Emails and APTs cont.</a:t>
            </a:r>
            <a:endParaRPr/>
          </a:p>
        </p:txBody>
      </p:sp>
      <p:sp>
        <p:nvSpPr>
          <p:cNvPr id="133" name="Google Shape;133;g264aaff498f_0_118"/>
          <p:cNvSpPr/>
          <p:nvPr/>
        </p:nvSpPr>
        <p:spPr>
          <a:xfrm>
            <a:off x="985477" y="2826575"/>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34" name="Google Shape;134;g264aaff498f_0_118"/>
          <p:cNvSpPr txBox="1"/>
          <p:nvPr/>
        </p:nvSpPr>
        <p:spPr>
          <a:xfrm>
            <a:off x="978334" y="2896239"/>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Attacker gets valid login credentials</a:t>
            </a:r>
            <a:endParaRPr sz="1200" b="1" i="0" u="none" strike="noStrike" cap="none">
              <a:solidFill>
                <a:srgbClr val="000000"/>
              </a:solidFill>
              <a:latin typeface="Calibri"/>
              <a:ea typeface="Calibri"/>
              <a:cs typeface="Calibri"/>
              <a:sym typeface="Calibri"/>
            </a:endParaRPr>
          </a:p>
        </p:txBody>
      </p:sp>
      <p:cxnSp>
        <p:nvCxnSpPr>
          <p:cNvPr id="135" name="Google Shape;135;g264aaff498f_0_118"/>
          <p:cNvCxnSpPr/>
          <p:nvPr/>
        </p:nvCxnSpPr>
        <p:spPr>
          <a:xfrm>
            <a:off x="2242777" y="3153513"/>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36" name="Google Shape;136;g264aaff498f_0_118"/>
          <p:cNvCxnSpPr/>
          <p:nvPr/>
        </p:nvCxnSpPr>
        <p:spPr>
          <a:xfrm rot="10800000">
            <a:off x="2358862" y="3303027"/>
            <a:ext cx="0" cy="221400"/>
          </a:xfrm>
          <a:prstGeom prst="straightConnector1">
            <a:avLst/>
          </a:prstGeom>
          <a:noFill/>
          <a:ln w="19050" cap="flat" cmpd="sng">
            <a:solidFill>
              <a:srgbClr val="4A7DBA"/>
            </a:solidFill>
            <a:prstDash val="solid"/>
            <a:round/>
            <a:headEnd type="none" w="sm" len="sm"/>
            <a:tailEnd type="stealth" w="lg" len="lg"/>
          </a:ln>
        </p:spPr>
      </p:cxnSp>
      <p:sp>
        <p:nvSpPr>
          <p:cNvPr id="137" name="Google Shape;137;g264aaff498f_0_118"/>
          <p:cNvSpPr/>
          <p:nvPr/>
        </p:nvSpPr>
        <p:spPr>
          <a:xfrm>
            <a:off x="1951669" y="3610152"/>
            <a:ext cx="9975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38" name="Google Shape;138;g264aaff498f_0_118"/>
          <p:cNvSpPr txBox="1"/>
          <p:nvPr/>
        </p:nvSpPr>
        <p:spPr>
          <a:xfrm>
            <a:off x="1895383" y="3633900"/>
            <a:ext cx="11052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Periodic password reset</a:t>
            </a:r>
            <a:endParaRPr sz="1200" b="1" i="0" u="none" strike="noStrike" cap="none">
              <a:solidFill>
                <a:srgbClr val="000000"/>
              </a:solidFill>
              <a:latin typeface="Calibri"/>
              <a:ea typeface="Calibri"/>
              <a:cs typeface="Calibri"/>
              <a:sym typeface="Calibri"/>
            </a:endParaRPr>
          </a:p>
        </p:txBody>
      </p:sp>
      <p:sp>
        <p:nvSpPr>
          <p:cNvPr id="139" name="Google Shape;139;g264aaff498f_0_118"/>
          <p:cNvSpPr/>
          <p:nvPr/>
        </p:nvSpPr>
        <p:spPr>
          <a:xfrm>
            <a:off x="2715917" y="2826575"/>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40" name="Google Shape;140;g264aaff498f_0_118"/>
          <p:cNvSpPr txBox="1"/>
          <p:nvPr/>
        </p:nvSpPr>
        <p:spPr>
          <a:xfrm>
            <a:off x="2708774" y="2896239"/>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Attacker login with stolen credentials</a:t>
            </a:r>
            <a:endParaRPr sz="1200" b="1" i="0" u="none" strike="noStrike" cap="none">
              <a:solidFill>
                <a:srgbClr val="000000"/>
              </a:solidFill>
              <a:latin typeface="Calibri"/>
              <a:ea typeface="Calibri"/>
              <a:cs typeface="Calibri"/>
              <a:sym typeface="Calibri"/>
            </a:endParaRPr>
          </a:p>
        </p:txBody>
      </p:sp>
      <p:cxnSp>
        <p:nvCxnSpPr>
          <p:cNvPr id="141" name="Google Shape;141;g264aaff498f_0_118"/>
          <p:cNvCxnSpPr/>
          <p:nvPr/>
        </p:nvCxnSpPr>
        <p:spPr>
          <a:xfrm>
            <a:off x="3973217" y="3153513"/>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42" name="Google Shape;142;g264aaff498f_0_118"/>
          <p:cNvCxnSpPr/>
          <p:nvPr/>
        </p:nvCxnSpPr>
        <p:spPr>
          <a:xfrm rot="10800000">
            <a:off x="4089302" y="3303027"/>
            <a:ext cx="0" cy="221400"/>
          </a:xfrm>
          <a:prstGeom prst="straightConnector1">
            <a:avLst/>
          </a:prstGeom>
          <a:noFill/>
          <a:ln w="19050" cap="flat" cmpd="sng">
            <a:solidFill>
              <a:srgbClr val="4A7DBA"/>
            </a:solidFill>
            <a:prstDash val="solid"/>
            <a:round/>
            <a:headEnd type="none" w="sm" len="sm"/>
            <a:tailEnd type="stealth" w="lg" len="lg"/>
          </a:ln>
        </p:spPr>
      </p:cxnSp>
      <p:sp>
        <p:nvSpPr>
          <p:cNvPr id="143" name="Google Shape;143;g264aaff498f_0_118"/>
          <p:cNvSpPr/>
          <p:nvPr/>
        </p:nvSpPr>
        <p:spPr>
          <a:xfrm>
            <a:off x="3682109" y="3610152"/>
            <a:ext cx="9627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44" name="Google Shape;144;g264aaff498f_0_118"/>
          <p:cNvSpPr txBox="1"/>
          <p:nvPr/>
        </p:nvSpPr>
        <p:spPr>
          <a:xfrm>
            <a:off x="3640540" y="3620938"/>
            <a:ext cx="11052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Multi-Factor Authentication</a:t>
            </a:r>
            <a:endParaRPr sz="1400" b="0" i="0" u="none" strike="noStrike" cap="none">
              <a:solidFill>
                <a:srgbClr val="000000"/>
              </a:solidFill>
              <a:latin typeface="Arial"/>
              <a:ea typeface="Arial"/>
              <a:cs typeface="Arial"/>
              <a:sym typeface="Arial"/>
            </a:endParaRPr>
          </a:p>
        </p:txBody>
      </p:sp>
      <p:sp>
        <p:nvSpPr>
          <p:cNvPr id="145" name="Google Shape;145;g264aaff498f_0_118"/>
          <p:cNvSpPr/>
          <p:nvPr/>
        </p:nvSpPr>
        <p:spPr>
          <a:xfrm>
            <a:off x="4530358" y="2797691"/>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46" name="Google Shape;146;g264aaff498f_0_118"/>
          <p:cNvSpPr txBox="1"/>
          <p:nvPr/>
        </p:nvSpPr>
        <p:spPr>
          <a:xfrm>
            <a:off x="4523215" y="2867355"/>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Attacker gain initial access to network</a:t>
            </a:r>
            <a:endParaRPr sz="1200" b="1" i="0" u="none" strike="noStrike" cap="none">
              <a:solidFill>
                <a:srgbClr val="000000"/>
              </a:solidFill>
              <a:latin typeface="Calibri"/>
              <a:ea typeface="Calibri"/>
              <a:cs typeface="Calibri"/>
              <a:sym typeface="Calibri"/>
            </a:endParaRPr>
          </a:p>
        </p:txBody>
      </p:sp>
      <p:cxnSp>
        <p:nvCxnSpPr>
          <p:cNvPr id="147" name="Google Shape;147;g264aaff498f_0_118"/>
          <p:cNvCxnSpPr/>
          <p:nvPr/>
        </p:nvCxnSpPr>
        <p:spPr>
          <a:xfrm>
            <a:off x="5787658" y="3124629"/>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48" name="Google Shape;148;g264aaff498f_0_118"/>
          <p:cNvCxnSpPr/>
          <p:nvPr/>
        </p:nvCxnSpPr>
        <p:spPr>
          <a:xfrm rot="10800000">
            <a:off x="5903743" y="3274143"/>
            <a:ext cx="0" cy="221400"/>
          </a:xfrm>
          <a:prstGeom prst="straightConnector1">
            <a:avLst/>
          </a:prstGeom>
          <a:noFill/>
          <a:ln w="19050" cap="flat" cmpd="sng">
            <a:solidFill>
              <a:srgbClr val="4A7DBA"/>
            </a:solidFill>
            <a:prstDash val="solid"/>
            <a:round/>
            <a:headEnd type="none" w="sm" len="sm"/>
            <a:tailEnd type="stealth" w="lg" len="lg"/>
          </a:ln>
        </p:spPr>
      </p:cxnSp>
      <p:sp>
        <p:nvSpPr>
          <p:cNvPr id="149" name="Google Shape;149;g264aaff498f_0_118"/>
          <p:cNvSpPr/>
          <p:nvPr/>
        </p:nvSpPr>
        <p:spPr>
          <a:xfrm>
            <a:off x="5496550" y="3581268"/>
            <a:ext cx="8160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50" name="Google Shape;150;g264aaff498f_0_118"/>
          <p:cNvSpPr txBox="1"/>
          <p:nvPr/>
        </p:nvSpPr>
        <p:spPr>
          <a:xfrm>
            <a:off x="5351987" y="3623707"/>
            <a:ext cx="11052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Intrusion monitoring</a:t>
            </a:r>
            <a:endParaRPr sz="1200" b="1" i="0" u="none" strike="noStrike" cap="none">
              <a:solidFill>
                <a:srgbClr val="000000"/>
              </a:solidFill>
              <a:latin typeface="Calibri"/>
              <a:ea typeface="Calibri"/>
              <a:cs typeface="Calibri"/>
              <a:sym typeface="Calibri"/>
            </a:endParaRPr>
          </a:p>
        </p:txBody>
      </p:sp>
      <p:sp>
        <p:nvSpPr>
          <p:cNvPr id="151" name="Google Shape;151;g264aaff498f_0_118"/>
          <p:cNvSpPr/>
          <p:nvPr/>
        </p:nvSpPr>
        <p:spPr>
          <a:xfrm>
            <a:off x="6226031" y="2790647"/>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52" name="Google Shape;152;g264aaff498f_0_118"/>
          <p:cNvSpPr txBox="1"/>
          <p:nvPr/>
        </p:nvSpPr>
        <p:spPr>
          <a:xfrm>
            <a:off x="6218888" y="2860311"/>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Privilege escalation</a:t>
            </a:r>
            <a:endParaRPr sz="1200" b="1" i="0" u="none" strike="noStrike" cap="none">
              <a:solidFill>
                <a:srgbClr val="000000"/>
              </a:solidFill>
              <a:latin typeface="Calibri"/>
              <a:ea typeface="Calibri"/>
              <a:cs typeface="Calibri"/>
              <a:sym typeface="Calibri"/>
            </a:endParaRPr>
          </a:p>
        </p:txBody>
      </p:sp>
      <p:cxnSp>
        <p:nvCxnSpPr>
          <p:cNvPr id="153" name="Google Shape;153;g264aaff498f_0_118"/>
          <p:cNvCxnSpPr/>
          <p:nvPr/>
        </p:nvCxnSpPr>
        <p:spPr>
          <a:xfrm>
            <a:off x="7483331" y="3117585"/>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54" name="Google Shape;154;g264aaff498f_0_118"/>
          <p:cNvCxnSpPr/>
          <p:nvPr/>
        </p:nvCxnSpPr>
        <p:spPr>
          <a:xfrm rot="10800000">
            <a:off x="7599416" y="3267099"/>
            <a:ext cx="0" cy="221400"/>
          </a:xfrm>
          <a:prstGeom prst="straightConnector1">
            <a:avLst/>
          </a:prstGeom>
          <a:noFill/>
          <a:ln w="19050" cap="flat" cmpd="sng">
            <a:solidFill>
              <a:srgbClr val="4A7DBA"/>
            </a:solidFill>
            <a:prstDash val="solid"/>
            <a:round/>
            <a:headEnd type="none" w="sm" len="sm"/>
            <a:tailEnd type="stealth" w="lg" len="lg"/>
          </a:ln>
        </p:spPr>
      </p:cxnSp>
      <p:sp>
        <p:nvSpPr>
          <p:cNvPr id="155" name="Google Shape;155;g264aaff498f_0_118"/>
          <p:cNvSpPr/>
          <p:nvPr/>
        </p:nvSpPr>
        <p:spPr>
          <a:xfrm>
            <a:off x="7022100" y="3574224"/>
            <a:ext cx="14598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56" name="Google Shape;156;g264aaff498f_0_118"/>
          <p:cNvSpPr txBox="1"/>
          <p:nvPr/>
        </p:nvSpPr>
        <p:spPr>
          <a:xfrm>
            <a:off x="7005018" y="3627296"/>
            <a:ext cx="14769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Privilege account management</a:t>
            </a:r>
            <a:endParaRPr sz="1200" b="1" i="0" u="none" strike="noStrike" cap="none">
              <a:solidFill>
                <a:srgbClr val="000000"/>
              </a:solidFill>
              <a:latin typeface="Calibri"/>
              <a:ea typeface="Calibri"/>
              <a:cs typeface="Calibri"/>
              <a:sym typeface="Calibri"/>
            </a:endParaRPr>
          </a:p>
        </p:txBody>
      </p:sp>
      <p:cxnSp>
        <p:nvCxnSpPr>
          <p:cNvPr id="157" name="Google Shape;157;g264aaff498f_0_118"/>
          <p:cNvCxnSpPr/>
          <p:nvPr/>
        </p:nvCxnSpPr>
        <p:spPr>
          <a:xfrm>
            <a:off x="662071" y="3178317"/>
            <a:ext cx="219900" cy="0"/>
          </a:xfrm>
          <a:prstGeom prst="straightConnector1">
            <a:avLst/>
          </a:prstGeom>
          <a:noFill/>
          <a:ln w="25400" cap="flat" cmpd="sng">
            <a:solidFill>
              <a:srgbClr val="4A7DBA"/>
            </a:solidFill>
            <a:prstDash val="solid"/>
            <a:round/>
            <a:headEnd type="none" w="sm" len="sm"/>
            <a:tailEnd type="stealth" w="lg" len="lg"/>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264aaff498f_0_17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a:t>Phishing Emails and APTs cont.</a:t>
            </a:r>
            <a:endParaRPr/>
          </a:p>
        </p:txBody>
      </p:sp>
      <p:sp>
        <p:nvSpPr>
          <p:cNvPr id="163" name="Google Shape;163;g264aaff498f_0_171"/>
          <p:cNvSpPr/>
          <p:nvPr/>
        </p:nvSpPr>
        <p:spPr>
          <a:xfrm>
            <a:off x="1199878" y="2826575"/>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64" name="Google Shape;164;g264aaff498f_0_171"/>
          <p:cNvSpPr txBox="1"/>
          <p:nvPr/>
        </p:nvSpPr>
        <p:spPr>
          <a:xfrm>
            <a:off x="1192735" y="2896239"/>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Attacker steal valuable data</a:t>
            </a:r>
            <a:endParaRPr sz="1200" b="1" i="0" u="none" strike="noStrike" cap="none">
              <a:solidFill>
                <a:srgbClr val="000000"/>
              </a:solidFill>
              <a:latin typeface="Calibri"/>
              <a:ea typeface="Calibri"/>
              <a:cs typeface="Calibri"/>
              <a:sym typeface="Calibri"/>
            </a:endParaRPr>
          </a:p>
        </p:txBody>
      </p:sp>
      <p:cxnSp>
        <p:nvCxnSpPr>
          <p:cNvPr id="165" name="Google Shape;165;g264aaff498f_0_171"/>
          <p:cNvCxnSpPr/>
          <p:nvPr/>
        </p:nvCxnSpPr>
        <p:spPr>
          <a:xfrm>
            <a:off x="2457178" y="3153513"/>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66" name="Google Shape;166;g264aaff498f_0_171"/>
          <p:cNvCxnSpPr/>
          <p:nvPr/>
        </p:nvCxnSpPr>
        <p:spPr>
          <a:xfrm rot="10800000">
            <a:off x="2573263" y="3303027"/>
            <a:ext cx="0" cy="221400"/>
          </a:xfrm>
          <a:prstGeom prst="straightConnector1">
            <a:avLst/>
          </a:prstGeom>
          <a:noFill/>
          <a:ln w="19050" cap="flat" cmpd="sng">
            <a:solidFill>
              <a:srgbClr val="4A7DBA"/>
            </a:solidFill>
            <a:prstDash val="solid"/>
            <a:round/>
            <a:headEnd type="none" w="sm" len="sm"/>
            <a:tailEnd type="stealth" w="lg" len="lg"/>
          </a:ln>
        </p:spPr>
      </p:cxnSp>
      <p:sp>
        <p:nvSpPr>
          <p:cNvPr id="167" name="Google Shape;167;g264aaff498f_0_171"/>
          <p:cNvSpPr/>
          <p:nvPr/>
        </p:nvSpPr>
        <p:spPr>
          <a:xfrm>
            <a:off x="1962409" y="3610152"/>
            <a:ext cx="12012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68" name="Google Shape;168;g264aaff498f_0_171"/>
          <p:cNvSpPr txBox="1"/>
          <p:nvPr/>
        </p:nvSpPr>
        <p:spPr>
          <a:xfrm>
            <a:off x="1813605" y="3636730"/>
            <a:ext cx="14508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Multiple security systems</a:t>
            </a:r>
            <a:endParaRPr sz="1200" b="1" i="0" u="none" strike="noStrike" cap="none">
              <a:solidFill>
                <a:srgbClr val="000000"/>
              </a:solidFill>
              <a:latin typeface="Calibri"/>
              <a:ea typeface="Calibri"/>
              <a:cs typeface="Calibri"/>
              <a:sym typeface="Calibri"/>
            </a:endParaRPr>
          </a:p>
        </p:txBody>
      </p:sp>
      <p:sp>
        <p:nvSpPr>
          <p:cNvPr id="169" name="Google Shape;169;g264aaff498f_0_171"/>
          <p:cNvSpPr/>
          <p:nvPr/>
        </p:nvSpPr>
        <p:spPr>
          <a:xfrm>
            <a:off x="2930318" y="2826575"/>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70" name="Google Shape;170;g264aaff498f_0_171"/>
          <p:cNvSpPr txBox="1"/>
          <p:nvPr/>
        </p:nvSpPr>
        <p:spPr>
          <a:xfrm>
            <a:off x="2923175" y="2896239"/>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Attacker download data</a:t>
            </a:r>
            <a:endParaRPr sz="1200" b="1" i="0" u="none" strike="noStrike" cap="none">
              <a:solidFill>
                <a:srgbClr val="000000"/>
              </a:solidFill>
              <a:latin typeface="Calibri"/>
              <a:ea typeface="Calibri"/>
              <a:cs typeface="Calibri"/>
              <a:sym typeface="Calibri"/>
            </a:endParaRPr>
          </a:p>
        </p:txBody>
      </p:sp>
      <p:cxnSp>
        <p:nvCxnSpPr>
          <p:cNvPr id="171" name="Google Shape;171;g264aaff498f_0_171"/>
          <p:cNvCxnSpPr/>
          <p:nvPr/>
        </p:nvCxnSpPr>
        <p:spPr>
          <a:xfrm>
            <a:off x="4187618" y="3153513"/>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72" name="Google Shape;172;g264aaff498f_0_171"/>
          <p:cNvCxnSpPr/>
          <p:nvPr/>
        </p:nvCxnSpPr>
        <p:spPr>
          <a:xfrm rot="10800000">
            <a:off x="4303703" y="3303027"/>
            <a:ext cx="0" cy="221400"/>
          </a:xfrm>
          <a:prstGeom prst="straightConnector1">
            <a:avLst/>
          </a:prstGeom>
          <a:noFill/>
          <a:ln w="19050" cap="flat" cmpd="sng">
            <a:solidFill>
              <a:srgbClr val="4A7DBA"/>
            </a:solidFill>
            <a:prstDash val="solid"/>
            <a:round/>
            <a:headEnd type="none" w="sm" len="sm"/>
            <a:tailEnd type="stealth" w="lg" len="lg"/>
          </a:ln>
        </p:spPr>
      </p:cxnSp>
      <p:sp>
        <p:nvSpPr>
          <p:cNvPr id="173" name="Google Shape;173;g264aaff498f_0_171"/>
          <p:cNvSpPr/>
          <p:nvPr/>
        </p:nvSpPr>
        <p:spPr>
          <a:xfrm>
            <a:off x="3896510" y="3610152"/>
            <a:ext cx="9627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74" name="Google Shape;174;g264aaff498f_0_171"/>
          <p:cNvSpPr txBox="1"/>
          <p:nvPr/>
        </p:nvSpPr>
        <p:spPr>
          <a:xfrm>
            <a:off x="3832607" y="3636730"/>
            <a:ext cx="11052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Outgoing traffic Firewall</a:t>
            </a:r>
            <a:endParaRPr sz="1200" b="1" i="0" u="none" strike="noStrike" cap="none">
              <a:solidFill>
                <a:srgbClr val="000000"/>
              </a:solidFill>
              <a:latin typeface="Calibri"/>
              <a:ea typeface="Calibri"/>
              <a:cs typeface="Calibri"/>
              <a:sym typeface="Calibri"/>
            </a:endParaRPr>
          </a:p>
        </p:txBody>
      </p:sp>
      <p:sp>
        <p:nvSpPr>
          <p:cNvPr id="175" name="Google Shape;175;g264aaff498f_0_171"/>
          <p:cNvSpPr/>
          <p:nvPr/>
        </p:nvSpPr>
        <p:spPr>
          <a:xfrm>
            <a:off x="4744759" y="2797691"/>
            <a:ext cx="1099800" cy="6450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76" name="Google Shape;176;g264aaff498f_0_171"/>
          <p:cNvSpPr txBox="1"/>
          <p:nvPr/>
        </p:nvSpPr>
        <p:spPr>
          <a:xfrm>
            <a:off x="4737616" y="2867355"/>
            <a:ext cx="11067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Data on sale in black market</a:t>
            </a:r>
            <a:endParaRPr sz="1200" b="1" i="0" u="none" strike="noStrike" cap="none">
              <a:solidFill>
                <a:srgbClr val="000000"/>
              </a:solidFill>
              <a:latin typeface="Calibri"/>
              <a:ea typeface="Calibri"/>
              <a:cs typeface="Calibri"/>
              <a:sym typeface="Calibri"/>
            </a:endParaRPr>
          </a:p>
        </p:txBody>
      </p:sp>
      <p:cxnSp>
        <p:nvCxnSpPr>
          <p:cNvPr id="177" name="Google Shape;177;g264aaff498f_0_171"/>
          <p:cNvCxnSpPr/>
          <p:nvPr/>
        </p:nvCxnSpPr>
        <p:spPr>
          <a:xfrm>
            <a:off x="6002059" y="3124629"/>
            <a:ext cx="219900" cy="0"/>
          </a:xfrm>
          <a:prstGeom prst="straightConnector1">
            <a:avLst/>
          </a:prstGeom>
          <a:noFill/>
          <a:ln w="25400" cap="flat" cmpd="sng">
            <a:solidFill>
              <a:srgbClr val="4A7DBA"/>
            </a:solidFill>
            <a:prstDash val="solid"/>
            <a:round/>
            <a:headEnd type="none" w="sm" len="sm"/>
            <a:tailEnd type="stealth" w="lg" len="lg"/>
          </a:ln>
        </p:spPr>
      </p:cxnSp>
      <p:cxnSp>
        <p:nvCxnSpPr>
          <p:cNvPr id="178" name="Google Shape;178;g264aaff498f_0_171"/>
          <p:cNvCxnSpPr/>
          <p:nvPr/>
        </p:nvCxnSpPr>
        <p:spPr>
          <a:xfrm rot="10800000">
            <a:off x="6118144" y="3274143"/>
            <a:ext cx="0" cy="221400"/>
          </a:xfrm>
          <a:prstGeom prst="straightConnector1">
            <a:avLst/>
          </a:prstGeom>
          <a:noFill/>
          <a:ln w="19050" cap="flat" cmpd="sng">
            <a:solidFill>
              <a:srgbClr val="4A7DBA"/>
            </a:solidFill>
            <a:prstDash val="solid"/>
            <a:round/>
            <a:headEnd type="none" w="sm" len="sm"/>
            <a:tailEnd type="stealth" w="lg" len="lg"/>
          </a:ln>
        </p:spPr>
      </p:cxnSp>
      <p:sp>
        <p:nvSpPr>
          <p:cNvPr id="179" name="Google Shape;179;g264aaff498f_0_171"/>
          <p:cNvSpPr/>
          <p:nvPr/>
        </p:nvSpPr>
        <p:spPr>
          <a:xfrm>
            <a:off x="5710951" y="3581268"/>
            <a:ext cx="8160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80" name="Google Shape;180;g264aaff498f_0_171"/>
          <p:cNvSpPr txBox="1"/>
          <p:nvPr/>
        </p:nvSpPr>
        <p:spPr>
          <a:xfrm>
            <a:off x="5566388" y="3623707"/>
            <a:ext cx="11052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Contact </a:t>
            </a:r>
            <a:endParaRPr sz="1200" b="1"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FBI</a:t>
            </a:r>
            <a:endParaRPr sz="1200" b="1" i="0" u="none" strike="noStrike" cap="none">
              <a:solidFill>
                <a:srgbClr val="000000"/>
              </a:solidFill>
              <a:latin typeface="Calibri"/>
              <a:ea typeface="Calibri"/>
              <a:cs typeface="Calibri"/>
              <a:sym typeface="Calibri"/>
            </a:endParaRPr>
          </a:p>
        </p:txBody>
      </p:sp>
      <p:sp>
        <p:nvSpPr>
          <p:cNvPr id="181" name="Google Shape;181;g264aaff498f_0_171"/>
          <p:cNvSpPr/>
          <p:nvPr/>
        </p:nvSpPr>
        <p:spPr>
          <a:xfrm>
            <a:off x="6440432" y="2790647"/>
            <a:ext cx="1848900" cy="4284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82" name="Google Shape;182;g264aaff498f_0_171"/>
          <p:cNvSpPr txBox="1"/>
          <p:nvPr/>
        </p:nvSpPr>
        <p:spPr>
          <a:xfrm>
            <a:off x="6317204" y="2881812"/>
            <a:ext cx="1972200" cy="4848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Breach is known publicly</a:t>
            </a:r>
            <a:endParaRPr sz="1400" b="0" i="0" u="none" strike="noStrike" cap="none">
              <a:solidFill>
                <a:srgbClr val="000000"/>
              </a:solidFill>
              <a:latin typeface="Arial"/>
              <a:ea typeface="Arial"/>
              <a:cs typeface="Arial"/>
              <a:sym typeface="Arial"/>
            </a:endParaRPr>
          </a:p>
        </p:txBody>
      </p:sp>
      <p:cxnSp>
        <p:nvCxnSpPr>
          <p:cNvPr id="183" name="Google Shape;183;g264aaff498f_0_171"/>
          <p:cNvCxnSpPr/>
          <p:nvPr/>
        </p:nvCxnSpPr>
        <p:spPr>
          <a:xfrm rot="10800000">
            <a:off x="7521285" y="3276809"/>
            <a:ext cx="0" cy="221400"/>
          </a:xfrm>
          <a:prstGeom prst="straightConnector1">
            <a:avLst/>
          </a:prstGeom>
          <a:noFill/>
          <a:ln w="19050" cap="flat" cmpd="sng">
            <a:solidFill>
              <a:srgbClr val="4A7DBA"/>
            </a:solidFill>
            <a:prstDash val="solid"/>
            <a:round/>
            <a:headEnd type="none" w="sm" len="sm"/>
            <a:tailEnd type="stealth" w="lg" len="lg"/>
          </a:ln>
        </p:spPr>
      </p:cxnSp>
      <p:sp>
        <p:nvSpPr>
          <p:cNvPr id="184" name="Google Shape;184;g264aaff498f_0_171"/>
          <p:cNvSpPr/>
          <p:nvPr/>
        </p:nvSpPr>
        <p:spPr>
          <a:xfrm>
            <a:off x="6822529" y="3583934"/>
            <a:ext cx="1459800" cy="457200"/>
          </a:xfrm>
          <a:prstGeom prst="roundRect">
            <a:avLst>
              <a:gd name="adj" fmla="val 16667"/>
            </a:avLst>
          </a:prstGeom>
          <a:solidFill>
            <a:srgbClr val="FFFFFF"/>
          </a:solidFill>
          <a:ln w="254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rgbClr val="FFFFFF"/>
              </a:solidFill>
              <a:latin typeface="Calibri"/>
              <a:ea typeface="Calibri"/>
              <a:cs typeface="Calibri"/>
              <a:sym typeface="Calibri"/>
            </a:endParaRPr>
          </a:p>
        </p:txBody>
      </p:sp>
      <p:sp>
        <p:nvSpPr>
          <p:cNvPr id="185" name="Google Shape;185;g264aaff498f_0_171"/>
          <p:cNvSpPr txBox="1"/>
          <p:nvPr/>
        </p:nvSpPr>
        <p:spPr>
          <a:xfrm>
            <a:off x="6822529" y="3665614"/>
            <a:ext cx="1476900" cy="346200"/>
          </a:xfrm>
          <a:prstGeom prst="rect">
            <a:avLst/>
          </a:prstGeom>
          <a:noFill/>
          <a:ln>
            <a:noFill/>
          </a:ln>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Calibri"/>
                <a:ea typeface="Calibri"/>
                <a:cs typeface="Calibri"/>
                <a:sym typeface="Calibri"/>
              </a:rPr>
              <a:t>Incidence response</a:t>
            </a:r>
            <a:endParaRPr sz="1200" b="1" i="0" u="none" strike="noStrike" cap="none">
              <a:solidFill>
                <a:srgbClr val="000000"/>
              </a:solidFill>
              <a:latin typeface="Calibri"/>
              <a:ea typeface="Calibri"/>
              <a:cs typeface="Calibri"/>
              <a:sym typeface="Calibri"/>
            </a:endParaRPr>
          </a:p>
        </p:txBody>
      </p:sp>
      <p:cxnSp>
        <p:nvCxnSpPr>
          <p:cNvPr id="186" name="Google Shape;186;g264aaff498f_0_171"/>
          <p:cNvCxnSpPr/>
          <p:nvPr/>
        </p:nvCxnSpPr>
        <p:spPr>
          <a:xfrm>
            <a:off x="844572" y="3146424"/>
            <a:ext cx="219900" cy="0"/>
          </a:xfrm>
          <a:prstGeom prst="straightConnector1">
            <a:avLst/>
          </a:prstGeom>
          <a:noFill/>
          <a:ln w="25400" cap="flat" cmpd="sng">
            <a:solidFill>
              <a:srgbClr val="4A7DBA"/>
            </a:solidFill>
            <a:prstDash val="solid"/>
            <a:round/>
            <a:headEnd type="none" w="sm" len="sm"/>
            <a:tailEnd type="stealth" w="lg" len="lg"/>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264aaff498f_0_229"/>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a:t>Follow General Best Practices</a:t>
            </a:r>
            <a:endParaRPr/>
          </a:p>
        </p:txBody>
      </p:sp>
      <p:sp>
        <p:nvSpPr>
          <p:cNvPr id="192" name="Google Shape;192;g264aaff498f_0_229"/>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SzPts val="2200"/>
              <a:buChar char="•"/>
            </a:pPr>
            <a:r>
              <a:rPr lang="en-US" sz="2200"/>
              <a:t>Patch and harden your systems</a:t>
            </a:r>
            <a:endParaRPr sz="2200"/>
          </a:p>
          <a:p>
            <a:pPr marL="342900" lvl="0" indent="0" algn="l" rtl="0">
              <a:lnSpc>
                <a:spcPct val="90000"/>
              </a:lnSpc>
              <a:spcBef>
                <a:spcPts val="0"/>
              </a:spcBef>
              <a:spcAft>
                <a:spcPts val="0"/>
              </a:spcAft>
              <a:buSzPts val="1800"/>
              <a:buNone/>
            </a:pPr>
            <a:endParaRPr sz="2200"/>
          </a:p>
          <a:p>
            <a:pPr marL="342900" lvl="0" indent="-342900" algn="l" rtl="0">
              <a:lnSpc>
                <a:spcPct val="90000"/>
              </a:lnSpc>
              <a:spcBef>
                <a:spcPts val="0"/>
              </a:spcBef>
              <a:spcAft>
                <a:spcPts val="0"/>
              </a:spcAft>
              <a:buSzPts val="2200"/>
              <a:buChar char="•"/>
            </a:pPr>
            <a:r>
              <a:rPr lang="en-US" sz="2200"/>
              <a:t>Educate your users on security</a:t>
            </a:r>
            <a:endParaRPr sz="2200"/>
          </a:p>
          <a:p>
            <a:pPr marL="342900" lvl="0" indent="0" algn="l" rtl="0">
              <a:lnSpc>
                <a:spcPct val="90000"/>
              </a:lnSpc>
              <a:spcBef>
                <a:spcPts val="0"/>
              </a:spcBef>
              <a:spcAft>
                <a:spcPts val="0"/>
              </a:spcAft>
              <a:buSzPts val="1800"/>
              <a:buNone/>
            </a:pPr>
            <a:endParaRPr sz="2200"/>
          </a:p>
          <a:p>
            <a:pPr marL="342900" lvl="0" indent="-342900" algn="l" rtl="0">
              <a:lnSpc>
                <a:spcPct val="90000"/>
              </a:lnSpc>
              <a:spcBef>
                <a:spcPts val="0"/>
              </a:spcBef>
              <a:spcAft>
                <a:spcPts val="0"/>
              </a:spcAft>
              <a:buSzPts val="2200"/>
              <a:buChar char="•"/>
            </a:pPr>
            <a:r>
              <a:rPr lang="en-US" sz="2200"/>
              <a:t>Apply the principle of least privilege</a:t>
            </a:r>
            <a:endParaRPr sz="2200"/>
          </a:p>
          <a:p>
            <a:pPr marL="342900" lvl="0" indent="0" algn="l" rtl="0">
              <a:lnSpc>
                <a:spcPct val="90000"/>
              </a:lnSpc>
              <a:spcBef>
                <a:spcPts val="0"/>
              </a:spcBef>
              <a:spcAft>
                <a:spcPts val="0"/>
              </a:spcAft>
              <a:buSzPts val="1800"/>
              <a:buNone/>
            </a:pPr>
            <a:endParaRPr sz="2200"/>
          </a:p>
          <a:p>
            <a:pPr marL="342900" lvl="0" indent="-342900" algn="l" rtl="0">
              <a:lnSpc>
                <a:spcPct val="90000"/>
              </a:lnSpc>
              <a:spcBef>
                <a:spcPts val="0"/>
              </a:spcBef>
              <a:spcAft>
                <a:spcPts val="0"/>
              </a:spcAft>
              <a:buSzPts val="2200"/>
              <a:buChar char="•"/>
            </a:pPr>
            <a:r>
              <a:rPr lang="en-US" sz="2200"/>
              <a:t>Understand your systems and be aware of their vulnerabilities</a:t>
            </a:r>
            <a:endParaRPr sz="2200"/>
          </a:p>
          <a:p>
            <a:pPr marL="342900" lvl="0" indent="0" algn="l" rtl="0">
              <a:lnSpc>
                <a:spcPct val="90000"/>
              </a:lnSpc>
              <a:spcBef>
                <a:spcPts val="0"/>
              </a:spcBef>
              <a:spcAft>
                <a:spcPts val="0"/>
              </a:spcAft>
              <a:buSzPts val="1800"/>
              <a:buNone/>
            </a:pPr>
            <a:endParaRPr sz="2200"/>
          </a:p>
          <a:p>
            <a:pPr marL="342900" lvl="0" indent="-342900" algn="l" rtl="0">
              <a:lnSpc>
                <a:spcPct val="90000"/>
              </a:lnSpc>
              <a:spcBef>
                <a:spcPts val="480"/>
              </a:spcBef>
              <a:spcAft>
                <a:spcPts val="0"/>
              </a:spcAft>
              <a:buSzPts val="2200"/>
              <a:buChar char="•"/>
            </a:pPr>
            <a:r>
              <a:rPr lang="en-US" sz="2200"/>
              <a:t>Implement controls to block the different key stages of common attacks </a:t>
            </a:r>
            <a:endParaRPr sz="2200"/>
          </a:p>
          <a:p>
            <a:pPr marL="342900" lvl="0" indent="0" algn="l" rtl="0">
              <a:lnSpc>
                <a:spcPct val="90000"/>
              </a:lnSpc>
              <a:spcBef>
                <a:spcPts val="480"/>
              </a:spcBef>
              <a:spcAft>
                <a:spcPts val="0"/>
              </a:spcAft>
              <a:buSzPts val="1800"/>
              <a:buNone/>
            </a:pPr>
            <a:endParaRPr sz="2200"/>
          </a:p>
          <a:p>
            <a:pPr marL="342900" lvl="0" indent="-342900" algn="l" rtl="0">
              <a:lnSpc>
                <a:spcPct val="90000"/>
              </a:lnSpc>
              <a:spcBef>
                <a:spcPts val="480"/>
              </a:spcBef>
              <a:spcAft>
                <a:spcPts val="0"/>
              </a:spcAft>
              <a:buSzPts val="2200"/>
              <a:buChar char="•"/>
            </a:pPr>
            <a:r>
              <a:rPr lang="en-US" sz="2200"/>
              <a:t>Reference the CIS Critical Security Controls and the MITRE ATT&amp;CK Matrix </a:t>
            </a: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A1F83-4177-432E-1ADD-CA73384EC555}"/>
              </a:ext>
            </a:extLst>
          </p:cNvPr>
          <p:cNvSpPr>
            <a:spLocks noGrp="1"/>
          </p:cNvSpPr>
          <p:nvPr>
            <p:ph type="title"/>
          </p:nvPr>
        </p:nvSpPr>
        <p:spPr/>
        <p:txBody>
          <a:bodyPr/>
          <a:lstStyle/>
          <a:p>
            <a:r>
              <a:rPr lang="en-US" dirty="0"/>
              <a:t>Discussion Questions	</a:t>
            </a:r>
          </a:p>
        </p:txBody>
      </p:sp>
      <p:sp>
        <p:nvSpPr>
          <p:cNvPr id="3" name="Text Placeholder 2">
            <a:extLst>
              <a:ext uri="{FF2B5EF4-FFF2-40B4-BE49-F238E27FC236}">
                <a16:creationId xmlns:a16="http://schemas.microsoft.com/office/drawing/2014/main" id="{C970A9D4-D03B-B18C-6FA8-A72E3DE986A9}"/>
              </a:ext>
            </a:extLst>
          </p:cNvPr>
          <p:cNvSpPr>
            <a:spLocks noGrp="1"/>
          </p:cNvSpPr>
          <p:nvPr>
            <p:ph type="body" idx="1"/>
          </p:nvPr>
        </p:nvSpPr>
        <p:spPr/>
        <p:txBody>
          <a:bodyPr>
            <a:normAutofit/>
          </a:bodyPr>
          <a:lstStyle/>
          <a:p>
            <a:r>
              <a:rPr lang="en-US" dirty="0"/>
              <a:t>How did the lack of best practices contribute to the Deloitte breach, and what lessons can be learned regarding internal security measures?</a:t>
            </a:r>
          </a:p>
          <a:p>
            <a:endParaRPr lang="en-US" dirty="0"/>
          </a:p>
        </p:txBody>
      </p:sp>
    </p:spTree>
    <p:extLst>
      <p:ext uri="{BB962C8B-B14F-4D97-AF65-F5344CB8AC3E}">
        <p14:creationId xmlns:p14="http://schemas.microsoft.com/office/powerpoint/2010/main" val="3341148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A1F83-4177-432E-1ADD-CA73384EC555}"/>
              </a:ext>
            </a:extLst>
          </p:cNvPr>
          <p:cNvSpPr>
            <a:spLocks noGrp="1"/>
          </p:cNvSpPr>
          <p:nvPr>
            <p:ph type="title"/>
          </p:nvPr>
        </p:nvSpPr>
        <p:spPr/>
        <p:txBody>
          <a:bodyPr/>
          <a:lstStyle/>
          <a:p>
            <a:r>
              <a:rPr lang="en-US" dirty="0"/>
              <a:t>Discussion Questions	</a:t>
            </a:r>
          </a:p>
        </p:txBody>
      </p:sp>
      <p:sp>
        <p:nvSpPr>
          <p:cNvPr id="3" name="Text Placeholder 2">
            <a:extLst>
              <a:ext uri="{FF2B5EF4-FFF2-40B4-BE49-F238E27FC236}">
                <a16:creationId xmlns:a16="http://schemas.microsoft.com/office/drawing/2014/main" id="{C970A9D4-D03B-B18C-6FA8-A72E3DE986A9}"/>
              </a:ext>
            </a:extLst>
          </p:cNvPr>
          <p:cNvSpPr>
            <a:spLocks noGrp="1"/>
          </p:cNvSpPr>
          <p:nvPr>
            <p:ph type="body" idx="1"/>
          </p:nvPr>
        </p:nvSpPr>
        <p:spPr/>
        <p:txBody>
          <a:bodyPr>
            <a:normAutofit/>
          </a:bodyPr>
          <a:lstStyle/>
          <a:p>
            <a:r>
              <a:rPr lang="en-US" dirty="0"/>
              <a:t>In the context of the Accenture breach, how can organizations better manage cloud storage security to prevent data leaks?</a:t>
            </a:r>
          </a:p>
          <a:p>
            <a:endParaRPr lang="en-US" dirty="0"/>
          </a:p>
          <a:p>
            <a:endParaRPr lang="en-US" dirty="0"/>
          </a:p>
          <a:p>
            <a:endParaRPr lang="en-US" dirty="0"/>
          </a:p>
        </p:txBody>
      </p:sp>
    </p:spTree>
    <p:extLst>
      <p:ext uri="{BB962C8B-B14F-4D97-AF65-F5344CB8AC3E}">
        <p14:creationId xmlns:p14="http://schemas.microsoft.com/office/powerpoint/2010/main" val="129323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A1F83-4177-432E-1ADD-CA73384EC555}"/>
              </a:ext>
            </a:extLst>
          </p:cNvPr>
          <p:cNvSpPr>
            <a:spLocks noGrp="1"/>
          </p:cNvSpPr>
          <p:nvPr>
            <p:ph type="title"/>
          </p:nvPr>
        </p:nvSpPr>
        <p:spPr/>
        <p:txBody>
          <a:bodyPr/>
          <a:lstStyle/>
          <a:p>
            <a:r>
              <a:rPr lang="en-US" dirty="0"/>
              <a:t>Discussion Questions	</a:t>
            </a:r>
          </a:p>
        </p:txBody>
      </p:sp>
      <p:sp>
        <p:nvSpPr>
          <p:cNvPr id="3" name="Text Placeholder 2">
            <a:extLst>
              <a:ext uri="{FF2B5EF4-FFF2-40B4-BE49-F238E27FC236}">
                <a16:creationId xmlns:a16="http://schemas.microsoft.com/office/drawing/2014/main" id="{C970A9D4-D03B-B18C-6FA8-A72E3DE986A9}"/>
              </a:ext>
            </a:extLst>
          </p:cNvPr>
          <p:cNvSpPr>
            <a:spLocks noGrp="1"/>
          </p:cNvSpPr>
          <p:nvPr>
            <p:ph type="body" idx="1"/>
          </p:nvPr>
        </p:nvSpPr>
        <p:spPr/>
        <p:txBody>
          <a:bodyPr>
            <a:normAutofit/>
          </a:bodyPr>
          <a:lstStyle/>
          <a:p>
            <a:r>
              <a:rPr lang="en-US" dirty="0"/>
              <a:t>What are the primary types of attackers involved in cyber breaches, and how do their motivations and methods differ?</a:t>
            </a:r>
          </a:p>
          <a:p>
            <a:endParaRPr lang="en-US" dirty="0"/>
          </a:p>
          <a:p>
            <a:endParaRPr lang="en-US" dirty="0"/>
          </a:p>
        </p:txBody>
      </p:sp>
    </p:spTree>
    <p:extLst>
      <p:ext uri="{BB962C8B-B14F-4D97-AF65-F5344CB8AC3E}">
        <p14:creationId xmlns:p14="http://schemas.microsoft.com/office/powerpoint/2010/main" val="3536475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A1F83-4177-432E-1ADD-CA73384EC555}"/>
              </a:ext>
            </a:extLst>
          </p:cNvPr>
          <p:cNvSpPr>
            <a:spLocks noGrp="1"/>
          </p:cNvSpPr>
          <p:nvPr>
            <p:ph type="title"/>
          </p:nvPr>
        </p:nvSpPr>
        <p:spPr/>
        <p:txBody>
          <a:bodyPr/>
          <a:lstStyle/>
          <a:p>
            <a:r>
              <a:rPr lang="en-US" dirty="0"/>
              <a:t>Discussion Questions	</a:t>
            </a:r>
          </a:p>
        </p:txBody>
      </p:sp>
      <p:sp>
        <p:nvSpPr>
          <p:cNvPr id="3" name="Text Placeholder 2">
            <a:extLst>
              <a:ext uri="{FF2B5EF4-FFF2-40B4-BE49-F238E27FC236}">
                <a16:creationId xmlns:a16="http://schemas.microsoft.com/office/drawing/2014/main" id="{C970A9D4-D03B-B18C-6FA8-A72E3DE986A9}"/>
              </a:ext>
            </a:extLst>
          </p:cNvPr>
          <p:cNvSpPr>
            <a:spLocks noGrp="1"/>
          </p:cNvSpPr>
          <p:nvPr>
            <p:ph type="body" idx="1"/>
          </p:nvPr>
        </p:nvSpPr>
        <p:spPr/>
        <p:txBody>
          <a:bodyPr>
            <a:normAutofit/>
          </a:bodyPr>
          <a:lstStyle/>
          <a:p>
            <a:r>
              <a:rPr lang="en-US" dirty="0"/>
              <a:t>How can organizations effectively respond to phishing attacks and advanced persistent threats (APTs) to protect their networks and data?</a:t>
            </a:r>
          </a:p>
          <a:p>
            <a:endParaRPr lang="en-US" dirty="0"/>
          </a:p>
          <a:p>
            <a:endParaRPr lang="en-US" dirty="0"/>
          </a:p>
        </p:txBody>
      </p:sp>
    </p:spTree>
    <p:extLst>
      <p:ext uri="{BB962C8B-B14F-4D97-AF65-F5344CB8AC3E}">
        <p14:creationId xmlns:p14="http://schemas.microsoft.com/office/powerpoint/2010/main" val="2911537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264aaff498f_0_25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a:t>Resources</a:t>
            </a:r>
            <a:endParaRPr/>
          </a:p>
        </p:txBody>
      </p:sp>
      <p:sp>
        <p:nvSpPr>
          <p:cNvPr id="198" name="Google Shape;198;g264aaff498f_0_258"/>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Font typeface="Calibri"/>
              <a:buChar char="•"/>
            </a:pPr>
            <a:r>
              <a:rPr lang="en-US" sz="2200" dirty="0"/>
              <a:t>Gartner 2017 report. “Market Share Analysis: Security Consulting Services, Worldwide”</a:t>
            </a:r>
            <a:endParaRPr sz="2200" dirty="0"/>
          </a:p>
          <a:p>
            <a:pPr marL="342900" lvl="0" indent="-342900" algn="l" rtl="0">
              <a:lnSpc>
                <a:spcPct val="100000"/>
              </a:lnSpc>
              <a:spcBef>
                <a:spcPts val="0"/>
              </a:spcBef>
              <a:spcAft>
                <a:spcPts val="0"/>
              </a:spcAft>
              <a:buSzPts val="2200"/>
              <a:buFont typeface="Calibri"/>
              <a:buChar char="•"/>
            </a:pPr>
            <a:r>
              <a:rPr lang="en-US" sz="2200" dirty="0"/>
              <a:t>https://www.theregister.co.uk/2017/09/26/deloitte_leak_github_and_google/</a:t>
            </a:r>
            <a:endParaRPr sz="2200" dirty="0"/>
          </a:p>
          <a:p>
            <a:pPr marL="342900" lvl="0" indent="-342900" algn="l" rtl="0">
              <a:lnSpc>
                <a:spcPct val="100000"/>
              </a:lnSpc>
              <a:spcBef>
                <a:spcPts val="0"/>
              </a:spcBef>
              <a:spcAft>
                <a:spcPts val="0"/>
              </a:spcAft>
              <a:buSzPts val="2200"/>
              <a:buFont typeface="Calibri"/>
              <a:buChar char="•"/>
            </a:pPr>
            <a:r>
              <a:rPr lang="en-US" sz="2200" dirty="0"/>
              <a:t>https://securityaffairs.co/wordpress/64150/data-breach/accenture-data-leak.html</a:t>
            </a:r>
            <a:endParaRPr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2017 Deloitte and Accenture breaches,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Data breach, Patch Management, Business Management</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Clr>
                <a:schemeClr val="dk1"/>
              </a:buClr>
              <a:buSzPts val="3200"/>
              <a:buChar char="•"/>
            </a:pPr>
            <a:r>
              <a:rPr lang="en-US" dirty="0"/>
              <a:t>Describe the Deloitte and Accenture breaches of 2017</a:t>
            </a:r>
            <a:endParaRPr dirty="0"/>
          </a:p>
          <a:p>
            <a:pPr marL="342900" lvl="0" indent="-342900" algn="l" rtl="0">
              <a:lnSpc>
                <a:spcPct val="100000"/>
              </a:lnSpc>
              <a:spcBef>
                <a:spcPts val="640"/>
              </a:spcBef>
              <a:spcAft>
                <a:spcPts val="0"/>
              </a:spcAft>
              <a:buClr>
                <a:schemeClr val="dk1"/>
              </a:buClr>
              <a:buSzPts val="3200"/>
              <a:buChar char="•"/>
            </a:pPr>
            <a:r>
              <a:rPr lang="en-US" dirty="0"/>
              <a:t>Explain the vulnerabilities attackers used in these breaches</a:t>
            </a:r>
            <a:endParaRPr dirty="0"/>
          </a:p>
          <a:p>
            <a:pPr marL="342900" lvl="0" indent="-342900" algn="l" rtl="0">
              <a:lnSpc>
                <a:spcPct val="100000"/>
              </a:lnSpc>
              <a:spcBef>
                <a:spcPts val="640"/>
              </a:spcBef>
              <a:spcAft>
                <a:spcPts val="0"/>
              </a:spcAft>
              <a:buClr>
                <a:schemeClr val="dk1"/>
              </a:buClr>
              <a:buSzPts val="3200"/>
              <a:buChar char="•"/>
            </a:pPr>
            <a:r>
              <a:rPr lang="en-US" dirty="0"/>
              <a:t>List potential defenses that could prevent similar attacks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g264aaff498f_0_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Introduction to Deloitte</a:t>
            </a:r>
            <a:endParaRPr/>
          </a:p>
        </p:txBody>
      </p:sp>
      <p:sp>
        <p:nvSpPr>
          <p:cNvPr id="41" name="Google Shape;41;g264aaff498f_0_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SzPts val="2200"/>
              <a:buChar char="•"/>
            </a:pPr>
            <a:r>
              <a:rPr lang="en-US" sz="2200"/>
              <a:t>Deloitte is one of the largest accounting firms in the world, known for its vast professional services network.</a:t>
            </a:r>
            <a:endParaRPr sz="2200"/>
          </a:p>
          <a:p>
            <a:pPr marL="342900" lvl="0" indent="-342900" algn="l" rtl="0">
              <a:lnSpc>
                <a:spcPct val="90000"/>
              </a:lnSpc>
              <a:spcBef>
                <a:spcPts val="750"/>
              </a:spcBef>
              <a:spcAft>
                <a:spcPts val="0"/>
              </a:spcAft>
              <a:buSzPts val="2200"/>
              <a:buChar char="•"/>
            </a:pPr>
            <a:r>
              <a:rPr lang="en-US" sz="2200"/>
              <a:t>Deloitte is an UK multinational firm with its operational headquarters based in New York.</a:t>
            </a:r>
            <a:endParaRPr sz="2200"/>
          </a:p>
          <a:p>
            <a:pPr marL="342900" lvl="0" indent="-342900" algn="l" rtl="0">
              <a:lnSpc>
                <a:spcPct val="90000"/>
              </a:lnSpc>
              <a:spcBef>
                <a:spcPts val="750"/>
              </a:spcBef>
              <a:spcAft>
                <a:spcPts val="0"/>
              </a:spcAft>
              <a:buSzPts val="2200"/>
              <a:buChar char="•"/>
            </a:pPr>
            <a:r>
              <a:rPr lang="en-US" sz="2200"/>
              <a:t>Official Website: </a:t>
            </a:r>
            <a:endParaRPr sz="2200"/>
          </a:p>
          <a:p>
            <a:pPr marL="742950" lvl="1" indent="-311150" algn="l" rtl="0">
              <a:lnSpc>
                <a:spcPct val="90000"/>
              </a:lnSpc>
              <a:spcBef>
                <a:spcPts val="375"/>
              </a:spcBef>
              <a:spcAft>
                <a:spcPts val="0"/>
              </a:spcAft>
              <a:buSzPts val="2200"/>
              <a:buChar char="–"/>
            </a:pPr>
            <a:r>
              <a:rPr lang="en-US" sz="2200"/>
              <a:t>https://www2.deloitte.com/us/en.html</a:t>
            </a:r>
            <a:endParaRPr sz="2200"/>
          </a:p>
          <a:p>
            <a:pPr marL="342900" lvl="0" indent="-342900" algn="l" rtl="0">
              <a:lnSpc>
                <a:spcPct val="90000"/>
              </a:lnSpc>
              <a:spcBef>
                <a:spcPts val="750"/>
              </a:spcBef>
              <a:spcAft>
                <a:spcPts val="0"/>
              </a:spcAft>
              <a:buSzPts val="2200"/>
              <a:buChar char="•"/>
            </a:pPr>
            <a:r>
              <a:rPr lang="en-US" sz="2200"/>
              <a:t>Deloitte has been ranked No. 1 in Gartner’s security consultancy for 11 years in a row.</a:t>
            </a:r>
            <a:endParaRPr sz="2200"/>
          </a:p>
        </p:txBody>
      </p:sp>
      <p:sp>
        <p:nvSpPr>
          <p:cNvPr id="3" name="TextBox 2">
            <a:extLst>
              <a:ext uri="{FF2B5EF4-FFF2-40B4-BE49-F238E27FC236}">
                <a16:creationId xmlns:a16="http://schemas.microsoft.com/office/drawing/2014/main" id="{338432CE-0636-412A-4331-84E0BCB469E6}"/>
              </a:ext>
            </a:extLst>
          </p:cNvPr>
          <p:cNvSpPr txBox="1"/>
          <p:nvPr/>
        </p:nvSpPr>
        <p:spPr>
          <a:xfrm>
            <a:off x="1800890" y="6230779"/>
            <a:ext cx="5542220" cy="246221"/>
          </a:xfrm>
          <a:prstGeom prst="rect">
            <a:avLst/>
          </a:prstGeom>
          <a:noFill/>
        </p:spPr>
        <p:txBody>
          <a:bodyPr wrap="square">
            <a:spAutoFit/>
          </a:bodyPr>
          <a:lstStyle/>
          <a:p>
            <a:pPr>
              <a:buSzPts val="2200"/>
            </a:pPr>
            <a:r>
              <a:rPr lang="en-US" sz="1000" dirty="0"/>
              <a:t>Source: https://www.theregister.co.uk/2017/09/26/deloitte_leak_github_and_google/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264aaff498f_0_1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Deloitte Breach</a:t>
            </a:r>
            <a:endParaRPr/>
          </a:p>
        </p:txBody>
      </p:sp>
      <p:sp>
        <p:nvSpPr>
          <p:cNvPr id="47" name="Google Shape;47;g264aaff498f_0_11"/>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Char char="•"/>
            </a:pPr>
            <a:r>
              <a:rPr lang="en-US" sz="2200"/>
              <a:t>Over 5 million of Deloitte's internal documents were leaked, many containing sensitive information. </a:t>
            </a:r>
            <a:endParaRPr sz="2200"/>
          </a:p>
          <a:p>
            <a:pPr marL="342900" lvl="0" indent="-342900" algn="l" rtl="0">
              <a:lnSpc>
                <a:spcPct val="100000"/>
              </a:lnSpc>
              <a:spcBef>
                <a:spcPts val="0"/>
              </a:spcBef>
              <a:spcAft>
                <a:spcPts val="0"/>
              </a:spcAft>
              <a:buSzPts val="2200"/>
              <a:buChar char="•"/>
            </a:pPr>
            <a:r>
              <a:rPr lang="en-US" sz="2200"/>
              <a:t>The hack may have started as early as October 2016</a:t>
            </a:r>
            <a:endParaRPr sz="2200"/>
          </a:p>
          <a:p>
            <a:pPr marL="342900" lvl="0" indent="-342900" algn="l" rtl="0">
              <a:lnSpc>
                <a:spcPct val="100000"/>
              </a:lnSpc>
              <a:spcBef>
                <a:spcPts val="0"/>
              </a:spcBef>
              <a:spcAft>
                <a:spcPts val="0"/>
              </a:spcAft>
              <a:buSzPts val="2200"/>
              <a:buChar char="•"/>
            </a:pPr>
            <a:r>
              <a:rPr lang="en-US" sz="2200"/>
              <a:t>Deloitte became aware of the hack in March 2017</a:t>
            </a:r>
            <a:endParaRPr sz="2200"/>
          </a:p>
          <a:p>
            <a:pPr marL="342900" lvl="0" indent="-342900" algn="l" rtl="0">
              <a:lnSpc>
                <a:spcPct val="100000"/>
              </a:lnSpc>
              <a:spcBef>
                <a:spcPts val="0"/>
              </a:spcBef>
              <a:spcAft>
                <a:spcPts val="0"/>
              </a:spcAft>
              <a:buSzPts val="2200"/>
              <a:buChar char="•"/>
            </a:pPr>
            <a:r>
              <a:rPr lang="en-US" sz="2200"/>
              <a:t>Deloitte tried to downplay the severity of the leak</a:t>
            </a:r>
            <a:endParaRPr sz="2200"/>
          </a:p>
        </p:txBody>
      </p:sp>
      <p:sp>
        <p:nvSpPr>
          <p:cNvPr id="3" name="TextBox 2">
            <a:extLst>
              <a:ext uri="{FF2B5EF4-FFF2-40B4-BE49-F238E27FC236}">
                <a16:creationId xmlns:a16="http://schemas.microsoft.com/office/drawing/2014/main" id="{AC2F5C20-ED50-0576-3FB4-F62DB103D451}"/>
              </a:ext>
            </a:extLst>
          </p:cNvPr>
          <p:cNvSpPr txBox="1"/>
          <p:nvPr/>
        </p:nvSpPr>
        <p:spPr>
          <a:xfrm>
            <a:off x="1800890" y="6230779"/>
            <a:ext cx="5542220" cy="246221"/>
          </a:xfrm>
          <a:prstGeom prst="rect">
            <a:avLst/>
          </a:prstGeom>
          <a:noFill/>
        </p:spPr>
        <p:txBody>
          <a:bodyPr wrap="square">
            <a:spAutoFit/>
          </a:bodyPr>
          <a:lstStyle/>
          <a:p>
            <a:pPr>
              <a:buSzPts val="2200"/>
            </a:pPr>
            <a:r>
              <a:rPr lang="en-US" sz="1000" dirty="0"/>
              <a:t>Source: https://www.theregister.co.uk/2017/09/26/deloitte_leak_github_and_google/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264aaff498f_0_16"/>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Deloitte Breach cont.</a:t>
            </a:r>
            <a:endParaRPr/>
          </a:p>
        </p:txBody>
      </p:sp>
      <p:sp>
        <p:nvSpPr>
          <p:cNvPr id="53" name="Google Shape;53;g264aaff498f_0_16"/>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SzPts val="2200"/>
              <a:buChar char="•"/>
            </a:pPr>
            <a:r>
              <a:rPr lang="en-US" sz="2200"/>
              <a:t>Six months later, in September of 2017,  a collection of Deloitte's corporate VPN passwords, usernames, and operational details were discovered to be in a public-facing GitHub-hosted repository. </a:t>
            </a:r>
            <a:endParaRPr sz="2200"/>
          </a:p>
          <a:p>
            <a:pPr marL="342900" lvl="0" indent="-342900" algn="l" rtl="0">
              <a:lnSpc>
                <a:spcPct val="90000"/>
              </a:lnSpc>
              <a:spcBef>
                <a:spcPts val="750"/>
              </a:spcBef>
              <a:spcAft>
                <a:spcPts val="0"/>
              </a:spcAft>
              <a:buSzPts val="2200"/>
              <a:buChar char="•"/>
            </a:pPr>
            <a:r>
              <a:rPr lang="en-US" sz="2200"/>
              <a:t>Additionally, it appears that a Deloitte employee had uploaded the company proxy login details to his public Google+ page. </a:t>
            </a:r>
            <a:endParaRPr sz="2200"/>
          </a:p>
        </p:txBody>
      </p:sp>
      <p:sp>
        <p:nvSpPr>
          <p:cNvPr id="3" name="TextBox 2">
            <a:extLst>
              <a:ext uri="{FF2B5EF4-FFF2-40B4-BE49-F238E27FC236}">
                <a16:creationId xmlns:a16="http://schemas.microsoft.com/office/drawing/2014/main" id="{76408B58-C5F2-8A8C-50F3-2FD40EA3CCD2}"/>
              </a:ext>
            </a:extLst>
          </p:cNvPr>
          <p:cNvSpPr txBox="1"/>
          <p:nvPr/>
        </p:nvSpPr>
        <p:spPr>
          <a:xfrm>
            <a:off x="1800890" y="6230779"/>
            <a:ext cx="5542220" cy="246221"/>
          </a:xfrm>
          <a:prstGeom prst="rect">
            <a:avLst/>
          </a:prstGeom>
          <a:noFill/>
        </p:spPr>
        <p:txBody>
          <a:bodyPr wrap="square">
            <a:spAutoFit/>
          </a:bodyPr>
          <a:lstStyle/>
          <a:p>
            <a:pPr>
              <a:buSzPts val="2200"/>
            </a:pPr>
            <a:r>
              <a:rPr lang="en-US" sz="1000" dirty="0"/>
              <a:t>Source: https://www.theregister.co.uk/2017/09/26/deloitte_leak_github_and_google/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264aaff498f_0_3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Lack of Best Practices</a:t>
            </a:r>
            <a:endParaRPr/>
          </a:p>
        </p:txBody>
      </p:sp>
      <p:sp>
        <p:nvSpPr>
          <p:cNvPr id="59" name="Google Shape;59;g264aaff498f_0_31"/>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Char char="•"/>
            </a:pPr>
            <a:r>
              <a:rPr lang="en-US" sz="2200"/>
              <a:t>All of these resources should have been behind a firewall with two-factor authentication </a:t>
            </a:r>
            <a:endParaRPr sz="2200"/>
          </a:p>
          <a:p>
            <a:pPr marL="342900" lvl="0" indent="-342900" algn="l" rtl="0">
              <a:lnSpc>
                <a:spcPct val="100000"/>
              </a:lnSpc>
              <a:spcBef>
                <a:spcPts val="0"/>
              </a:spcBef>
              <a:spcAft>
                <a:spcPts val="0"/>
              </a:spcAft>
              <a:buSzPts val="2200"/>
              <a:buChar char="•"/>
            </a:pPr>
            <a:r>
              <a:rPr lang="en-US" sz="2200"/>
              <a:t>This is industry best practice, and would likely be recommended to Deloitte clients, ironically.</a:t>
            </a:r>
            <a:endParaRPr sz="2200"/>
          </a:p>
          <a:p>
            <a:pPr marL="342900" lvl="0" indent="-342900" algn="l" rtl="0">
              <a:lnSpc>
                <a:spcPct val="100000"/>
              </a:lnSpc>
              <a:spcBef>
                <a:spcPts val="0"/>
              </a:spcBef>
              <a:spcAft>
                <a:spcPts val="0"/>
              </a:spcAft>
              <a:buSzPts val="2200"/>
              <a:buChar char="•"/>
            </a:pPr>
            <a:r>
              <a:rPr lang="en-US" sz="2200"/>
              <a:t>Deloitte has consistently ranked No. 1 in security consultancy by Gartner.</a:t>
            </a:r>
            <a:endParaRPr sz="2200"/>
          </a:p>
          <a:p>
            <a:pPr marL="342900" lvl="0" indent="-342900" algn="l" rtl="0">
              <a:lnSpc>
                <a:spcPct val="100000"/>
              </a:lnSpc>
              <a:spcBef>
                <a:spcPts val="750"/>
              </a:spcBef>
              <a:spcAft>
                <a:spcPts val="0"/>
              </a:spcAft>
              <a:buSzPts val="2200"/>
              <a:buChar char="•"/>
            </a:pPr>
            <a:r>
              <a:rPr lang="en-US" sz="2200"/>
              <a:t>Despite this, Deloitte failed to follow its own security suggestions they give to their clients.</a:t>
            </a:r>
            <a:endParaRPr sz="2200"/>
          </a:p>
          <a:p>
            <a:pPr marL="342900" lvl="0" indent="-342900" algn="l" rtl="0">
              <a:lnSpc>
                <a:spcPct val="100000"/>
              </a:lnSpc>
              <a:spcBef>
                <a:spcPts val="750"/>
              </a:spcBef>
              <a:spcAft>
                <a:spcPts val="0"/>
              </a:spcAft>
              <a:buSzPts val="2200"/>
              <a:buChar char="•"/>
            </a:pPr>
            <a:r>
              <a:rPr lang="en-US" sz="2200"/>
              <a:t>Deloitte employees used Google+ as notebook for passwords, and Github as general online storage</a:t>
            </a:r>
            <a:endParaRPr sz="220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1663</Words>
  <Application>Microsoft Office PowerPoint</Application>
  <PresentationFormat>On-screen Show (4:3)</PresentationFormat>
  <Paragraphs>146</Paragraphs>
  <Slides>24</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Case Study: Deloitte and Accenture Breaches 2017</vt:lpstr>
      <vt:lpstr>Disclaimer</vt:lpstr>
      <vt:lpstr>Sources of Information</vt:lpstr>
      <vt:lpstr>Readme Information</vt:lpstr>
      <vt:lpstr>Learning Objectives</vt:lpstr>
      <vt:lpstr>Introduction to Deloitte</vt:lpstr>
      <vt:lpstr>Deloitte Breach</vt:lpstr>
      <vt:lpstr>Deloitte Breach cont.</vt:lpstr>
      <vt:lpstr>Lack of Best Practices</vt:lpstr>
      <vt:lpstr>Introduction to Accenture</vt:lpstr>
      <vt:lpstr>Accenture Breach</vt:lpstr>
      <vt:lpstr>Accenture Breach cont.</vt:lpstr>
      <vt:lpstr>PowerPoint Presentation</vt:lpstr>
      <vt:lpstr>Who are the Attackers?</vt:lpstr>
      <vt:lpstr>Causes of Data Breaches</vt:lpstr>
      <vt:lpstr>Phishing Emails and APTs</vt:lpstr>
      <vt:lpstr>Phishing Emails and APTs cont.</vt:lpstr>
      <vt:lpstr>Phishing Emails and APTs cont.</vt:lpstr>
      <vt:lpstr>Follow General Best Practices</vt:lpstr>
      <vt:lpstr>Discussion Questions </vt:lpstr>
      <vt:lpstr>Discussion Questions </vt:lpstr>
      <vt:lpstr>Discussion Questions </vt:lpstr>
      <vt:lpstr>Discussion Questions </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3</cp:revision>
  <dcterms:created xsi:type="dcterms:W3CDTF">2006-08-16T00:00:00Z</dcterms:created>
  <dcterms:modified xsi:type="dcterms:W3CDTF">2024-06-20T23:45:15Z</dcterms:modified>
</cp:coreProperties>
</file>