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9"/>
  </p:notesMasterIdLst>
  <p:sldIdLst>
    <p:sldId id="256" r:id="rId2"/>
    <p:sldId id="554" r:id="rId3"/>
    <p:sldId id="588" r:id="rId4"/>
    <p:sldId id="594" r:id="rId5"/>
    <p:sldId id="257" r:id="rId6"/>
    <p:sldId id="595" r:id="rId7"/>
    <p:sldId id="268" r:id="rId8"/>
    <p:sldId id="269" r:id="rId9"/>
    <p:sldId id="288" r:id="rId10"/>
    <p:sldId id="596" r:id="rId11"/>
    <p:sldId id="597" r:id="rId12"/>
    <p:sldId id="598" r:id="rId13"/>
    <p:sldId id="599" r:id="rId14"/>
    <p:sldId id="600" r:id="rId15"/>
    <p:sldId id="601" r:id="rId16"/>
    <p:sldId id="602" r:id="rId17"/>
    <p:sldId id="287"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8" roundtripDataSignature="AMtx7mjT5/smxyniBuXWPI5PB4vw/R9nd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37" autoAdjust="0"/>
  </p:normalViewPr>
  <p:slideViewPr>
    <p:cSldViewPr snapToGrid="0">
      <p:cViewPr varScale="1">
        <p:scale>
          <a:sx n="59" d="100"/>
          <a:sy n="59" d="100"/>
        </p:scale>
        <p:origin x="1500" y="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g2b03a3e0513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 name="Google Shape;27;g2b03a3e0513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The Capital One breach in 2019 was primarily facilitated by misconfigurations in the company's cloud infrastructure and inadequate firewall protections. The attacker, a former Amazon Web Services (AWS) employee, exploited these weaknesses to access sensitive data stored in a cloud environment. This incident highlights the critical importance of proper cloud security configurations, including the implementation of stringent access controls, regular security audits, and the use of advanced firewall technologies. Effective monitoring and alert systems are also essential to detect and respond to unauthorized access attempts in real-time, potentially mitigating the extent of breaches and protecting sensitive data from exposure.</a:t>
            </a:r>
          </a:p>
          <a:p>
            <a:endParaRPr lang="en-US" dirty="0"/>
          </a:p>
        </p:txBody>
      </p:sp>
    </p:spTree>
    <p:extLst>
      <p:ext uri="{BB962C8B-B14F-4D97-AF65-F5344CB8AC3E}">
        <p14:creationId xmlns:p14="http://schemas.microsoft.com/office/powerpoint/2010/main" val="2104110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Cloud security differs from traditional IT security in that it focuses on protecting data, applications, and services hosted on cloud platforms rather than on-premises infrastructure. This shift introduces unique challenges, such as managing security in multi-tenant environments, ensuring data privacy across distributed locations, and adapting to dynamic scaling and elasticity of cloud resources. Cloud environments also require shared responsibility models where security duties are divided between cloud providers and their customers. Addressing these challenges necessitates robust identity and access management, continuous configuration monitoring, and comprehensive encryption strategies to protect data both at rest and in transit.</a:t>
            </a:r>
          </a:p>
          <a:p>
            <a:endParaRPr lang="en-US" dirty="0"/>
          </a:p>
        </p:txBody>
      </p:sp>
    </p:spTree>
    <p:extLst>
      <p:ext uri="{BB962C8B-B14F-4D97-AF65-F5344CB8AC3E}">
        <p14:creationId xmlns:p14="http://schemas.microsoft.com/office/powerpoint/2010/main" val="1966886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Balancing access and security in the face of potential insider attacks requires implementing the principle of least privilege, where employees are granted only the access necessary to perform their duties. Organizations should employ rigorous identity and access management (IAM) controls, including multi-factor authentication and regular access reviews, to prevent unauthorized or excessive access. Policies like job rotation and separation of duties further minimize the risk of any single individual having too much control or knowledge that could be misused. Additionally, fostering a culture of transparency and support can help reduce the motivations behind insider threats, while anomaly detection systems can identify unusual access patterns that may indicate malicious activity.</a:t>
            </a:r>
          </a:p>
        </p:txBody>
      </p:sp>
    </p:spTree>
    <p:extLst>
      <p:ext uri="{BB962C8B-B14F-4D97-AF65-F5344CB8AC3E}">
        <p14:creationId xmlns:p14="http://schemas.microsoft.com/office/powerpoint/2010/main" val="5964645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Page </a:t>
            </a: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washingtonpost.com/technology/2019/07/30/capital-one-looked-cloud-security-its-own-firewall-couldnt-stop-hacker/?noredirect=on&amp;utm_term=.24bf851c9de6" TargetMode="External"/><Relationship Id="rId2" Type="http://schemas.openxmlformats.org/officeDocument/2006/relationships/hyperlink" Target="https://krebsonsecurity.com/2019/07/capital-one-data-theft-impacts-106m-peopl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8VLNb4yh1k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800"/>
              <a:buFont typeface="Calibri"/>
              <a:buNone/>
            </a:pPr>
            <a:r>
              <a:rPr lang="en-US" sz="4800" b="1" dirty="0"/>
              <a:t>Case Study:</a:t>
            </a:r>
            <a:br>
              <a:rPr lang="en-US" sz="4800" b="1" dirty="0"/>
            </a:br>
            <a:r>
              <a:rPr lang="en" sz="4800" b="1" dirty="0"/>
              <a:t>CapitalOne Breach 2019</a:t>
            </a:r>
            <a:endParaRPr sz="4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70B13-0D3D-4233-EEAC-CCCBEE356694}"/>
              </a:ext>
            </a:extLst>
          </p:cNvPr>
          <p:cNvSpPr>
            <a:spLocks noGrp="1"/>
          </p:cNvSpPr>
          <p:nvPr>
            <p:ph type="title"/>
          </p:nvPr>
        </p:nvSpPr>
        <p:spPr/>
        <p:txBody>
          <a:bodyPr/>
          <a:lstStyle/>
          <a:p>
            <a:r>
              <a:rPr lang="en-US" dirty="0"/>
              <a:t>Understanding Cloud Security</a:t>
            </a:r>
          </a:p>
        </p:txBody>
      </p:sp>
      <p:sp>
        <p:nvSpPr>
          <p:cNvPr id="3" name="Text Placeholder 2">
            <a:extLst>
              <a:ext uri="{FF2B5EF4-FFF2-40B4-BE49-F238E27FC236}">
                <a16:creationId xmlns:a16="http://schemas.microsoft.com/office/drawing/2014/main" id="{E16F442C-033D-14F5-4938-AA72B6B1340E}"/>
              </a:ext>
            </a:extLst>
          </p:cNvPr>
          <p:cNvSpPr>
            <a:spLocks noGrp="1"/>
          </p:cNvSpPr>
          <p:nvPr>
            <p:ph type="body" idx="1"/>
          </p:nvPr>
        </p:nvSpPr>
        <p:spPr/>
        <p:txBody>
          <a:bodyPr>
            <a:normAutofit fontScale="85000" lnSpcReduction="20000"/>
          </a:bodyPr>
          <a:lstStyle/>
          <a:p>
            <a:r>
              <a:rPr lang="en-US" dirty="0"/>
              <a:t>Cloud security encompasses a comprehensive set of policies, technologies, and controls designed to protect data, applications, and services within cloud computing environments. </a:t>
            </a:r>
          </a:p>
          <a:p>
            <a:r>
              <a:rPr lang="en-US" dirty="0"/>
              <a:t>By integrating security measures at every layer—whether infrastructure, platform, or software as a service—organizations can safeguard against unauthorized access, data breaches, and other cyber threats.</a:t>
            </a:r>
          </a:p>
          <a:p>
            <a:r>
              <a:rPr lang="en-US" dirty="0"/>
              <a:t>Adopting cloud security best practices requires a proactive approach that includes thorough risk assessments, robust security architectures, and continuous improvement based on emerging threats and technology advancements.</a:t>
            </a:r>
          </a:p>
        </p:txBody>
      </p:sp>
    </p:spTree>
    <p:extLst>
      <p:ext uri="{BB962C8B-B14F-4D97-AF65-F5344CB8AC3E}">
        <p14:creationId xmlns:p14="http://schemas.microsoft.com/office/powerpoint/2010/main" val="3647253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A894B-1EA4-F819-23F2-89157E64E3DE}"/>
              </a:ext>
            </a:extLst>
          </p:cNvPr>
          <p:cNvSpPr>
            <a:spLocks noGrp="1"/>
          </p:cNvSpPr>
          <p:nvPr>
            <p:ph type="title"/>
          </p:nvPr>
        </p:nvSpPr>
        <p:spPr/>
        <p:txBody>
          <a:bodyPr/>
          <a:lstStyle/>
          <a:p>
            <a:r>
              <a:rPr lang="en-US" dirty="0"/>
              <a:t>Key Components of Cloud Security</a:t>
            </a:r>
          </a:p>
        </p:txBody>
      </p:sp>
      <p:sp>
        <p:nvSpPr>
          <p:cNvPr id="3" name="Text Placeholder 2">
            <a:extLst>
              <a:ext uri="{FF2B5EF4-FFF2-40B4-BE49-F238E27FC236}">
                <a16:creationId xmlns:a16="http://schemas.microsoft.com/office/drawing/2014/main" id="{226CE92C-3FE8-2DFE-F197-DCE938193733}"/>
              </a:ext>
            </a:extLst>
          </p:cNvPr>
          <p:cNvSpPr>
            <a:spLocks noGrp="1"/>
          </p:cNvSpPr>
          <p:nvPr>
            <p:ph type="body" idx="1"/>
          </p:nvPr>
        </p:nvSpPr>
        <p:spPr/>
        <p:txBody>
          <a:bodyPr>
            <a:normAutofit fontScale="85000" lnSpcReduction="20000"/>
          </a:bodyPr>
          <a:lstStyle/>
          <a:p>
            <a:r>
              <a:rPr lang="en-US" dirty="0"/>
              <a:t>Robust identity and access management (IAM) practices ensure that only authorized users can access sensitive data and applications.</a:t>
            </a:r>
          </a:p>
          <a:p>
            <a:r>
              <a:rPr lang="en-US" dirty="0"/>
              <a:t>Implementing least privilege access, multi-factor authentication (MFA), and regular access reviews are crucial steps in preventing unauthorized access. </a:t>
            </a:r>
          </a:p>
          <a:p>
            <a:r>
              <a:rPr lang="en-US" dirty="0"/>
              <a:t>Encryption is another vital component, protecting data both at rest and in transit. </a:t>
            </a:r>
          </a:p>
          <a:p>
            <a:r>
              <a:rPr lang="en-US" dirty="0"/>
              <a:t>Security configurations must be continuously monitored and audited, leveraging automated tools to detect misconfigurations or vulnerabilities. </a:t>
            </a:r>
          </a:p>
          <a:p>
            <a:r>
              <a:rPr lang="en-US" dirty="0"/>
              <a:t>Regular updates and patch management are essential to address newly discovered vulnerabilities.</a:t>
            </a:r>
          </a:p>
        </p:txBody>
      </p:sp>
    </p:spTree>
    <p:extLst>
      <p:ext uri="{BB962C8B-B14F-4D97-AF65-F5344CB8AC3E}">
        <p14:creationId xmlns:p14="http://schemas.microsoft.com/office/powerpoint/2010/main" val="3547518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8C879-378E-6645-75AB-766D3E82B6F0}"/>
              </a:ext>
            </a:extLst>
          </p:cNvPr>
          <p:cNvSpPr>
            <a:spLocks noGrp="1"/>
          </p:cNvSpPr>
          <p:nvPr>
            <p:ph type="title"/>
          </p:nvPr>
        </p:nvSpPr>
        <p:spPr/>
        <p:txBody>
          <a:bodyPr>
            <a:normAutofit/>
          </a:bodyPr>
          <a:lstStyle/>
          <a:p>
            <a:r>
              <a:rPr lang="en-US" dirty="0"/>
              <a:t>Understanding Insider Attacks</a:t>
            </a:r>
          </a:p>
        </p:txBody>
      </p:sp>
      <p:sp>
        <p:nvSpPr>
          <p:cNvPr id="3" name="Text Placeholder 2">
            <a:extLst>
              <a:ext uri="{FF2B5EF4-FFF2-40B4-BE49-F238E27FC236}">
                <a16:creationId xmlns:a16="http://schemas.microsoft.com/office/drawing/2014/main" id="{341260E1-543D-0169-BBD4-797009B43AFB}"/>
              </a:ext>
            </a:extLst>
          </p:cNvPr>
          <p:cNvSpPr>
            <a:spLocks noGrp="1"/>
          </p:cNvSpPr>
          <p:nvPr>
            <p:ph type="body" idx="1"/>
          </p:nvPr>
        </p:nvSpPr>
        <p:spPr/>
        <p:txBody>
          <a:bodyPr>
            <a:normAutofit lnSpcReduction="10000"/>
          </a:bodyPr>
          <a:lstStyle/>
          <a:p>
            <a:r>
              <a:rPr lang="en-US" sz="2800" dirty="0"/>
              <a:t>Insider attacks refer to malicious activities carried out by individuals within an organization who have legitimate access to its systems, networks, or data. </a:t>
            </a:r>
          </a:p>
          <a:p>
            <a:pPr lvl="1"/>
            <a:r>
              <a:rPr lang="en-US" sz="2400" dirty="0"/>
              <a:t>These insiders can be current or former employees, contractors, or business associates. </a:t>
            </a:r>
          </a:p>
          <a:p>
            <a:pPr lvl="1"/>
            <a:r>
              <a:rPr lang="en-US" sz="2400" dirty="0"/>
              <a:t>These attacks can be motivated by various factors, including financial gain, revenge, ideological beliefs, or coercion. </a:t>
            </a:r>
          </a:p>
          <a:p>
            <a:r>
              <a:rPr lang="en-US" sz="2800" dirty="0"/>
              <a:t>Insider attacks pose significant threats because insiders often have in-depth knowledge of the organization’s systems and security measures, making their activities difficult to detect. </a:t>
            </a:r>
          </a:p>
          <a:p>
            <a:endParaRPr lang="en-US" sz="2800" dirty="0"/>
          </a:p>
        </p:txBody>
      </p:sp>
    </p:spTree>
    <p:extLst>
      <p:ext uri="{BB962C8B-B14F-4D97-AF65-F5344CB8AC3E}">
        <p14:creationId xmlns:p14="http://schemas.microsoft.com/office/powerpoint/2010/main" val="2780320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4A033-14F3-7AA0-55AB-562FD08BEA1E}"/>
              </a:ext>
            </a:extLst>
          </p:cNvPr>
          <p:cNvSpPr>
            <a:spLocks noGrp="1"/>
          </p:cNvSpPr>
          <p:nvPr>
            <p:ph type="title"/>
          </p:nvPr>
        </p:nvSpPr>
        <p:spPr/>
        <p:txBody>
          <a:bodyPr/>
          <a:lstStyle/>
          <a:p>
            <a:r>
              <a:rPr lang="en-US" dirty="0"/>
              <a:t>Mitigation Strategies for Insider Threats</a:t>
            </a:r>
          </a:p>
        </p:txBody>
      </p:sp>
      <p:sp>
        <p:nvSpPr>
          <p:cNvPr id="3" name="Text Placeholder 2">
            <a:extLst>
              <a:ext uri="{FF2B5EF4-FFF2-40B4-BE49-F238E27FC236}">
                <a16:creationId xmlns:a16="http://schemas.microsoft.com/office/drawing/2014/main" id="{B05D6277-CB01-8BBD-C2AF-B8FCD6D76BB5}"/>
              </a:ext>
            </a:extLst>
          </p:cNvPr>
          <p:cNvSpPr>
            <a:spLocks noGrp="1"/>
          </p:cNvSpPr>
          <p:nvPr>
            <p:ph type="body" idx="1"/>
          </p:nvPr>
        </p:nvSpPr>
        <p:spPr/>
        <p:txBody>
          <a:bodyPr>
            <a:normAutofit/>
          </a:bodyPr>
          <a:lstStyle/>
          <a:p>
            <a:r>
              <a:rPr lang="en-US" sz="2400" dirty="0"/>
              <a:t>Mitigating insider threats requires a multi-faceted approach that combines technical controls, policy enforcement, and cultural initiatives. </a:t>
            </a:r>
          </a:p>
          <a:p>
            <a:r>
              <a:rPr lang="en-US" sz="2400" dirty="0"/>
              <a:t>Technical measures include implementing robust access controls, regular audits, and anomaly detection systems that can flag unusual behaviors indicative of an insider threat. </a:t>
            </a:r>
          </a:p>
          <a:p>
            <a:r>
              <a:rPr lang="en-US" sz="2400" dirty="0"/>
              <a:t>Policies should enforce principles such as least privilege and separation of duties, job rotation, reducing the risk of misuse of access privileges. </a:t>
            </a:r>
          </a:p>
          <a:p>
            <a:r>
              <a:rPr lang="en-US" sz="2400" dirty="0"/>
              <a:t>Creating a positive organizational culture with transparent communication and support systems can help mitigate the motivations behind insider attacks. </a:t>
            </a:r>
          </a:p>
        </p:txBody>
      </p:sp>
    </p:spTree>
    <p:extLst>
      <p:ext uri="{BB962C8B-B14F-4D97-AF65-F5344CB8AC3E}">
        <p14:creationId xmlns:p14="http://schemas.microsoft.com/office/powerpoint/2010/main" val="2428648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906DD-2A3C-3691-5E12-EB1A0510C726}"/>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3DEA1A78-1928-93EA-6B4D-BAAEA7D0B646}"/>
              </a:ext>
            </a:extLst>
          </p:cNvPr>
          <p:cNvSpPr>
            <a:spLocks noGrp="1"/>
          </p:cNvSpPr>
          <p:nvPr>
            <p:ph type="body" idx="1"/>
          </p:nvPr>
        </p:nvSpPr>
        <p:spPr/>
        <p:txBody>
          <a:bodyPr>
            <a:normAutofit/>
          </a:bodyPr>
          <a:lstStyle/>
          <a:p>
            <a:r>
              <a:rPr lang="en-US" dirty="0"/>
              <a:t>What were the primary factors that allowed the Capital One breach to occur, and how could these vulnerabilities have been mitigated?</a:t>
            </a:r>
          </a:p>
          <a:p>
            <a:endParaRPr lang="en-US" dirty="0"/>
          </a:p>
        </p:txBody>
      </p:sp>
    </p:spTree>
    <p:extLst>
      <p:ext uri="{BB962C8B-B14F-4D97-AF65-F5344CB8AC3E}">
        <p14:creationId xmlns:p14="http://schemas.microsoft.com/office/powerpoint/2010/main" val="2802599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906DD-2A3C-3691-5E12-EB1A0510C726}"/>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3DEA1A78-1928-93EA-6B4D-BAAEA7D0B646}"/>
              </a:ext>
            </a:extLst>
          </p:cNvPr>
          <p:cNvSpPr>
            <a:spLocks noGrp="1"/>
          </p:cNvSpPr>
          <p:nvPr>
            <p:ph type="body" idx="1"/>
          </p:nvPr>
        </p:nvSpPr>
        <p:spPr/>
        <p:txBody>
          <a:bodyPr>
            <a:normAutofit/>
          </a:bodyPr>
          <a:lstStyle/>
          <a:p>
            <a:r>
              <a:rPr lang="en-US" dirty="0"/>
              <a:t>How does cloud security differ from traditional IT security, and what specific challenges does it pose?</a:t>
            </a:r>
          </a:p>
          <a:p>
            <a:endParaRPr lang="en-US" dirty="0"/>
          </a:p>
        </p:txBody>
      </p:sp>
    </p:spTree>
    <p:extLst>
      <p:ext uri="{BB962C8B-B14F-4D97-AF65-F5344CB8AC3E}">
        <p14:creationId xmlns:p14="http://schemas.microsoft.com/office/powerpoint/2010/main" val="1176342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906DD-2A3C-3691-5E12-EB1A0510C726}"/>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3DEA1A78-1928-93EA-6B4D-BAAEA7D0B646}"/>
              </a:ext>
            </a:extLst>
          </p:cNvPr>
          <p:cNvSpPr>
            <a:spLocks noGrp="1"/>
          </p:cNvSpPr>
          <p:nvPr>
            <p:ph type="body" idx="1"/>
          </p:nvPr>
        </p:nvSpPr>
        <p:spPr/>
        <p:txBody>
          <a:bodyPr>
            <a:normAutofit/>
          </a:bodyPr>
          <a:lstStyle/>
          <a:p>
            <a:r>
              <a:rPr lang="en-US" dirty="0"/>
              <a:t>In the context of insider attacks, how can organizations balance the need for access with the necessity of protecting sensitive information?</a:t>
            </a:r>
          </a:p>
          <a:p>
            <a:endParaRPr lang="en-US" dirty="0"/>
          </a:p>
        </p:txBody>
      </p:sp>
    </p:spTree>
    <p:extLst>
      <p:ext uri="{BB962C8B-B14F-4D97-AF65-F5344CB8AC3E}">
        <p14:creationId xmlns:p14="http://schemas.microsoft.com/office/powerpoint/2010/main" val="3746819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idx="1"/>
          </p:nvPr>
        </p:nvSpPr>
        <p:spPr/>
        <p:txBody>
          <a:bodyPr>
            <a:normAutofit/>
          </a:bodyPr>
          <a:lstStyle/>
          <a:p>
            <a:r>
              <a:rPr lang="en-US" sz="2000" dirty="0">
                <a:hlinkClick r:id="rId2"/>
              </a:rPr>
              <a:t>https://krebsonsecurity.com/2019/07/capital-one-data-theft-impacts-106m-people/</a:t>
            </a:r>
            <a:endParaRPr lang="en-US" sz="2000" dirty="0"/>
          </a:p>
          <a:p>
            <a:r>
              <a:rPr lang="en-US" sz="2000" dirty="0">
                <a:hlinkClick r:id="rId3"/>
              </a:rPr>
              <a:t>https://www.washingtonpost.com/technology/2019/07/30/capital-one-looked-cloud-security-its-own-firewall-couldnt-stop-hacker/?noredirect=on&amp;utm_term=.24bf851c9de6</a:t>
            </a:r>
            <a:endParaRPr lang="en-US" sz="2000" dirty="0"/>
          </a:p>
          <a:p>
            <a:endParaRPr lang="en-US" sz="2000" dirty="0"/>
          </a:p>
        </p:txBody>
      </p:sp>
    </p:spTree>
    <p:extLst>
      <p:ext uri="{BB962C8B-B14F-4D97-AF65-F5344CB8AC3E}">
        <p14:creationId xmlns:p14="http://schemas.microsoft.com/office/powerpoint/2010/main" val="1113818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 affected by the cyber breach have not disclosed all details of the incident publicly and likely will not do so in the future. </a:t>
            </a:r>
            <a:r>
              <a:rPr lang="en-US" sz="2100"/>
              <a:t>However, sufficient information is available online and within the cybersecurity community to infer the probable events during the breach.</a:t>
            </a:r>
          </a:p>
          <a:p>
            <a:r>
              <a:rPr lang="en-US" sz="2100"/>
              <a:t>While </a:t>
            </a:r>
            <a:r>
              <a:rPr lang="en-US" sz="2100" dirty="0"/>
              <a:t>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20" y="217170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2019 CapitalOne breach,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Web Security, Cloud Security, Insider Attacks</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1800"/>
              <a:buChar char="•"/>
            </a:pPr>
            <a:r>
              <a:rPr lang="en-US" sz="2800" dirty="0"/>
              <a:t>Explain cloud security and web security</a:t>
            </a:r>
          </a:p>
          <a:p>
            <a:pPr marL="342900" lvl="0" indent="-342900" algn="l" rtl="0">
              <a:lnSpc>
                <a:spcPct val="100000"/>
              </a:lnSpc>
              <a:spcBef>
                <a:spcPts val="0"/>
              </a:spcBef>
              <a:spcAft>
                <a:spcPts val="0"/>
              </a:spcAft>
              <a:buSzPts val="1800"/>
              <a:buChar char="•"/>
            </a:pPr>
            <a:r>
              <a:rPr lang="en-US" sz="2800" dirty="0"/>
              <a:t>Describe security and privacy violations in the CapitalOne data breach</a:t>
            </a:r>
          </a:p>
          <a:p>
            <a:pPr marL="342900" lvl="0" indent="-342900" algn="l" rtl="0">
              <a:lnSpc>
                <a:spcPct val="100000"/>
              </a:lnSpc>
              <a:spcBef>
                <a:spcPts val="0"/>
              </a:spcBef>
              <a:spcAft>
                <a:spcPts val="0"/>
              </a:spcAft>
              <a:buSzPts val="1800"/>
              <a:buChar char="•"/>
            </a:pPr>
            <a:r>
              <a:rPr lang="en-US" sz="2800" dirty="0"/>
              <a:t>List common protection mechanisms for cloud security and web security</a:t>
            </a:r>
          </a:p>
        </p:txBody>
      </p:sp>
      <p:sp>
        <p:nvSpPr>
          <p:cNvPr id="29" name="Google Shape;29;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Learning Objectives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0" y="496586"/>
            <a:ext cx="7620000" cy="857400"/>
          </a:xfrm>
          <a:prstGeom prst="rect">
            <a:avLst/>
          </a:prstGeom>
        </p:spPr>
        <p:txBody>
          <a:bodyPr spcFirstLastPara="1" wrap="square" lIns="91425" tIns="45700" rIns="91425" bIns="45700" anchor="ctr" anchorCtr="0">
            <a:normAutofit/>
          </a:bodyPr>
          <a:lstStyle/>
          <a:p>
            <a:r>
              <a:rPr lang="en" dirty="0"/>
              <a:t>Introduction</a:t>
            </a:r>
            <a:endParaRPr dirty="0"/>
          </a:p>
        </p:txBody>
      </p:sp>
      <p:sp>
        <p:nvSpPr>
          <p:cNvPr id="30" name="Google Shape;30;p5"/>
          <p:cNvSpPr txBox="1">
            <a:spLocks noGrp="1"/>
          </p:cNvSpPr>
          <p:nvPr>
            <p:ph type="body" idx="1"/>
          </p:nvPr>
        </p:nvSpPr>
        <p:spPr>
          <a:xfrm>
            <a:off x="370114" y="1447800"/>
            <a:ext cx="8229600" cy="3657600"/>
          </a:xfrm>
          <a:prstGeom prst="rect">
            <a:avLst/>
          </a:prstGeom>
        </p:spPr>
        <p:txBody>
          <a:bodyPr spcFirstLastPara="1" wrap="square" lIns="91425" tIns="45700" rIns="91425" bIns="45700" anchor="t" anchorCtr="0">
            <a:normAutofit/>
          </a:bodyPr>
          <a:lstStyle/>
          <a:p>
            <a:pPr indent="-374650">
              <a:buSzPts val="2300"/>
            </a:pPr>
            <a:r>
              <a:rPr lang="en" sz="2300" dirty="0"/>
              <a:t>Capital One is an american bank holding company specializing in credit card, auto loans, banking, and savings accounts</a:t>
            </a:r>
            <a:endParaRPr sz="2300" dirty="0"/>
          </a:p>
          <a:p>
            <a:pPr lvl="1" indent="-374650">
              <a:spcBef>
                <a:spcPts val="0"/>
              </a:spcBef>
              <a:buSzPts val="2300"/>
            </a:pPr>
            <a:r>
              <a:rPr lang="en-US" sz="1900" dirty="0"/>
              <a:t>One of the largest banks in the United States, the third largest issuer of Visa and Mastercard credit cards and one of the largest car finance companies in the US</a:t>
            </a:r>
          </a:p>
          <a:p>
            <a:pPr lvl="1" indent="-374650">
              <a:spcBef>
                <a:spcPts val="0"/>
              </a:spcBef>
              <a:buSzPts val="2300"/>
            </a:pPr>
            <a:r>
              <a:rPr lang="en" sz="1900" dirty="0"/>
              <a:t>Ranked 106th on the Fortune 500 with roughly 750 branches</a:t>
            </a:r>
            <a:endParaRPr sz="19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err="1"/>
              <a:t>CapitalOne</a:t>
            </a:r>
            <a:r>
              <a:rPr lang="en-US" sz="3600" dirty="0"/>
              <a:t> Data Breach</a:t>
            </a:r>
            <a:endParaRPr lang="en-US" sz="3600" dirty="0">
              <a:solidFill>
                <a:schemeClr val="accent3">
                  <a:lumMod val="20000"/>
                  <a:lumOff val="80000"/>
                </a:schemeClr>
              </a:solidFill>
            </a:endParaRPr>
          </a:p>
        </p:txBody>
      </p:sp>
      <p:sp>
        <p:nvSpPr>
          <p:cNvPr id="5" name="Content Placeholder 4"/>
          <p:cNvSpPr>
            <a:spLocks noGrp="1"/>
          </p:cNvSpPr>
          <p:nvPr>
            <p:ph idx="1"/>
          </p:nvPr>
        </p:nvSpPr>
        <p:spPr>
          <a:xfrm>
            <a:off x="429491" y="1600200"/>
            <a:ext cx="8229600" cy="4906962"/>
          </a:xfrm>
        </p:spPr>
        <p:txBody>
          <a:bodyPr>
            <a:normAutofit/>
          </a:bodyPr>
          <a:lstStyle/>
          <a:p>
            <a:r>
              <a:rPr lang="en-US" dirty="0"/>
              <a:t>July 29, 2019</a:t>
            </a:r>
          </a:p>
          <a:p>
            <a:r>
              <a:rPr lang="en-US" sz="2400" dirty="0">
                <a:hlinkClick r:id="rId2"/>
              </a:rPr>
              <a:t>https://www.youtube.com/watch?v=8VLNb4yh1k8</a:t>
            </a:r>
            <a:r>
              <a:rPr lang="en-US" sz="2400" dirty="0"/>
              <a:t> (3m)</a:t>
            </a:r>
          </a:p>
          <a:p>
            <a:endParaRPr lang="en-US" sz="2800" dirty="0"/>
          </a:p>
          <a:p>
            <a:r>
              <a:rPr lang="en-US" sz="2800" dirty="0"/>
              <a:t>The breach may impact as many as 100 million U.S. consumers!</a:t>
            </a:r>
          </a:p>
          <a:p>
            <a:pPr lvl="1"/>
            <a:r>
              <a:rPr lang="en-US" sz="2400" dirty="0"/>
              <a:t>Credit card application data </a:t>
            </a:r>
            <a:endParaRPr lang="en-US" dirty="0"/>
          </a:p>
        </p:txBody>
      </p:sp>
      <p:sp>
        <p:nvSpPr>
          <p:cNvPr id="6" name="TextBox 5"/>
          <p:cNvSpPr txBox="1"/>
          <p:nvPr/>
        </p:nvSpPr>
        <p:spPr>
          <a:xfrm>
            <a:off x="1565893" y="6256438"/>
            <a:ext cx="5490606" cy="261610"/>
          </a:xfrm>
          <a:prstGeom prst="rect">
            <a:avLst/>
          </a:prstGeom>
          <a:noFill/>
        </p:spPr>
        <p:txBody>
          <a:bodyPr wrap="none" rtlCol="0">
            <a:spAutoFit/>
          </a:bodyPr>
          <a:lstStyle/>
          <a:p>
            <a:r>
              <a:rPr lang="en-US" sz="1100" dirty="0"/>
              <a:t>Source: https://</a:t>
            </a:r>
            <a:r>
              <a:rPr lang="en-US" sz="1100" dirty="0" err="1"/>
              <a:t>krebsonsecurity.com</a:t>
            </a:r>
            <a:r>
              <a:rPr lang="en-US" sz="1100" dirty="0"/>
              <a:t>/2019/07/capital-one-data-theft-impacts-106m-people/</a:t>
            </a:r>
          </a:p>
        </p:txBody>
      </p:sp>
    </p:spTree>
    <p:extLst>
      <p:ext uri="{BB962C8B-B14F-4D97-AF65-F5344CB8AC3E}">
        <p14:creationId xmlns:p14="http://schemas.microsoft.com/office/powerpoint/2010/main" val="190427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Cybersecurity 101 Again</a:t>
            </a:r>
          </a:p>
        </p:txBody>
      </p:sp>
      <p:sp>
        <p:nvSpPr>
          <p:cNvPr id="3" name="Content Placeholder 2"/>
          <p:cNvSpPr>
            <a:spLocks noGrp="1"/>
          </p:cNvSpPr>
          <p:nvPr>
            <p:ph idx="1"/>
          </p:nvPr>
        </p:nvSpPr>
        <p:spPr/>
        <p:txBody>
          <a:bodyPr>
            <a:normAutofit/>
          </a:bodyPr>
          <a:lstStyle/>
          <a:p>
            <a:r>
              <a:rPr lang="en-US" altLang="zh-CN" sz="2800" dirty="0"/>
              <a:t>Another Simple Attack</a:t>
            </a:r>
          </a:p>
          <a:p>
            <a:pPr lvl="1"/>
            <a:r>
              <a:rPr lang="en-US" dirty="0"/>
              <a:t>Data was stolen from the cloud infrastructure</a:t>
            </a:r>
          </a:p>
          <a:p>
            <a:pPr lvl="1"/>
            <a:r>
              <a:rPr lang="en-US" dirty="0"/>
              <a:t>Firewall issues opened the door</a:t>
            </a:r>
          </a:p>
          <a:p>
            <a:pPr lvl="1"/>
            <a:r>
              <a:rPr lang="en-US" dirty="0" err="1"/>
              <a:t>CapitalOne</a:t>
            </a:r>
            <a:r>
              <a:rPr lang="en-US" dirty="0"/>
              <a:t> IT systems noticed nothing</a:t>
            </a:r>
          </a:p>
          <a:p>
            <a:pPr lvl="1"/>
            <a:endParaRPr lang="en-US" dirty="0"/>
          </a:p>
          <a:p>
            <a:pPr lvl="1"/>
            <a:r>
              <a:rPr lang="en-US" dirty="0"/>
              <a:t>An email alert from an outsider since the hacker posted all data on GitHub</a:t>
            </a:r>
          </a:p>
          <a:p>
            <a:pPr lvl="1"/>
            <a:r>
              <a:rPr lang="en-US" dirty="0"/>
              <a:t>FBI involved</a:t>
            </a:r>
          </a:p>
          <a:p>
            <a:pPr lvl="1"/>
            <a:endParaRPr lang="en-US" sz="2000" dirty="0"/>
          </a:p>
        </p:txBody>
      </p:sp>
      <p:sp>
        <p:nvSpPr>
          <p:cNvPr id="5" name="TextBox 4"/>
          <p:cNvSpPr txBox="1"/>
          <p:nvPr/>
        </p:nvSpPr>
        <p:spPr>
          <a:xfrm>
            <a:off x="1261093" y="6269995"/>
            <a:ext cx="5490606" cy="261610"/>
          </a:xfrm>
          <a:prstGeom prst="rect">
            <a:avLst/>
          </a:prstGeom>
          <a:noFill/>
        </p:spPr>
        <p:txBody>
          <a:bodyPr wrap="none" rtlCol="0">
            <a:spAutoFit/>
          </a:bodyPr>
          <a:lstStyle/>
          <a:p>
            <a:r>
              <a:rPr lang="en-US" sz="1100" dirty="0"/>
              <a:t>Source: https://</a:t>
            </a:r>
            <a:r>
              <a:rPr lang="en-US" sz="1100" dirty="0" err="1"/>
              <a:t>krebsonsecurity.com</a:t>
            </a:r>
            <a:r>
              <a:rPr lang="en-US" sz="1100" dirty="0"/>
              <a:t>/2019/07/capital-one-data-theft-impacts-106m-people/</a:t>
            </a:r>
          </a:p>
        </p:txBody>
      </p:sp>
    </p:spTree>
    <p:extLst>
      <p:ext uri="{BB962C8B-B14F-4D97-AF65-F5344CB8AC3E}">
        <p14:creationId xmlns:p14="http://schemas.microsoft.com/office/powerpoint/2010/main" val="190477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is the hacker?</a:t>
            </a:r>
          </a:p>
        </p:txBody>
      </p:sp>
      <p:sp>
        <p:nvSpPr>
          <p:cNvPr id="3" name="Content Placeholder 2"/>
          <p:cNvSpPr>
            <a:spLocks noGrp="1"/>
          </p:cNvSpPr>
          <p:nvPr>
            <p:ph idx="1"/>
          </p:nvPr>
        </p:nvSpPr>
        <p:spPr/>
        <p:txBody>
          <a:bodyPr/>
          <a:lstStyle/>
          <a:p>
            <a:r>
              <a:rPr lang="en-US" dirty="0"/>
              <a:t>Insider attack</a:t>
            </a:r>
          </a:p>
          <a:p>
            <a:pPr lvl="1"/>
            <a:r>
              <a:rPr lang="en-US" dirty="0"/>
              <a:t>A former Amazon Cloud employee (left in 2016)</a:t>
            </a:r>
          </a:p>
          <a:p>
            <a:pPr lvl="1"/>
            <a:r>
              <a:rPr lang="en-US" dirty="0"/>
              <a:t>The hacker uploaded all data to </a:t>
            </a:r>
            <a:r>
              <a:rPr lang="en-US" dirty="0" err="1"/>
              <a:t>Github</a:t>
            </a:r>
            <a:r>
              <a:rPr lang="en-US" dirty="0"/>
              <a:t> and showed off on social media</a:t>
            </a:r>
          </a:p>
          <a:p>
            <a:pPr lvl="1"/>
            <a:r>
              <a:rPr lang="en-US" dirty="0"/>
              <a:t>Self learner</a:t>
            </a:r>
          </a:p>
        </p:txBody>
      </p:sp>
      <p:sp>
        <p:nvSpPr>
          <p:cNvPr id="6" name="TextBox 5"/>
          <p:cNvSpPr txBox="1"/>
          <p:nvPr/>
        </p:nvSpPr>
        <p:spPr>
          <a:xfrm>
            <a:off x="1729179" y="6269995"/>
            <a:ext cx="5490606" cy="261610"/>
          </a:xfrm>
          <a:prstGeom prst="rect">
            <a:avLst/>
          </a:prstGeom>
          <a:noFill/>
        </p:spPr>
        <p:txBody>
          <a:bodyPr wrap="none" rtlCol="0">
            <a:spAutoFit/>
          </a:bodyPr>
          <a:lstStyle/>
          <a:p>
            <a:r>
              <a:rPr lang="en-US" sz="1100" dirty="0"/>
              <a:t>Source: https://</a:t>
            </a:r>
            <a:r>
              <a:rPr lang="en-US" sz="1100" dirty="0" err="1"/>
              <a:t>krebsonsecurity.com</a:t>
            </a:r>
            <a:r>
              <a:rPr lang="en-US" sz="1100" dirty="0"/>
              <a:t>/2019/07/capital-one-data-theft-impacts-106m-people/</a:t>
            </a:r>
          </a:p>
        </p:txBody>
      </p:sp>
    </p:spTree>
    <p:extLst>
      <p:ext uri="{BB962C8B-B14F-4D97-AF65-F5344CB8AC3E}">
        <p14:creationId xmlns:p14="http://schemas.microsoft.com/office/powerpoint/2010/main" val="863955280"/>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1207</Words>
  <Application>Microsoft Office PowerPoint</Application>
  <PresentationFormat>On-screen Show (4:3)</PresentationFormat>
  <Paragraphs>75</Paragraphs>
  <Slides>17</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Case Study: CapitalOne Breach 2019</vt:lpstr>
      <vt:lpstr>Disclaimer</vt:lpstr>
      <vt:lpstr>Sources of Information</vt:lpstr>
      <vt:lpstr>Readme Information</vt:lpstr>
      <vt:lpstr>Learning Objectives</vt:lpstr>
      <vt:lpstr>Introduction</vt:lpstr>
      <vt:lpstr>CapitalOne Data Breach</vt:lpstr>
      <vt:lpstr>Cybersecurity 101 Again</vt:lpstr>
      <vt:lpstr>Who is the hacker?</vt:lpstr>
      <vt:lpstr>Understanding Cloud Security</vt:lpstr>
      <vt:lpstr>Key Components of Cloud Security</vt:lpstr>
      <vt:lpstr>Understanding Insider Attacks</vt:lpstr>
      <vt:lpstr>Mitigation Strategies for Insider Threats</vt:lpstr>
      <vt:lpstr>Discussion Questions</vt:lpstr>
      <vt:lpstr>Discussion Questions</vt:lpstr>
      <vt:lpstr>Discussion Questions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23</cp:revision>
  <dcterms:created xsi:type="dcterms:W3CDTF">2006-08-16T00:00:00Z</dcterms:created>
  <dcterms:modified xsi:type="dcterms:W3CDTF">2024-06-21T00:30:43Z</dcterms:modified>
</cp:coreProperties>
</file>