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Lst>
  <p:notesMasterIdLst>
    <p:notesMasterId r:id="rId18"/>
  </p:notesMasterIdLst>
  <p:sldIdLst>
    <p:sldId id="256" r:id="rId2"/>
    <p:sldId id="554" r:id="rId3"/>
    <p:sldId id="588" r:id="rId4"/>
    <p:sldId id="594" r:id="rId5"/>
    <p:sldId id="589" r:id="rId6"/>
    <p:sldId id="257" r:id="rId7"/>
    <p:sldId id="258" r:id="rId8"/>
    <p:sldId id="259" r:id="rId9"/>
    <p:sldId id="261" r:id="rId10"/>
    <p:sldId id="263" r:id="rId11"/>
    <p:sldId id="264" r:id="rId12"/>
    <p:sldId id="265" r:id="rId13"/>
    <p:sldId id="595" r:id="rId14"/>
    <p:sldId id="596" r:id="rId15"/>
    <p:sldId id="597" r:id="rId16"/>
    <p:sldId id="266"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229" autoAdjust="0"/>
  </p:normalViewPr>
  <p:slideViewPr>
    <p:cSldViewPr snapToGrid="0">
      <p:cViewPr varScale="1">
        <p:scale>
          <a:sx n="73" d="100"/>
          <a:sy n="73" d="100"/>
        </p:scale>
        <p:origin x="1080" y="3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 name="Google Shape;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Discuss the technical and procedural weaknesses that allowed the attackers to access and manipulate the SWIFT network. Evaluate how improved security measures, such as stronger authentication and monitoring practices, could have prevented the breach.</a:t>
            </a:r>
          </a:p>
        </p:txBody>
      </p:sp>
    </p:spTree>
    <p:extLst>
      <p:ext uri="{BB962C8B-B14F-4D97-AF65-F5344CB8AC3E}">
        <p14:creationId xmlns:p14="http://schemas.microsoft.com/office/powerpoint/2010/main" val="3242122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Explore the challenges in addressing cyber threats posed by state-backed actors, including jurisdictional issues, diplomatic considerations, and the need for international cooperation in cybersecurity. Consider how these factors influence the development of effective response strategies.</a:t>
            </a:r>
          </a:p>
          <a:p>
            <a:endParaRPr lang="en-US" dirty="0"/>
          </a:p>
        </p:txBody>
      </p:sp>
    </p:spTree>
    <p:extLst>
      <p:ext uri="{BB962C8B-B14F-4D97-AF65-F5344CB8AC3E}">
        <p14:creationId xmlns:p14="http://schemas.microsoft.com/office/powerpoint/2010/main" val="934780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Examine the trade-offs between speed and security in financial transactions. Discuss how institutions can design systems that ensure both efficient processing and strong protection against fraud and cyberattacks, including enhanced verification processes and real-time monitoring.</a:t>
            </a:r>
          </a:p>
          <a:p>
            <a:endParaRPr lang="en-US" dirty="0"/>
          </a:p>
        </p:txBody>
      </p:sp>
    </p:spTree>
    <p:extLst>
      <p:ext uri="{BB962C8B-B14F-4D97-AF65-F5344CB8AC3E}">
        <p14:creationId xmlns:p14="http://schemas.microsoft.com/office/powerpoint/2010/main" val="489400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64e7985f1b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264e7985f1b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g264e7985f1b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 name="Google Shape;27;g264e7985f1b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Google Shape;32;g264e7985f1b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 name="Google Shape;33;g264e7985f1b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g264e7985f1b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 name="Google Shape;39;g264e7985f1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264e7985f1b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 name="Google Shape;50;g264e7985f1b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264e7985f1b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264e7985f1b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264e7985f1b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264e7985f1b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64e7985f1b_0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64e7985f1b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85800" y="1597819"/>
            <a:ext cx="7772400" cy="11025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2"/>
          <p:cNvSpPr txBox="1">
            <a:spLocks noGrp="1"/>
          </p:cNvSpPr>
          <p:nvPr>
            <p:ph type="subTitle" idx="1"/>
          </p:nvPr>
        </p:nvSpPr>
        <p:spPr>
          <a:xfrm>
            <a:off x="1371600" y="2800350"/>
            <a:ext cx="6400800" cy="1143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2" descr="Image result for mtu logo"/>
          <p:cNvPicPr preferRelativeResize="0"/>
          <p:nvPr/>
        </p:nvPicPr>
        <p:blipFill rotWithShape="1">
          <a:blip r:embed="rId2">
            <a:alphaModFix/>
          </a:blip>
          <a:srcRect/>
          <a:stretch/>
        </p:blipFill>
        <p:spPr>
          <a:xfrm>
            <a:off x="4648200" y="4047195"/>
            <a:ext cx="1118484" cy="770644"/>
          </a:xfrm>
          <a:prstGeom prst="rect">
            <a:avLst/>
          </a:prstGeom>
          <a:noFill/>
          <a:ln>
            <a:noFill/>
          </a:ln>
        </p:spPr>
      </p:pic>
      <p:sp>
        <p:nvSpPr>
          <p:cNvPr id="12" name="Google Shape;12;p2"/>
          <p:cNvSpPr txBox="1"/>
          <p:nvPr/>
        </p:nvSpPr>
        <p:spPr>
          <a:xfrm>
            <a:off x="4343400" y="4895558"/>
            <a:ext cx="838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1200" b="0" i="0" u="none" strike="noStrike" cap="none">
                <a:solidFill>
                  <a:schemeClr val="dk1"/>
                </a:solidFill>
                <a:latin typeface="Calibri"/>
                <a:ea typeface="Calibri"/>
                <a:cs typeface="Calibri"/>
                <a:sym typeface="Calibri"/>
              </a:rPr>
              <a:t>Page </a:t>
            </a:r>
            <a:fld id="{00000000-1234-1234-1234-123412341234}" type="slidenum">
              <a:rPr lang="en"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2"/>
          <p:cNvPicPr preferRelativeResize="0"/>
          <p:nvPr/>
        </p:nvPicPr>
        <p:blipFill rotWithShape="1">
          <a:blip r:embed="rId3">
            <a:alphaModFix/>
          </a:blip>
          <a:srcRect/>
          <a:stretch/>
        </p:blipFill>
        <p:spPr>
          <a:xfrm>
            <a:off x="3409950" y="4043363"/>
            <a:ext cx="685800" cy="6893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76200" y="342900"/>
            <a:ext cx="7620000" cy="8574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3"/>
          <p:cNvSpPr txBox="1">
            <a:spLocks noGrp="1"/>
          </p:cNvSpPr>
          <p:nvPr>
            <p:ph type="body" idx="1"/>
          </p:nvPr>
        </p:nvSpPr>
        <p:spPr>
          <a:xfrm>
            <a:off x="457200" y="1200150"/>
            <a:ext cx="8229600" cy="3657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3" descr="Image result for mtu logo"/>
          <p:cNvPicPr preferRelativeResize="0"/>
          <p:nvPr/>
        </p:nvPicPr>
        <p:blipFill rotWithShape="1">
          <a:blip r:embed="rId2">
            <a:alphaModFix/>
          </a:blip>
          <a:srcRect/>
          <a:stretch/>
        </p:blipFill>
        <p:spPr>
          <a:xfrm>
            <a:off x="8153400" y="4646667"/>
            <a:ext cx="650900" cy="448475"/>
          </a:xfrm>
          <a:prstGeom prst="rect">
            <a:avLst/>
          </a:prstGeom>
          <a:noFill/>
          <a:ln>
            <a:noFill/>
          </a:ln>
        </p:spPr>
      </p:pic>
      <p:sp>
        <p:nvSpPr>
          <p:cNvPr id="18" name="Google Shape;18;p3"/>
          <p:cNvSpPr txBox="1"/>
          <p:nvPr/>
        </p:nvSpPr>
        <p:spPr>
          <a:xfrm>
            <a:off x="4343400" y="4895558"/>
            <a:ext cx="838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1200">
                <a:solidFill>
                  <a:schemeClr val="dk1"/>
                </a:solidFill>
                <a:latin typeface="Calibri"/>
                <a:ea typeface="Calibri"/>
                <a:cs typeface="Calibri"/>
                <a:sym typeface="Calibri"/>
              </a:rPr>
              <a:t>Page </a:t>
            </a: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6200" y="342900"/>
            <a:ext cx="7620000" cy="8574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200150"/>
            <a:ext cx="8229600" cy="36576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2015%E2%80%932016_SWIFT_banking_hack" TargetMode="External"/><Relationship Id="rId7" Type="http://schemas.openxmlformats.org/officeDocument/2006/relationships/hyperlink" Target="https://indianexpress.com/article/explained/bangladesh-bank-robbery-north-korea-lazarus-heist-7375441/"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wired.com/2016/05/insane-81m-bangladesh-bank-heist-heres-know/" TargetMode="External"/><Relationship Id="rId5" Type="http://schemas.openxmlformats.org/officeDocument/2006/relationships/hyperlink" Target="https://en.wikipedia.org/wiki/Bangladesh_Bank_robbery" TargetMode="External"/><Relationship Id="rId4" Type="http://schemas.openxmlformats.org/officeDocument/2006/relationships/hyperlink" Target="https://en.wikipedia.org/wiki/SWIF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685800" y="1597819"/>
            <a:ext cx="7772400" cy="11025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 dirty="0"/>
              <a:t>SWIFT Banking Hack of 2015</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1"/>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Attribution</a:t>
            </a:r>
            <a:endParaRPr/>
          </a:p>
        </p:txBody>
      </p:sp>
      <p:sp>
        <p:nvSpPr>
          <p:cNvPr id="65" name="Google Shape;65;p11"/>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200"/>
              <a:t>The attacks were consistent with tactics and methods used by the Lazarus Group, also known as APT 38, which is widely connected to the North Korean government</a:t>
            </a:r>
            <a:endParaRPr sz="2200"/>
          </a:p>
        </p:txBody>
      </p:sp>
      <p:sp>
        <p:nvSpPr>
          <p:cNvPr id="2" name="TextBox 1">
            <a:extLst>
              <a:ext uri="{FF2B5EF4-FFF2-40B4-BE49-F238E27FC236}">
                <a16:creationId xmlns:a16="http://schemas.microsoft.com/office/drawing/2014/main" id="{539AFDDB-EC6E-6581-E228-D225C9E5A9EC}"/>
              </a:ext>
            </a:extLst>
          </p:cNvPr>
          <p:cNvSpPr txBox="1"/>
          <p:nvPr/>
        </p:nvSpPr>
        <p:spPr>
          <a:xfrm>
            <a:off x="2067337" y="4677489"/>
            <a:ext cx="5237923" cy="215444"/>
          </a:xfrm>
          <a:prstGeom prst="rect">
            <a:avLst/>
          </a:prstGeom>
          <a:noFill/>
        </p:spPr>
        <p:txBody>
          <a:bodyPr wrap="square">
            <a:spAutoFit/>
          </a:bodyPr>
          <a:lstStyle/>
          <a:p>
            <a:r>
              <a:rPr lang="en-US" sz="800" dirty="0"/>
              <a:t>Source: https://en.wikipedia.org/wiki/Bangladesh_Bank_robbery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2"/>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Impact and Fallout</a:t>
            </a:r>
            <a:endParaRPr/>
          </a:p>
        </p:txBody>
      </p:sp>
      <p:sp>
        <p:nvSpPr>
          <p:cNvPr id="71" name="Google Shape;71;p12"/>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200"/>
              <a:t>If APT 38 is backed by the North Koreans, this would be the first instance of a state actor conducting cyber attacks to steal funds, which could have profound implications for international relations</a:t>
            </a:r>
            <a:endParaRPr sz="2200"/>
          </a:p>
          <a:p>
            <a:pPr marL="457200" lvl="0" indent="-368300" algn="l" rtl="0">
              <a:spcBef>
                <a:spcPts val="0"/>
              </a:spcBef>
              <a:spcAft>
                <a:spcPts val="0"/>
              </a:spcAft>
              <a:buSzPts val="2200"/>
              <a:buChar char="•"/>
            </a:pPr>
            <a:r>
              <a:rPr lang="en" sz="2200"/>
              <a:t>SWIFT announced new mandatory controls that all member banks must follow, and they will inspect member banks for compliance and inform appropriate regulators of noncompliant banks</a:t>
            </a:r>
            <a:endParaRPr sz="2200"/>
          </a:p>
          <a:p>
            <a:pPr marL="457200" lvl="0" indent="-368300" algn="l" rtl="0">
              <a:spcBef>
                <a:spcPts val="0"/>
              </a:spcBef>
              <a:spcAft>
                <a:spcPts val="0"/>
              </a:spcAft>
              <a:buSzPts val="2200"/>
              <a:buChar char="•"/>
            </a:pPr>
            <a:r>
              <a:rPr lang="en" sz="2200"/>
              <a:t>SWIFT understands that they will continue to be the target of attacks and urge banks to remain vigilant</a:t>
            </a:r>
            <a:endParaRPr sz="2200"/>
          </a:p>
        </p:txBody>
      </p:sp>
      <p:sp>
        <p:nvSpPr>
          <p:cNvPr id="2" name="TextBox 1">
            <a:extLst>
              <a:ext uri="{FF2B5EF4-FFF2-40B4-BE49-F238E27FC236}">
                <a16:creationId xmlns:a16="http://schemas.microsoft.com/office/drawing/2014/main" id="{C74EC9B9-50D8-A905-4BD3-6A4818532B3E}"/>
              </a:ext>
            </a:extLst>
          </p:cNvPr>
          <p:cNvSpPr txBox="1"/>
          <p:nvPr/>
        </p:nvSpPr>
        <p:spPr>
          <a:xfrm>
            <a:off x="2067337" y="4677489"/>
            <a:ext cx="5237923" cy="215444"/>
          </a:xfrm>
          <a:prstGeom prst="rect">
            <a:avLst/>
          </a:prstGeom>
          <a:noFill/>
        </p:spPr>
        <p:txBody>
          <a:bodyPr wrap="square">
            <a:spAutoFit/>
          </a:bodyPr>
          <a:lstStyle/>
          <a:p>
            <a:r>
              <a:rPr lang="en-US" sz="800" dirty="0"/>
              <a:t>Source: https://en.wikipedia.org/wiki/Bangladesh_Bank_robbery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Lessons Learned</a:t>
            </a:r>
            <a:endParaRPr/>
          </a:p>
        </p:txBody>
      </p:sp>
      <p:sp>
        <p:nvSpPr>
          <p:cNvPr id="77" name="Google Shape;77;p13"/>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200"/>
              <a:t>Improve communication and verification protocols for high-value transactions</a:t>
            </a:r>
            <a:endParaRPr sz="2200"/>
          </a:p>
          <a:p>
            <a:pPr marL="457200" lvl="0" indent="-368300" algn="l" rtl="0">
              <a:spcBef>
                <a:spcPts val="0"/>
              </a:spcBef>
              <a:spcAft>
                <a:spcPts val="0"/>
              </a:spcAft>
              <a:buSzPts val="2200"/>
              <a:buChar char="•"/>
            </a:pPr>
            <a:r>
              <a:rPr lang="en" sz="2200"/>
              <a:t>The need for advanced training and awareness programs for employees dealing with these high-value transactions</a:t>
            </a:r>
            <a:endParaRPr sz="2200"/>
          </a:p>
          <a:p>
            <a:pPr marL="457200" lvl="0" indent="-368300" algn="l" rtl="0">
              <a:spcBef>
                <a:spcPts val="0"/>
              </a:spcBef>
              <a:spcAft>
                <a:spcPts val="0"/>
              </a:spcAft>
              <a:buSzPts val="2200"/>
              <a:buChar char="•"/>
            </a:pPr>
            <a:r>
              <a:rPr lang="en" sz="2200"/>
              <a:t>Improve disaster and recovery planning to make it easier to recover the stolen funds if it comes to that</a:t>
            </a:r>
            <a:endParaRPr sz="22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70C43-B67D-D253-5DC4-A78013F8B8B2}"/>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59FF6F36-74B6-FA2B-DD86-95623596B7B8}"/>
              </a:ext>
            </a:extLst>
          </p:cNvPr>
          <p:cNvSpPr>
            <a:spLocks noGrp="1"/>
          </p:cNvSpPr>
          <p:nvPr>
            <p:ph type="body" idx="1"/>
          </p:nvPr>
        </p:nvSpPr>
        <p:spPr/>
        <p:txBody>
          <a:bodyPr>
            <a:normAutofit/>
          </a:bodyPr>
          <a:lstStyle/>
          <a:p>
            <a:r>
              <a:rPr lang="en-US" sz="2800" dirty="0"/>
              <a:t>What were the key vulnerabilities in the SWIFT system and the Bangladesh Bank's security protocols that the attackers exploited, and how could these vulnerabilities have been mitigated?</a:t>
            </a:r>
          </a:p>
        </p:txBody>
      </p:sp>
    </p:spTree>
    <p:extLst>
      <p:ext uri="{BB962C8B-B14F-4D97-AF65-F5344CB8AC3E}">
        <p14:creationId xmlns:p14="http://schemas.microsoft.com/office/powerpoint/2010/main" val="2976749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70C43-B67D-D253-5DC4-A78013F8B8B2}"/>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59FF6F36-74B6-FA2B-DD86-95623596B7B8}"/>
              </a:ext>
            </a:extLst>
          </p:cNvPr>
          <p:cNvSpPr>
            <a:spLocks noGrp="1"/>
          </p:cNvSpPr>
          <p:nvPr>
            <p:ph type="body" idx="1"/>
          </p:nvPr>
        </p:nvSpPr>
        <p:spPr/>
        <p:txBody>
          <a:bodyPr>
            <a:normAutofit/>
          </a:bodyPr>
          <a:lstStyle/>
          <a:p>
            <a:r>
              <a:rPr lang="en-US" sz="2800" dirty="0"/>
              <a:t>In what ways does the involvement of a potential state-sponsored group, such as the Lazarus Group, complicate the response and mitigation strategies for international financial cybercrimes?</a:t>
            </a:r>
          </a:p>
        </p:txBody>
      </p:sp>
    </p:spTree>
    <p:extLst>
      <p:ext uri="{BB962C8B-B14F-4D97-AF65-F5344CB8AC3E}">
        <p14:creationId xmlns:p14="http://schemas.microsoft.com/office/powerpoint/2010/main" val="1219350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70C43-B67D-D253-5DC4-A78013F8B8B2}"/>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59FF6F36-74B6-FA2B-DD86-95623596B7B8}"/>
              </a:ext>
            </a:extLst>
          </p:cNvPr>
          <p:cNvSpPr>
            <a:spLocks noGrp="1"/>
          </p:cNvSpPr>
          <p:nvPr>
            <p:ph type="body" idx="1"/>
          </p:nvPr>
        </p:nvSpPr>
        <p:spPr/>
        <p:txBody>
          <a:bodyPr>
            <a:normAutofit/>
          </a:bodyPr>
          <a:lstStyle/>
          <a:p>
            <a:r>
              <a:rPr lang="en-US" sz="2800" dirty="0"/>
              <a:t>How should financial institutions balance the need for efficient financial transactions with the necessity of robust security measures, particularly in light of the lessons learned from the SWIFT banking hack?</a:t>
            </a:r>
          </a:p>
          <a:p>
            <a:endParaRPr lang="en-US" sz="2800" dirty="0"/>
          </a:p>
        </p:txBody>
      </p:sp>
    </p:spTree>
    <p:extLst>
      <p:ext uri="{BB962C8B-B14F-4D97-AF65-F5344CB8AC3E}">
        <p14:creationId xmlns:p14="http://schemas.microsoft.com/office/powerpoint/2010/main" val="3939676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4"/>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References</a:t>
            </a:r>
            <a:endParaRPr/>
          </a:p>
        </p:txBody>
      </p:sp>
      <p:sp>
        <p:nvSpPr>
          <p:cNvPr id="83" name="Google Shape;83;p14"/>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200" u="sng" dirty="0">
                <a:solidFill>
                  <a:schemeClr val="hlink"/>
                </a:solidFill>
                <a:hlinkClick r:id="rId3"/>
              </a:rPr>
              <a:t>https://en.wikipedia.org/wiki/2015%E2%80%932016_SWIFT_banking_hack</a:t>
            </a:r>
            <a:endParaRPr sz="2200" dirty="0"/>
          </a:p>
          <a:p>
            <a:pPr marL="457200" lvl="0" indent="-368300" algn="l" rtl="0">
              <a:spcBef>
                <a:spcPts val="0"/>
              </a:spcBef>
              <a:spcAft>
                <a:spcPts val="0"/>
              </a:spcAft>
              <a:buSzPts val="2200"/>
              <a:buChar char="•"/>
            </a:pPr>
            <a:r>
              <a:rPr lang="en" sz="2200" u="sng" dirty="0">
                <a:solidFill>
                  <a:schemeClr val="hlink"/>
                </a:solidFill>
                <a:hlinkClick r:id="rId4"/>
              </a:rPr>
              <a:t>https://en.wikipedia.org/wiki/SWIFT</a:t>
            </a:r>
            <a:endParaRPr sz="2200" dirty="0"/>
          </a:p>
          <a:p>
            <a:pPr marL="457200" lvl="0" indent="-368300" algn="l" rtl="0">
              <a:spcBef>
                <a:spcPts val="0"/>
              </a:spcBef>
              <a:spcAft>
                <a:spcPts val="0"/>
              </a:spcAft>
              <a:buSzPts val="2200"/>
              <a:buChar char="•"/>
            </a:pPr>
            <a:r>
              <a:rPr lang="en" sz="2200" u="sng" dirty="0">
                <a:solidFill>
                  <a:schemeClr val="hlink"/>
                </a:solidFill>
                <a:hlinkClick r:id="rId5"/>
              </a:rPr>
              <a:t>https://en.wikipedia.org/wiki/Bangladesh_Bank_robbery</a:t>
            </a:r>
            <a:endParaRPr sz="2200" dirty="0"/>
          </a:p>
          <a:p>
            <a:pPr marL="457200" lvl="0" indent="-368300" algn="l" rtl="0">
              <a:spcBef>
                <a:spcPts val="0"/>
              </a:spcBef>
              <a:spcAft>
                <a:spcPts val="0"/>
              </a:spcAft>
              <a:buSzPts val="2200"/>
              <a:buChar char="•"/>
            </a:pPr>
            <a:r>
              <a:rPr lang="en" sz="2200" u="sng" dirty="0">
                <a:solidFill>
                  <a:schemeClr val="hlink"/>
                </a:solidFill>
                <a:hlinkClick r:id="rId6"/>
              </a:rPr>
              <a:t>https://www.wired.com/2016/05/insane-81m-bangladesh-bank-heist-heres-know/</a:t>
            </a:r>
            <a:endParaRPr sz="2200" dirty="0"/>
          </a:p>
          <a:p>
            <a:pPr marL="457200" lvl="0" indent="-368300" algn="l" rtl="0">
              <a:spcBef>
                <a:spcPts val="0"/>
              </a:spcBef>
              <a:spcAft>
                <a:spcPts val="0"/>
              </a:spcAft>
              <a:buSzPts val="2200"/>
              <a:buChar char="•"/>
            </a:pPr>
            <a:r>
              <a:rPr lang="en" sz="2200" u="sng" dirty="0">
                <a:solidFill>
                  <a:schemeClr val="hlink"/>
                </a:solidFill>
                <a:hlinkClick r:id="rId7"/>
              </a:rPr>
              <a:t>https://indianexpress.com/article/explained/bangladesh-bank-robbery-north-korea-lazarus-heist-7375441/</a:t>
            </a:r>
            <a:endParaRPr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063228"/>
            <a:ext cx="7516238" cy="3680222"/>
          </a:xfrm>
        </p:spPr>
        <p:txBody>
          <a:bodyPr>
            <a:noAutofit/>
          </a:bodyPr>
          <a:lstStyle/>
          <a:p>
            <a:r>
              <a:rPr lang="en-US" sz="2100" dirty="0"/>
              <a:t>The entities affected by the cyber breach have not disclosed all details of the incident publicly and likely will not do so in the future. </a:t>
            </a:r>
            <a:r>
              <a:rPr lang="en-US" sz="2100"/>
              <a:t>However, sufficient information is available online and within the cybersecurity community to infer the probable events during the breach.</a:t>
            </a:r>
          </a:p>
          <a:p>
            <a:r>
              <a:rPr lang="en-US" sz="2100"/>
              <a:t>While </a:t>
            </a:r>
            <a:r>
              <a:rPr lang="en-US" sz="2100" dirty="0"/>
              <a:t>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19" y="131445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2015 SWIFT banking hack,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Data security, data privacy</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519214" y="342900"/>
            <a:ext cx="5715000" cy="857250"/>
          </a:xfrm>
          <a:prstGeom prst="rect">
            <a:avLst/>
          </a:prstGeom>
          <a:noFill/>
          <a:ln>
            <a:noFill/>
          </a:ln>
        </p:spPr>
        <p:txBody>
          <a:bodyPr spcFirstLastPara="1" wrap="square" lIns="68569" tIns="34275" rIns="68569" bIns="34275" anchor="ctr" anchorCtr="0">
            <a:normAutofit/>
          </a:bodyPr>
          <a:lstStyle/>
          <a:p>
            <a:r>
              <a:rPr lang="en-US" dirty="0"/>
              <a:t>Learning Objectives</a:t>
            </a:r>
            <a:endParaRPr dirty="0"/>
          </a:p>
        </p:txBody>
      </p:sp>
      <p:sp>
        <p:nvSpPr>
          <p:cNvPr id="29" name="Google Shape;29;p2"/>
          <p:cNvSpPr txBox="1">
            <a:spLocks noGrp="1"/>
          </p:cNvSpPr>
          <p:nvPr>
            <p:ph type="body" idx="1"/>
          </p:nvPr>
        </p:nvSpPr>
        <p:spPr>
          <a:xfrm>
            <a:off x="888460" y="1200150"/>
            <a:ext cx="7412476" cy="3657600"/>
          </a:xfrm>
          <a:prstGeom prst="rect">
            <a:avLst/>
          </a:prstGeom>
          <a:noFill/>
          <a:ln>
            <a:noFill/>
          </a:ln>
        </p:spPr>
        <p:txBody>
          <a:bodyPr spcFirstLastPara="1" wrap="square" lIns="68569" tIns="34275" rIns="68569" bIns="34275" anchor="t" anchorCtr="0">
            <a:normAutofit/>
          </a:bodyPr>
          <a:lstStyle/>
          <a:p>
            <a:pPr marL="342900" lvl="0" indent="-342900" algn="l" rtl="0">
              <a:lnSpc>
                <a:spcPct val="100000"/>
              </a:lnSpc>
              <a:spcBef>
                <a:spcPts val="0"/>
              </a:spcBef>
              <a:spcAft>
                <a:spcPts val="0"/>
              </a:spcAft>
              <a:buSzPts val="1800"/>
              <a:buChar char="•"/>
            </a:pPr>
            <a:r>
              <a:rPr lang="en-US" sz="2400" dirty="0"/>
              <a:t>Explain data security and privacy</a:t>
            </a:r>
          </a:p>
          <a:p>
            <a:pPr marL="342900" lvl="0" indent="-342900" algn="l" rtl="0">
              <a:lnSpc>
                <a:spcPct val="100000"/>
              </a:lnSpc>
              <a:spcBef>
                <a:spcPts val="0"/>
              </a:spcBef>
              <a:spcAft>
                <a:spcPts val="0"/>
              </a:spcAft>
              <a:buSzPts val="1800"/>
              <a:buChar char="•"/>
            </a:pPr>
            <a:r>
              <a:rPr lang="en-US" sz="2400" dirty="0"/>
              <a:t>Describe security and privacy violations in the SWIFT banking hack</a:t>
            </a:r>
          </a:p>
          <a:p>
            <a:pPr marL="342900" lvl="0" indent="-342900" algn="l" rtl="0">
              <a:lnSpc>
                <a:spcPct val="100000"/>
              </a:lnSpc>
              <a:spcBef>
                <a:spcPts val="0"/>
              </a:spcBef>
              <a:spcAft>
                <a:spcPts val="0"/>
              </a:spcAft>
              <a:buSzPts val="1800"/>
              <a:buChar char="•"/>
            </a:pPr>
            <a:r>
              <a:rPr lang="en-US" sz="2400" dirty="0"/>
              <a:t>List common protection mechanisms for data security and privacy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
              <a:t>Introduction to the SWIFT Banking Network</a:t>
            </a:r>
            <a:endParaRPr/>
          </a:p>
        </p:txBody>
      </p:sp>
      <p:sp>
        <p:nvSpPr>
          <p:cNvPr id="30" name="Google Shape;30;p5"/>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200"/>
              <a:t>The Society for Worldwide Interbank Financial Telecommunication (SWIFT), is a global messaging network used by financial institutions to securely and quickly exchange information related to financial transactions</a:t>
            </a:r>
            <a:endParaRPr sz="2200"/>
          </a:p>
          <a:p>
            <a:pPr marL="457200" lvl="0" indent="-368300" algn="l" rtl="0">
              <a:spcBef>
                <a:spcPts val="0"/>
              </a:spcBef>
              <a:spcAft>
                <a:spcPts val="0"/>
              </a:spcAft>
              <a:buSzPts val="2200"/>
              <a:buChar char="•"/>
            </a:pPr>
            <a:r>
              <a:rPr lang="en" sz="2200"/>
              <a:t>Provides banks with a standardized communication platform to conduct financial operations such as money transfers, payments, and securities transactions.</a:t>
            </a:r>
            <a:endParaRPr sz="2200"/>
          </a:p>
          <a:p>
            <a:pPr marL="457200" lvl="0" indent="-368300" algn="l" rtl="0">
              <a:spcBef>
                <a:spcPts val="0"/>
              </a:spcBef>
              <a:spcAft>
                <a:spcPts val="0"/>
              </a:spcAft>
              <a:buSzPts val="2200"/>
              <a:buChar char="•"/>
            </a:pPr>
            <a:r>
              <a:rPr lang="en" sz="2200"/>
              <a:t>Does not facilitate the actual transfer of funds, but ensures the efficient and secure exchange of information between banks</a:t>
            </a:r>
            <a:endParaRPr sz="2200"/>
          </a:p>
        </p:txBody>
      </p:sp>
      <p:sp>
        <p:nvSpPr>
          <p:cNvPr id="3" name="TextBox 2">
            <a:extLst>
              <a:ext uri="{FF2B5EF4-FFF2-40B4-BE49-F238E27FC236}">
                <a16:creationId xmlns:a16="http://schemas.microsoft.com/office/drawing/2014/main" id="{1388CC4C-9D97-5CE7-CD9B-DD7885C9C250}"/>
              </a:ext>
            </a:extLst>
          </p:cNvPr>
          <p:cNvSpPr txBox="1"/>
          <p:nvPr/>
        </p:nvSpPr>
        <p:spPr>
          <a:xfrm>
            <a:off x="2067337" y="4677489"/>
            <a:ext cx="5237923" cy="215444"/>
          </a:xfrm>
          <a:prstGeom prst="rect">
            <a:avLst/>
          </a:prstGeom>
          <a:noFill/>
        </p:spPr>
        <p:txBody>
          <a:bodyPr wrap="square">
            <a:spAutoFit/>
          </a:bodyPr>
          <a:lstStyle/>
          <a:p>
            <a:r>
              <a:rPr lang="en-US" sz="800" dirty="0"/>
              <a:t>Source: https://en.wikipedia.org/wiki/2015%E2%80%932016_SWIFT_banking_hack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Background Information</a:t>
            </a:r>
            <a:endParaRPr/>
          </a:p>
        </p:txBody>
      </p:sp>
      <p:sp>
        <p:nvSpPr>
          <p:cNvPr id="36" name="Google Shape;36;p6"/>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200"/>
              <a:t>In 2015 and 2016, a series of cyberattacks were carried out against various banks, and the attackers targeted the SWIFT network to steal funds</a:t>
            </a:r>
            <a:endParaRPr sz="2200"/>
          </a:p>
          <a:p>
            <a:pPr marL="457200" lvl="0" indent="-368300" algn="l" rtl="0">
              <a:spcBef>
                <a:spcPts val="0"/>
              </a:spcBef>
              <a:spcAft>
                <a:spcPts val="0"/>
              </a:spcAft>
              <a:buSzPts val="2200"/>
              <a:buChar char="•"/>
            </a:pPr>
            <a:r>
              <a:rPr lang="en" sz="2200"/>
              <a:t>The attackers exploited vulnerabilities in SWIFT’s Alliance Access software in order to initiate fraudulent transfer requests to accounts they control</a:t>
            </a:r>
            <a:endParaRPr sz="2200"/>
          </a:p>
          <a:p>
            <a:pPr marL="457200" lvl="0" indent="-368300" algn="l" rtl="0">
              <a:spcBef>
                <a:spcPts val="0"/>
              </a:spcBef>
              <a:spcAft>
                <a:spcPts val="0"/>
              </a:spcAft>
              <a:buSzPts val="2200"/>
              <a:buChar char="•"/>
            </a:pPr>
            <a:r>
              <a:rPr lang="en" sz="2200"/>
              <a:t>Biggest attack was the Bangladesh bank heist, in which the attackers attempted to transfer close to $1B to fraudulent accounts, but were blocked by the New York Federal Reserve due to suspicions raised from a typo in the instructions</a:t>
            </a:r>
            <a:endParaRPr sz="2200"/>
          </a:p>
        </p:txBody>
      </p:sp>
      <p:sp>
        <p:nvSpPr>
          <p:cNvPr id="2" name="TextBox 1">
            <a:extLst>
              <a:ext uri="{FF2B5EF4-FFF2-40B4-BE49-F238E27FC236}">
                <a16:creationId xmlns:a16="http://schemas.microsoft.com/office/drawing/2014/main" id="{BDF9B31A-1FCD-88A0-5648-07BF3912FD3F}"/>
              </a:ext>
            </a:extLst>
          </p:cNvPr>
          <p:cNvSpPr txBox="1"/>
          <p:nvPr/>
        </p:nvSpPr>
        <p:spPr>
          <a:xfrm>
            <a:off x="2067337" y="4677489"/>
            <a:ext cx="5237923" cy="215444"/>
          </a:xfrm>
          <a:prstGeom prst="rect">
            <a:avLst/>
          </a:prstGeom>
          <a:noFill/>
        </p:spPr>
        <p:txBody>
          <a:bodyPr wrap="square">
            <a:spAutoFit/>
          </a:bodyPr>
          <a:lstStyle/>
          <a:p>
            <a:r>
              <a:rPr lang="en-US" sz="800" dirty="0"/>
              <a:t>Source: https://en.wikipedia.org/wiki/2015%E2%80%932016_SWIFT_banking_hack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Timeline of the Bangladesh Bank Heist</a:t>
            </a:r>
            <a:endParaRPr/>
          </a:p>
        </p:txBody>
      </p:sp>
      <p:sp>
        <p:nvSpPr>
          <p:cNvPr id="42" name="Google Shape;42;p7"/>
          <p:cNvSpPr txBox="1">
            <a:spLocks noGrp="1"/>
          </p:cNvSpPr>
          <p:nvPr>
            <p:ph type="body" idx="1"/>
          </p:nvPr>
        </p:nvSpPr>
        <p:spPr>
          <a:xfrm>
            <a:off x="457200" y="1200150"/>
            <a:ext cx="8229600" cy="39435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000" dirty="0">
                <a:solidFill>
                  <a:srgbClr val="FF0000"/>
                </a:solidFill>
              </a:rPr>
              <a:t>Feb. 4-5, 2016:</a:t>
            </a:r>
            <a:r>
              <a:rPr lang="en" sz="2000" dirty="0"/>
              <a:t> Attackers initiate close to three dozen SWIFT transfer requests to the Federal Reserve Bank of New York, totalling $951 million</a:t>
            </a:r>
            <a:endParaRPr sz="2000" dirty="0"/>
          </a:p>
          <a:p>
            <a:pPr marL="457200" lvl="0" indent="-368300" algn="l" rtl="0">
              <a:spcBef>
                <a:spcPts val="0"/>
              </a:spcBef>
              <a:spcAft>
                <a:spcPts val="0"/>
              </a:spcAft>
              <a:buSzPts val="2200"/>
              <a:buChar char="•"/>
            </a:pPr>
            <a:r>
              <a:rPr lang="en" sz="2000" dirty="0">
                <a:solidFill>
                  <a:srgbClr val="FF0000"/>
                </a:solidFill>
              </a:rPr>
              <a:t>Feb. 5: </a:t>
            </a:r>
            <a:r>
              <a:rPr lang="en" sz="2000" dirty="0"/>
              <a:t>Officials at the Federal Reserve Bank of New York notice unusual requests and spelling errors in the instructions and seek clarification from Bangladesh Bank</a:t>
            </a:r>
            <a:endParaRPr sz="2000" dirty="0"/>
          </a:p>
          <a:p>
            <a:pPr marL="457200" lvl="0" indent="-368300" algn="l" rtl="0">
              <a:spcBef>
                <a:spcPts val="0"/>
              </a:spcBef>
              <a:spcAft>
                <a:spcPts val="0"/>
              </a:spcAft>
              <a:buSzPts val="2200"/>
              <a:buChar char="•"/>
            </a:pPr>
            <a:r>
              <a:rPr lang="en" sz="2000" dirty="0">
                <a:solidFill>
                  <a:srgbClr val="FF0000"/>
                </a:solidFill>
              </a:rPr>
              <a:t>Feb. 6: </a:t>
            </a:r>
            <a:r>
              <a:rPr lang="en" sz="2000" dirty="0"/>
              <a:t>Some of the fraudulent transactions are blocked due to compliance issues and errors in the request</a:t>
            </a:r>
            <a:endParaRPr sz="2000" dirty="0"/>
          </a:p>
          <a:p>
            <a:pPr marL="457200" lvl="0" indent="-368300" algn="l" rtl="0">
              <a:spcBef>
                <a:spcPts val="0"/>
              </a:spcBef>
              <a:spcAft>
                <a:spcPts val="0"/>
              </a:spcAft>
              <a:buSzPts val="2200"/>
              <a:buChar char="•"/>
            </a:pPr>
            <a:r>
              <a:rPr lang="en" sz="2000" dirty="0">
                <a:solidFill>
                  <a:srgbClr val="FF0000"/>
                </a:solidFill>
              </a:rPr>
              <a:t>Feb. 9:</a:t>
            </a:r>
            <a:r>
              <a:rPr lang="en" sz="2000" dirty="0"/>
              <a:t> $81 million is successfully transferred to accounts in the Philippines</a:t>
            </a:r>
            <a:endParaRPr sz="2000" dirty="0"/>
          </a:p>
          <a:p>
            <a:pPr marL="457200" lvl="0" indent="-368300" algn="l" rtl="0">
              <a:spcBef>
                <a:spcPts val="0"/>
              </a:spcBef>
              <a:spcAft>
                <a:spcPts val="0"/>
              </a:spcAft>
              <a:buSzPts val="2200"/>
              <a:buChar char="•"/>
            </a:pPr>
            <a:r>
              <a:rPr lang="en" sz="2000" dirty="0">
                <a:solidFill>
                  <a:srgbClr val="FF0000"/>
                </a:solidFill>
              </a:rPr>
              <a:t>Mar. 2016:</a:t>
            </a:r>
            <a:r>
              <a:rPr lang="en" sz="2000" dirty="0"/>
              <a:t> Authorities are able to recover some of the funds, but a significant portion remain unrecovered</a:t>
            </a:r>
            <a:endParaRPr sz="2000" dirty="0"/>
          </a:p>
        </p:txBody>
      </p:sp>
      <p:sp>
        <p:nvSpPr>
          <p:cNvPr id="2" name="TextBox 1">
            <a:extLst>
              <a:ext uri="{FF2B5EF4-FFF2-40B4-BE49-F238E27FC236}">
                <a16:creationId xmlns:a16="http://schemas.microsoft.com/office/drawing/2014/main" id="{74DF38F8-D34E-3EB1-B7C9-0C1BD4D5FFB8}"/>
              </a:ext>
            </a:extLst>
          </p:cNvPr>
          <p:cNvSpPr txBox="1"/>
          <p:nvPr/>
        </p:nvSpPr>
        <p:spPr>
          <a:xfrm>
            <a:off x="2067337" y="4677489"/>
            <a:ext cx="5237923" cy="215444"/>
          </a:xfrm>
          <a:prstGeom prst="rect">
            <a:avLst/>
          </a:prstGeom>
          <a:noFill/>
        </p:spPr>
        <p:txBody>
          <a:bodyPr wrap="square">
            <a:spAutoFit/>
          </a:bodyPr>
          <a:lstStyle/>
          <a:p>
            <a:r>
              <a:rPr lang="en-US" sz="800" dirty="0"/>
              <a:t>Source: https://en.wikipedia.org/wiki/2015%E2%80%932016_SWIFT_banking_hack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Attack Vector</a:t>
            </a:r>
            <a:endParaRPr/>
          </a:p>
        </p:txBody>
      </p:sp>
      <p:sp>
        <p:nvSpPr>
          <p:cNvPr id="53" name="Google Shape;53;p9"/>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360"/>
              </a:spcBef>
              <a:spcAft>
                <a:spcPts val="0"/>
              </a:spcAft>
              <a:buSzPts val="2200"/>
              <a:buChar char="•"/>
            </a:pPr>
            <a:r>
              <a:rPr lang="en" sz="2200"/>
              <a:t>Initial compromise of Bangladesh Bank likely occurred through a combination of phishing emails or other social engineering methods</a:t>
            </a:r>
            <a:endParaRPr sz="2200"/>
          </a:p>
          <a:p>
            <a:pPr marL="457200" lvl="0" indent="-368300" algn="l" rtl="0">
              <a:spcBef>
                <a:spcPts val="0"/>
              </a:spcBef>
              <a:spcAft>
                <a:spcPts val="0"/>
              </a:spcAft>
              <a:buSzPts val="2200"/>
              <a:buChar char="•"/>
            </a:pPr>
            <a:r>
              <a:rPr lang="en" sz="2200"/>
              <a:t>Sophisticated malware developed and used against SWIFT’s Alliance Access software, tailored to manipulate SWIFT messages</a:t>
            </a:r>
            <a:endParaRPr sz="2200"/>
          </a:p>
          <a:p>
            <a:pPr marL="457200" lvl="0" indent="-368300" algn="l" rtl="0">
              <a:spcBef>
                <a:spcPts val="0"/>
              </a:spcBef>
              <a:spcAft>
                <a:spcPts val="0"/>
              </a:spcAft>
              <a:buSzPts val="2200"/>
              <a:buChar char="•"/>
            </a:pPr>
            <a:r>
              <a:rPr lang="en" sz="2200"/>
              <a:t>With access to Bangladesh Banking systems and knowledge of their transactions, the attackers initiated the fraudulent transfer requests using their compromised SWIFT transfer messages</a:t>
            </a:r>
            <a:endParaRPr sz="2200"/>
          </a:p>
        </p:txBody>
      </p:sp>
      <p:sp>
        <p:nvSpPr>
          <p:cNvPr id="2" name="TextBox 1">
            <a:extLst>
              <a:ext uri="{FF2B5EF4-FFF2-40B4-BE49-F238E27FC236}">
                <a16:creationId xmlns:a16="http://schemas.microsoft.com/office/drawing/2014/main" id="{C87CABF0-0A73-B6C5-BB9A-CB991375E363}"/>
              </a:ext>
            </a:extLst>
          </p:cNvPr>
          <p:cNvSpPr txBox="1"/>
          <p:nvPr/>
        </p:nvSpPr>
        <p:spPr>
          <a:xfrm>
            <a:off x="2067337" y="4677489"/>
            <a:ext cx="5237923" cy="215444"/>
          </a:xfrm>
          <a:prstGeom prst="rect">
            <a:avLst/>
          </a:prstGeom>
          <a:noFill/>
        </p:spPr>
        <p:txBody>
          <a:bodyPr wrap="square">
            <a:spAutoFit/>
          </a:bodyPr>
          <a:lstStyle/>
          <a:p>
            <a:r>
              <a:rPr lang="en-US" sz="800" dirty="0"/>
              <a:t>Source: https://en.wikipedia.org/wiki/Bangladesh_Bank_robbery</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1071</Words>
  <Application>Microsoft Office PowerPoint</Application>
  <PresentationFormat>On-screen Show (16:9)</PresentationFormat>
  <Paragraphs>66</Paragraphs>
  <Slides>16</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SWIFT Banking Hack of 2015</vt:lpstr>
      <vt:lpstr>Disclaimer</vt:lpstr>
      <vt:lpstr>Sources of Information</vt:lpstr>
      <vt:lpstr>Readme Information</vt:lpstr>
      <vt:lpstr>Learning Objectives</vt:lpstr>
      <vt:lpstr>Introduction to the SWIFT Banking Network</vt:lpstr>
      <vt:lpstr>Background Information</vt:lpstr>
      <vt:lpstr>Timeline of the Bangladesh Bank Heist</vt:lpstr>
      <vt:lpstr>Attack Vector</vt:lpstr>
      <vt:lpstr>Attribution</vt:lpstr>
      <vt:lpstr>Impact and Fallout</vt:lpstr>
      <vt:lpstr>Lessons Learned</vt:lpstr>
      <vt:lpstr>Discussion Questions</vt:lpstr>
      <vt:lpstr>Discussion Questions</vt:lpstr>
      <vt:lpstr>Discussion 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Yu Cai</cp:lastModifiedBy>
  <cp:revision>5</cp:revision>
  <dcterms:modified xsi:type="dcterms:W3CDTF">2024-06-19T02:44:42Z</dcterms:modified>
</cp:coreProperties>
</file>