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Lst>
  <p:notesMasterIdLst>
    <p:notesMasterId r:id="rId18"/>
  </p:notesMasterIdLst>
  <p:sldIdLst>
    <p:sldId id="256" r:id="rId2"/>
    <p:sldId id="554" r:id="rId3"/>
    <p:sldId id="588" r:id="rId4"/>
    <p:sldId id="594" r:id="rId5"/>
    <p:sldId id="589" r:id="rId6"/>
    <p:sldId id="257" r:id="rId7"/>
    <p:sldId id="258" r:id="rId8"/>
    <p:sldId id="259" r:id="rId9"/>
    <p:sldId id="260" r:id="rId10"/>
    <p:sldId id="261" r:id="rId11"/>
    <p:sldId id="262" r:id="rId12"/>
    <p:sldId id="263" r:id="rId13"/>
    <p:sldId id="595" r:id="rId14"/>
    <p:sldId id="596" r:id="rId15"/>
    <p:sldId id="597" r:id="rId16"/>
    <p:sldId id="264" r:id="rId1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758" autoAdjust="0"/>
  </p:normalViewPr>
  <p:slideViewPr>
    <p:cSldViewPr snapToGrid="0">
      <p:cViewPr varScale="1">
        <p:scale>
          <a:sx n="76" d="100"/>
          <a:sy n="76" d="100"/>
        </p:scale>
        <p:origin x="1000" y="3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 name="Google Shape;2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Discuss the absence of two-factor authentication and other potential vulnerabilities in JPMorgan’s security infrastructure. Explore how these lapses facilitated the breach and what preventative measures could have been implemented to avoid such a compromise.</a:t>
            </a:r>
          </a:p>
          <a:p>
            <a:endParaRPr lang="en-US" dirty="0"/>
          </a:p>
        </p:txBody>
      </p:sp>
    </p:spTree>
    <p:extLst>
      <p:ext uri="{BB962C8B-B14F-4D97-AF65-F5344CB8AC3E}">
        <p14:creationId xmlns:p14="http://schemas.microsoft.com/office/powerpoint/2010/main" val="70135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Evaluate the risks and benefits associated with third-party services in financial sectors. Consider how institutions can foster secure collaboration with third parties while protecting sensitive information from breaches.</a:t>
            </a:r>
          </a:p>
          <a:p>
            <a:endParaRPr lang="en-US" dirty="0"/>
          </a:p>
        </p:txBody>
      </p:sp>
    </p:spTree>
    <p:extLst>
      <p:ext uri="{BB962C8B-B14F-4D97-AF65-F5344CB8AC3E}">
        <p14:creationId xmlns:p14="http://schemas.microsoft.com/office/powerpoint/2010/main" val="15644503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Analyze the role of regulatory bodies in setting and enforcing cybersecurity standards. Discuss potential regulatory measures and industry best practices that could strengthen cybersecurity defenses and prevent similar breaches in the future.</a:t>
            </a:r>
          </a:p>
          <a:p>
            <a:endParaRPr lang="en-US" dirty="0"/>
          </a:p>
        </p:txBody>
      </p:sp>
    </p:spTree>
    <p:extLst>
      <p:ext uri="{BB962C8B-B14F-4D97-AF65-F5344CB8AC3E}">
        <p14:creationId xmlns:p14="http://schemas.microsoft.com/office/powerpoint/2010/main" val="3709541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264de7059fe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264de7059fe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g264de7059fe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 name="Google Shape;27;g264de7059fe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g264de7059fe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 name="Google Shape;33;g264de7059fe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g264de7059fe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 name="Google Shape;39;g264de7059f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264de7059fe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 name="Google Shape;45;g264de7059fe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g264de7059fe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 name="Google Shape;51;g264de7059fe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64de7059fe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264de7059fe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64de7059fe_0_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264de7059fe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685800" y="1597819"/>
            <a:ext cx="7772400" cy="11025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2"/>
          <p:cNvSpPr txBox="1">
            <a:spLocks noGrp="1"/>
          </p:cNvSpPr>
          <p:nvPr>
            <p:ph type="subTitle" idx="1"/>
          </p:nvPr>
        </p:nvSpPr>
        <p:spPr>
          <a:xfrm>
            <a:off x="1371600" y="2800350"/>
            <a:ext cx="6400800" cy="1143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2" descr="Image result for mtu logo"/>
          <p:cNvPicPr preferRelativeResize="0"/>
          <p:nvPr/>
        </p:nvPicPr>
        <p:blipFill rotWithShape="1">
          <a:blip r:embed="rId2">
            <a:alphaModFix/>
          </a:blip>
          <a:srcRect/>
          <a:stretch/>
        </p:blipFill>
        <p:spPr>
          <a:xfrm>
            <a:off x="4648200" y="4047195"/>
            <a:ext cx="1118484" cy="770644"/>
          </a:xfrm>
          <a:prstGeom prst="rect">
            <a:avLst/>
          </a:prstGeom>
          <a:noFill/>
          <a:ln>
            <a:noFill/>
          </a:ln>
        </p:spPr>
      </p:pic>
      <p:sp>
        <p:nvSpPr>
          <p:cNvPr id="12" name="Google Shape;12;p2"/>
          <p:cNvSpPr txBox="1"/>
          <p:nvPr/>
        </p:nvSpPr>
        <p:spPr>
          <a:xfrm>
            <a:off x="4343400" y="4895558"/>
            <a:ext cx="838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200" b="0" i="0" u="none" strike="noStrike" cap="none">
                <a:solidFill>
                  <a:schemeClr val="dk1"/>
                </a:solidFill>
                <a:latin typeface="Calibri"/>
                <a:ea typeface="Calibri"/>
                <a:cs typeface="Calibri"/>
                <a:sym typeface="Calibri"/>
              </a:rPr>
              <a:t>Page </a:t>
            </a:r>
            <a:fld id="{00000000-1234-1234-1234-123412341234}" type="slidenum">
              <a:rPr lang="en"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2"/>
          <p:cNvPicPr preferRelativeResize="0"/>
          <p:nvPr/>
        </p:nvPicPr>
        <p:blipFill rotWithShape="1">
          <a:blip r:embed="rId3">
            <a:alphaModFix/>
          </a:blip>
          <a:srcRect/>
          <a:stretch/>
        </p:blipFill>
        <p:spPr>
          <a:xfrm>
            <a:off x="3409950" y="4043363"/>
            <a:ext cx="685800" cy="689384"/>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76200" y="342900"/>
            <a:ext cx="7620000" cy="8574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 name="Google Shape;16;p3"/>
          <p:cNvSpPr txBox="1">
            <a:spLocks noGrp="1"/>
          </p:cNvSpPr>
          <p:nvPr>
            <p:ph type="body" idx="1"/>
          </p:nvPr>
        </p:nvSpPr>
        <p:spPr>
          <a:xfrm>
            <a:off x="457200" y="1200150"/>
            <a:ext cx="8229600" cy="3657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3" descr="Image result for mtu logo"/>
          <p:cNvPicPr preferRelativeResize="0"/>
          <p:nvPr/>
        </p:nvPicPr>
        <p:blipFill rotWithShape="1">
          <a:blip r:embed="rId2">
            <a:alphaModFix/>
          </a:blip>
          <a:srcRect/>
          <a:stretch/>
        </p:blipFill>
        <p:spPr>
          <a:xfrm>
            <a:off x="8153400" y="4646667"/>
            <a:ext cx="650900" cy="448475"/>
          </a:xfrm>
          <a:prstGeom prst="rect">
            <a:avLst/>
          </a:prstGeom>
          <a:noFill/>
          <a:ln>
            <a:noFill/>
          </a:ln>
        </p:spPr>
      </p:pic>
      <p:sp>
        <p:nvSpPr>
          <p:cNvPr id="18" name="Google Shape;18;p3"/>
          <p:cNvSpPr txBox="1"/>
          <p:nvPr/>
        </p:nvSpPr>
        <p:spPr>
          <a:xfrm>
            <a:off x="4343400" y="4895558"/>
            <a:ext cx="838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 sz="1200">
                <a:solidFill>
                  <a:schemeClr val="dk1"/>
                </a:solidFill>
                <a:latin typeface="Calibri"/>
                <a:ea typeface="Calibri"/>
                <a:cs typeface="Calibri"/>
                <a:sym typeface="Calibri"/>
              </a:rPr>
              <a:t>Page </a:t>
            </a: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6200" y="342900"/>
            <a:ext cx="7620000" cy="8574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457200" y="1200150"/>
            <a:ext cx="8229600" cy="36576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2014_JPMorgan_Chase_data_breach"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s://www.wired.com/2015/11/four-indicted-in-massive-jp-morgan-chase-hack/" TargetMode="External"/><Relationship Id="rId5" Type="http://schemas.openxmlformats.org/officeDocument/2006/relationships/hyperlink" Target="https://archive.nytimes.com/dealbook.nytimes.com/2014/10/31/discovery-of-jpmorgan-cyberattack-aided-by-company-that-runs-race-website-for-bank/?_r=0" TargetMode="External"/><Relationship Id="rId4" Type="http://schemas.openxmlformats.org/officeDocument/2006/relationships/hyperlink" Target="https://archive.nytimes.com/dealbook.nytimes.com/2014/12/22/entry-point-of-jpmorgan-data-breach-is-identifie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685800" y="1597819"/>
            <a:ext cx="7772400" cy="1102500"/>
          </a:xfrm>
          <a:prstGeom prst="rect">
            <a:avLst/>
          </a:prstGeom>
        </p:spPr>
        <p:txBody>
          <a:bodyPr spcFirstLastPara="1" wrap="square" lIns="91425" tIns="45700" rIns="91425" bIns="45700" anchor="ctr" anchorCtr="0">
            <a:normAutofit fontScale="90000"/>
          </a:bodyPr>
          <a:lstStyle/>
          <a:p>
            <a:pPr marL="0" lvl="0" indent="0" algn="ctr" rtl="0">
              <a:spcBef>
                <a:spcPts val="0"/>
              </a:spcBef>
              <a:spcAft>
                <a:spcPts val="0"/>
              </a:spcAft>
              <a:buNone/>
            </a:pPr>
            <a:r>
              <a:rPr lang="en"/>
              <a:t>JPMorgan Chase Data Breach (2014)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pic>
        <p:nvPicPr>
          <p:cNvPr id="53" name="Google Shape;53;p9"/>
          <p:cNvPicPr preferRelativeResize="0"/>
          <p:nvPr/>
        </p:nvPicPr>
        <p:blipFill rotWithShape="1">
          <a:blip r:embed="rId3">
            <a:alphaModFix/>
          </a:blip>
          <a:srcRect/>
          <a:stretch/>
        </p:blipFill>
        <p:spPr>
          <a:xfrm>
            <a:off x="2381968" y="0"/>
            <a:ext cx="3721800" cy="5143500"/>
          </a:xfrm>
          <a:prstGeom prst="rect">
            <a:avLst/>
          </a:prstGeom>
          <a:noFill/>
          <a:ln>
            <a:noFill/>
          </a:ln>
        </p:spPr>
      </p:pic>
      <p:sp>
        <p:nvSpPr>
          <p:cNvPr id="2" name="TextBox 1">
            <a:extLst>
              <a:ext uri="{FF2B5EF4-FFF2-40B4-BE49-F238E27FC236}">
                <a16:creationId xmlns:a16="http://schemas.microsoft.com/office/drawing/2014/main" id="{57835D58-512E-ABBC-C43B-869F31FB4C9D}"/>
              </a:ext>
            </a:extLst>
          </p:cNvPr>
          <p:cNvSpPr txBox="1"/>
          <p:nvPr/>
        </p:nvSpPr>
        <p:spPr>
          <a:xfrm>
            <a:off x="6003235" y="4635669"/>
            <a:ext cx="2146852" cy="415498"/>
          </a:xfrm>
          <a:prstGeom prst="rect">
            <a:avLst/>
          </a:prstGeom>
          <a:noFill/>
        </p:spPr>
        <p:txBody>
          <a:bodyPr wrap="square">
            <a:spAutoFit/>
          </a:bodyPr>
          <a:lstStyle/>
          <a:p>
            <a:pPr marL="76200" lvl="0" algn="l" rtl="0">
              <a:spcBef>
                <a:spcPts val="360"/>
              </a:spcBef>
              <a:spcAft>
                <a:spcPts val="0"/>
              </a:spcAft>
              <a:buSzPts val="2400"/>
            </a:pPr>
            <a:r>
              <a:rPr lang="en-US" sz="700" dirty="0">
                <a:solidFill>
                  <a:schemeClr val="tx1"/>
                </a:solidFill>
              </a:rPr>
              <a:t>Source: https://en.wikipedia.org/wiki/2014_JPMorgan_Chase_data_breach</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0"/>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Impact and Fallout</a:t>
            </a:r>
            <a:endParaRPr/>
          </a:p>
        </p:txBody>
      </p:sp>
      <p:sp>
        <p:nvSpPr>
          <p:cNvPr id="59" name="Google Shape;59;p10"/>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 sz="2400"/>
              <a:t>The attackers used the stolen account information to operate a stock price manipulation scheme and illegal gambling websites to make millions in profit</a:t>
            </a:r>
            <a:endParaRPr sz="2400"/>
          </a:p>
          <a:p>
            <a:pPr marL="457200" lvl="0" indent="-381000" algn="l" rtl="0">
              <a:spcBef>
                <a:spcPts val="0"/>
              </a:spcBef>
              <a:spcAft>
                <a:spcPts val="0"/>
              </a:spcAft>
              <a:buSzPts val="2400"/>
              <a:buChar char="•"/>
            </a:pPr>
            <a:r>
              <a:rPr lang="en" sz="2400"/>
              <a:t>The defendants planned on starting their own brokerage business, using the stolen information to give them a leg up against competitors</a:t>
            </a:r>
            <a:endParaRPr sz="2400"/>
          </a:p>
          <a:p>
            <a:pPr marL="457200" lvl="0" indent="-381000" algn="l" rtl="0">
              <a:spcBef>
                <a:spcPts val="0"/>
              </a:spcBef>
              <a:spcAft>
                <a:spcPts val="0"/>
              </a:spcAft>
              <a:buSzPts val="2400"/>
              <a:buChar char="•"/>
            </a:pPr>
            <a:r>
              <a:rPr lang="en" sz="2400"/>
              <a:t>In October 2015, the Senate Banking Committee asked federal banking regulators to create a process for mitigating attacks like this against the financial sector</a:t>
            </a:r>
            <a:endParaRPr sz="2400"/>
          </a:p>
        </p:txBody>
      </p:sp>
      <p:sp>
        <p:nvSpPr>
          <p:cNvPr id="2" name="TextBox 1">
            <a:extLst>
              <a:ext uri="{FF2B5EF4-FFF2-40B4-BE49-F238E27FC236}">
                <a16:creationId xmlns:a16="http://schemas.microsoft.com/office/drawing/2014/main" id="{B70B6DA7-93A4-37F1-92DC-4FA03459B223}"/>
              </a:ext>
            </a:extLst>
          </p:cNvPr>
          <p:cNvSpPr txBox="1"/>
          <p:nvPr/>
        </p:nvSpPr>
        <p:spPr>
          <a:xfrm>
            <a:off x="2223881" y="4677489"/>
            <a:ext cx="4626664" cy="230832"/>
          </a:xfrm>
          <a:prstGeom prst="rect">
            <a:avLst/>
          </a:prstGeom>
          <a:noFill/>
        </p:spPr>
        <p:txBody>
          <a:bodyPr wrap="square">
            <a:spAutoFit/>
          </a:bodyPr>
          <a:lstStyle/>
          <a:p>
            <a:pPr marL="76200" lvl="0" algn="l" rtl="0">
              <a:spcBef>
                <a:spcPts val="360"/>
              </a:spcBef>
              <a:spcAft>
                <a:spcPts val="0"/>
              </a:spcAft>
              <a:buSzPts val="2400"/>
            </a:pPr>
            <a:r>
              <a:rPr lang="en-US" sz="900" dirty="0">
                <a:solidFill>
                  <a:schemeClr val="tx1"/>
                </a:solidFill>
              </a:rPr>
              <a:t>Source: https://en.wikipedia.org/wiki/2014_JPMorgan_Chase_data_breach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1"/>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Lessons Learned</a:t>
            </a:r>
            <a:endParaRPr/>
          </a:p>
        </p:txBody>
      </p:sp>
      <p:sp>
        <p:nvSpPr>
          <p:cNvPr id="65" name="Google Shape;65;p11"/>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 sz="2400"/>
              <a:t>Implement two-factor authentication on every server, even inside your “trusted network”</a:t>
            </a:r>
            <a:endParaRPr sz="2400"/>
          </a:p>
          <a:p>
            <a:pPr marL="457200" lvl="0" indent="-381000" algn="l" rtl="0">
              <a:spcBef>
                <a:spcPts val="0"/>
              </a:spcBef>
              <a:spcAft>
                <a:spcPts val="0"/>
              </a:spcAft>
              <a:buSzPts val="2400"/>
              <a:buChar char="•"/>
            </a:pPr>
            <a:r>
              <a:rPr lang="en" sz="2400"/>
              <a:t>Maintain close communications between security teams of 3rd party vendors and your corporate network to ensure collaboration and proper protection is taking place</a:t>
            </a:r>
            <a:endParaRPr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4E318-6576-093B-C75C-CFD8A755A9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997CAA20-55B4-9948-A227-8BC4391A97F9}"/>
              </a:ext>
            </a:extLst>
          </p:cNvPr>
          <p:cNvSpPr>
            <a:spLocks noGrp="1"/>
          </p:cNvSpPr>
          <p:nvPr>
            <p:ph type="body" idx="1"/>
          </p:nvPr>
        </p:nvSpPr>
        <p:spPr/>
        <p:txBody>
          <a:bodyPr>
            <a:normAutofit/>
          </a:bodyPr>
          <a:lstStyle/>
          <a:p>
            <a:r>
              <a:rPr lang="en-US" dirty="0"/>
              <a:t>What were the critical security failures that allowed attackers to compromise JPMorgan Chase’s network, and how could these have been mitigated?</a:t>
            </a:r>
          </a:p>
          <a:p>
            <a:endParaRPr lang="en-US" dirty="0"/>
          </a:p>
          <a:p>
            <a:endParaRPr lang="en-US" dirty="0"/>
          </a:p>
        </p:txBody>
      </p:sp>
    </p:spTree>
    <p:extLst>
      <p:ext uri="{BB962C8B-B14F-4D97-AF65-F5344CB8AC3E}">
        <p14:creationId xmlns:p14="http://schemas.microsoft.com/office/powerpoint/2010/main" val="3584619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4E318-6576-093B-C75C-CFD8A755A9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997CAA20-55B4-9948-A227-8BC4391A97F9}"/>
              </a:ext>
            </a:extLst>
          </p:cNvPr>
          <p:cNvSpPr>
            <a:spLocks noGrp="1"/>
          </p:cNvSpPr>
          <p:nvPr>
            <p:ph type="body" idx="1"/>
          </p:nvPr>
        </p:nvSpPr>
        <p:spPr/>
        <p:txBody>
          <a:bodyPr>
            <a:normAutofit/>
          </a:bodyPr>
          <a:lstStyle/>
          <a:p>
            <a:r>
              <a:rPr lang="en-US" dirty="0"/>
              <a:t>How should financial institutions balance the need for third-party integrations with maintaining rigorous data security standards, particularly in light of the breach originating from a third-party managed website?</a:t>
            </a:r>
          </a:p>
          <a:p>
            <a:endParaRPr lang="en-US" dirty="0"/>
          </a:p>
        </p:txBody>
      </p:sp>
    </p:spTree>
    <p:extLst>
      <p:ext uri="{BB962C8B-B14F-4D97-AF65-F5344CB8AC3E}">
        <p14:creationId xmlns:p14="http://schemas.microsoft.com/office/powerpoint/2010/main" val="4180900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4E318-6576-093B-C75C-CFD8A755A9C7}"/>
              </a:ext>
            </a:extLst>
          </p:cNvPr>
          <p:cNvSpPr>
            <a:spLocks noGrp="1"/>
          </p:cNvSpPr>
          <p:nvPr>
            <p:ph type="title"/>
          </p:nvPr>
        </p:nvSpPr>
        <p:spPr/>
        <p:txBody>
          <a:bodyPr/>
          <a:lstStyle/>
          <a:p>
            <a:r>
              <a:rPr lang="en-US" dirty="0"/>
              <a:t>Discussion Questions</a:t>
            </a:r>
          </a:p>
        </p:txBody>
      </p:sp>
      <p:sp>
        <p:nvSpPr>
          <p:cNvPr id="3" name="Text Placeholder 2">
            <a:extLst>
              <a:ext uri="{FF2B5EF4-FFF2-40B4-BE49-F238E27FC236}">
                <a16:creationId xmlns:a16="http://schemas.microsoft.com/office/drawing/2014/main" id="{997CAA20-55B4-9948-A227-8BC4391A97F9}"/>
              </a:ext>
            </a:extLst>
          </p:cNvPr>
          <p:cNvSpPr>
            <a:spLocks noGrp="1"/>
          </p:cNvSpPr>
          <p:nvPr>
            <p:ph type="body" idx="1"/>
          </p:nvPr>
        </p:nvSpPr>
        <p:spPr/>
        <p:txBody>
          <a:bodyPr>
            <a:normAutofit/>
          </a:bodyPr>
          <a:lstStyle/>
          <a:p>
            <a:r>
              <a:rPr lang="en-US" dirty="0"/>
              <a:t>In the aftermath of the JPMorgan Chase data breach, what steps should regulatory bodies and financial institutions take to enhance cybersecurity across the sector?</a:t>
            </a:r>
          </a:p>
        </p:txBody>
      </p:sp>
    </p:spTree>
    <p:extLst>
      <p:ext uri="{BB962C8B-B14F-4D97-AF65-F5344CB8AC3E}">
        <p14:creationId xmlns:p14="http://schemas.microsoft.com/office/powerpoint/2010/main" val="622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2"/>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References</a:t>
            </a:r>
            <a:endParaRPr/>
          </a:p>
        </p:txBody>
      </p:sp>
      <p:sp>
        <p:nvSpPr>
          <p:cNvPr id="71" name="Google Shape;71;p12"/>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 sz="2400" u="sng" dirty="0">
                <a:solidFill>
                  <a:schemeClr val="hlink"/>
                </a:solidFill>
                <a:hlinkClick r:id="rId3"/>
              </a:rPr>
              <a:t>https://en.wikipedia.org/wiki/2014_JPMorgan_Chase_data_breach</a:t>
            </a:r>
            <a:endParaRPr sz="2400" dirty="0"/>
          </a:p>
          <a:p>
            <a:pPr marL="457200" lvl="0" indent="-381000" algn="l" rtl="0">
              <a:spcBef>
                <a:spcPts val="0"/>
              </a:spcBef>
              <a:spcAft>
                <a:spcPts val="0"/>
              </a:spcAft>
              <a:buSzPts val="2400"/>
              <a:buChar char="•"/>
            </a:pPr>
            <a:r>
              <a:rPr lang="en" sz="2400" u="sng" dirty="0">
                <a:solidFill>
                  <a:schemeClr val="hlink"/>
                </a:solidFill>
                <a:hlinkClick r:id="rId4"/>
              </a:rPr>
              <a:t>https://archive.nytimes.com/dealbook.nytimes.com/2014/12/22/entry-point-of-jpmorgan-data-breach-is-identified/</a:t>
            </a:r>
            <a:endParaRPr sz="2400" dirty="0"/>
          </a:p>
          <a:p>
            <a:pPr marL="457200" lvl="0" indent="-381000" algn="l" rtl="0">
              <a:spcBef>
                <a:spcPts val="0"/>
              </a:spcBef>
              <a:spcAft>
                <a:spcPts val="0"/>
              </a:spcAft>
              <a:buSzPts val="2400"/>
              <a:buChar char="•"/>
            </a:pPr>
            <a:r>
              <a:rPr lang="en" sz="2400" u="sng" dirty="0">
                <a:solidFill>
                  <a:schemeClr val="hlink"/>
                </a:solidFill>
                <a:hlinkClick r:id="rId5"/>
              </a:rPr>
              <a:t>https://archive.nytimes.com/dealbook.nytimes.com/2014/10/31/discovery-of-jpmorgan-cyberattack-aided-by-company-that-runs-race-website-for-bank/?_r=0</a:t>
            </a:r>
            <a:endParaRPr sz="2400" dirty="0"/>
          </a:p>
          <a:p>
            <a:pPr marL="457200" lvl="0" indent="-381000" algn="l" rtl="0">
              <a:spcBef>
                <a:spcPts val="0"/>
              </a:spcBef>
              <a:spcAft>
                <a:spcPts val="0"/>
              </a:spcAft>
              <a:buSzPts val="2400"/>
              <a:buChar char="•"/>
            </a:pPr>
            <a:r>
              <a:rPr lang="en" sz="2400" u="sng" dirty="0">
                <a:solidFill>
                  <a:schemeClr val="hlink"/>
                </a:solidFill>
                <a:hlinkClick r:id="rId6"/>
              </a:rPr>
              <a:t>https://www.wired.com/2015/11/four-indicted-in-massive-jp-morgan-chase-hack/</a:t>
            </a:r>
            <a:endParaRP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06322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19" y="131445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2014 JPMorgan Chase data breach,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Data security, data privacy</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519214" y="342900"/>
            <a:ext cx="5715000" cy="857250"/>
          </a:xfrm>
          <a:prstGeom prst="rect">
            <a:avLst/>
          </a:prstGeom>
          <a:noFill/>
          <a:ln>
            <a:noFill/>
          </a:ln>
        </p:spPr>
        <p:txBody>
          <a:bodyPr spcFirstLastPara="1" wrap="square" lIns="68569" tIns="34275" rIns="68569" bIns="34275" anchor="ctr" anchorCtr="0">
            <a:normAutofit/>
          </a:bodyPr>
          <a:lstStyle/>
          <a:p>
            <a:r>
              <a:rPr lang="en-US" dirty="0"/>
              <a:t>Learning Objectives</a:t>
            </a:r>
            <a:endParaRPr dirty="0"/>
          </a:p>
        </p:txBody>
      </p:sp>
      <p:sp>
        <p:nvSpPr>
          <p:cNvPr id="29" name="Google Shape;29;p2"/>
          <p:cNvSpPr txBox="1">
            <a:spLocks noGrp="1"/>
          </p:cNvSpPr>
          <p:nvPr>
            <p:ph type="body" idx="1"/>
          </p:nvPr>
        </p:nvSpPr>
        <p:spPr>
          <a:xfrm>
            <a:off x="888460" y="1200150"/>
            <a:ext cx="7412476" cy="3657600"/>
          </a:xfrm>
          <a:prstGeom prst="rect">
            <a:avLst/>
          </a:prstGeom>
          <a:noFill/>
          <a:ln>
            <a:noFill/>
          </a:ln>
        </p:spPr>
        <p:txBody>
          <a:bodyPr spcFirstLastPara="1" wrap="square" lIns="68569" tIns="34275" rIns="68569" bIns="34275" anchor="t" anchorCtr="0">
            <a:normAutofit/>
          </a:bodyPr>
          <a:lstStyle/>
          <a:p>
            <a:pPr marL="342900" lvl="0" indent="-342900" algn="l" rtl="0">
              <a:lnSpc>
                <a:spcPct val="100000"/>
              </a:lnSpc>
              <a:spcBef>
                <a:spcPts val="0"/>
              </a:spcBef>
              <a:spcAft>
                <a:spcPts val="0"/>
              </a:spcAft>
              <a:buSzPts val="1800"/>
              <a:buChar char="•"/>
            </a:pPr>
            <a:r>
              <a:rPr lang="en-US" sz="2400" dirty="0"/>
              <a:t>Explain data security and privacy</a:t>
            </a:r>
          </a:p>
          <a:p>
            <a:pPr marL="342900" lvl="0" indent="-342900" algn="l" rtl="0">
              <a:lnSpc>
                <a:spcPct val="100000"/>
              </a:lnSpc>
              <a:spcBef>
                <a:spcPts val="0"/>
              </a:spcBef>
              <a:spcAft>
                <a:spcPts val="0"/>
              </a:spcAft>
              <a:buSzPts val="1800"/>
              <a:buChar char="•"/>
            </a:pPr>
            <a:r>
              <a:rPr lang="en-US" sz="2400" dirty="0"/>
              <a:t>Describe security and privacy violations in the JPMorgan data breach</a:t>
            </a:r>
          </a:p>
          <a:p>
            <a:pPr marL="342900" lvl="0" indent="-342900" algn="l" rtl="0">
              <a:lnSpc>
                <a:spcPct val="100000"/>
              </a:lnSpc>
              <a:spcBef>
                <a:spcPts val="0"/>
              </a:spcBef>
              <a:spcAft>
                <a:spcPts val="0"/>
              </a:spcAft>
              <a:buSzPts val="1800"/>
              <a:buChar char="•"/>
            </a:pPr>
            <a:r>
              <a:rPr lang="en-US" sz="2400" dirty="0"/>
              <a:t>List common protection mechanisms for data security and privacy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Introduction</a:t>
            </a:r>
            <a:endParaRPr/>
          </a:p>
        </p:txBody>
      </p:sp>
      <p:sp>
        <p:nvSpPr>
          <p:cNvPr id="30" name="Google Shape;30;p5"/>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US" sz="2400"/>
              <a:t>JPMorgan Chase is the largest bank in the United States and the world’s largest bank by market capitalization, with $3.9 trillion in assets</a:t>
            </a:r>
          </a:p>
          <a:p>
            <a:pPr marL="457200" lvl="0" indent="-381000" algn="l" rtl="0">
              <a:spcBef>
                <a:spcPts val="0"/>
              </a:spcBef>
              <a:spcAft>
                <a:spcPts val="0"/>
              </a:spcAft>
              <a:buSzPts val="2400"/>
              <a:buChar char="•"/>
            </a:pPr>
            <a:r>
              <a:rPr lang="en-US" sz="2400"/>
              <a:t>The cyberattack compromised data associated with 76 million households, 2 of 3 American households at the time of the attack</a:t>
            </a:r>
          </a:p>
          <a:p>
            <a:pPr marL="457200" lvl="0" indent="-381000" algn="l" rtl="0">
              <a:spcBef>
                <a:spcPts val="0"/>
              </a:spcBef>
              <a:spcAft>
                <a:spcPts val="0"/>
              </a:spcAft>
              <a:buSzPts val="2400"/>
              <a:buChar char="•"/>
            </a:pPr>
            <a:r>
              <a:rPr lang="en-US" sz="2400"/>
              <a:t>Stole names, email and postal addresses, and phone numbers from account holders</a:t>
            </a:r>
          </a:p>
        </p:txBody>
      </p:sp>
      <p:sp>
        <p:nvSpPr>
          <p:cNvPr id="3" name="TextBox 2">
            <a:extLst>
              <a:ext uri="{FF2B5EF4-FFF2-40B4-BE49-F238E27FC236}">
                <a16:creationId xmlns:a16="http://schemas.microsoft.com/office/drawing/2014/main" id="{BEBCD57F-06FD-3E84-1F3C-30DD91F8F8B4}"/>
              </a:ext>
            </a:extLst>
          </p:cNvPr>
          <p:cNvSpPr txBox="1"/>
          <p:nvPr/>
        </p:nvSpPr>
        <p:spPr>
          <a:xfrm>
            <a:off x="2223881" y="4677489"/>
            <a:ext cx="4626664" cy="230832"/>
          </a:xfrm>
          <a:prstGeom prst="rect">
            <a:avLst/>
          </a:prstGeom>
          <a:noFill/>
        </p:spPr>
        <p:txBody>
          <a:bodyPr wrap="square">
            <a:spAutoFit/>
          </a:bodyPr>
          <a:lstStyle/>
          <a:p>
            <a:pPr marL="76200" lvl="0" algn="l" rtl="0">
              <a:spcBef>
                <a:spcPts val="360"/>
              </a:spcBef>
              <a:spcAft>
                <a:spcPts val="0"/>
              </a:spcAft>
              <a:buSzPts val="2400"/>
            </a:pPr>
            <a:r>
              <a:rPr lang="en-US" sz="900" dirty="0">
                <a:solidFill>
                  <a:schemeClr val="tx1"/>
                </a:solidFill>
              </a:rPr>
              <a:t>Source: https://en.wikipedia.org/wiki/2014_JPMorgan_Chase_data_breach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Timeline of Events</a:t>
            </a:r>
            <a:endParaRPr/>
          </a:p>
        </p:txBody>
      </p:sp>
      <p:sp>
        <p:nvSpPr>
          <p:cNvPr id="36" name="Google Shape;36;p6"/>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68300" algn="l" rtl="0">
              <a:spcBef>
                <a:spcPts val="0"/>
              </a:spcBef>
              <a:spcAft>
                <a:spcPts val="0"/>
              </a:spcAft>
              <a:buSzPts val="2200"/>
              <a:buChar char="•"/>
            </a:pPr>
            <a:r>
              <a:rPr lang="en" sz="2200">
                <a:solidFill>
                  <a:srgbClr val="FF0000"/>
                </a:solidFill>
              </a:rPr>
              <a:t>Late July, 2014:</a:t>
            </a:r>
            <a:r>
              <a:rPr lang="en" sz="2200"/>
              <a:t> JPMorgan receives a preview of a stolen credentials repository and finds matches from registered users in their Corporate Challenge website</a:t>
            </a:r>
            <a:endParaRPr sz="2200"/>
          </a:p>
          <a:p>
            <a:pPr marL="457200" lvl="0" indent="-368300" algn="l" rtl="0">
              <a:spcBef>
                <a:spcPts val="0"/>
              </a:spcBef>
              <a:spcAft>
                <a:spcPts val="0"/>
              </a:spcAft>
              <a:buSzPts val="2200"/>
              <a:buChar char="•"/>
            </a:pPr>
            <a:r>
              <a:rPr lang="en" sz="2200">
                <a:solidFill>
                  <a:srgbClr val="FF0000"/>
                </a:solidFill>
              </a:rPr>
              <a:t>Early Aug:</a:t>
            </a:r>
            <a:r>
              <a:rPr lang="en" sz="2200"/>
              <a:t> JPMorgan approaches Simmco Data Systems, a 3rd party who managed the Corporate Challenge website, who discovered and confirmed their website was compromised</a:t>
            </a:r>
            <a:endParaRPr sz="2200"/>
          </a:p>
          <a:p>
            <a:pPr marL="457200" lvl="0" indent="-368300" algn="l" rtl="0">
              <a:spcBef>
                <a:spcPts val="0"/>
              </a:spcBef>
              <a:spcAft>
                <a:spcPts val="0"/>
              </a:spcAft>
              <a:buSzPts val="2200"/>
              <a:buChar char="•"/>
            </a:pPr>
            <a:r>
              <a:rPr lang="en" sz="2200">
                <a:solidFill>
                  <a:srgbClr val="FF0000"/>
                </a:solidFill>
              </a:rPr>
              <a:t>Aug. 7:</a:t>
            </a:r>
            <a:r>
              <a:rPr lang="en" sz="2200"/>
              <a:t> JPMorgan and Simmco take Corporate Challenge website down, and JPMorgan discovers the same attackers have breached their corporate network</a:t>
            </a:r>
            <a:endParaRPr sz="2200"/>
          </a:p>
          <a:p>
            <a:pPr marL="457200" lvl="0" indent="-368300" algn="l" rtl="0">
              <a:spcBef>
                <a:spcPts val="0"/>
              </a:spcBef>
              <a:spcAft>
                <a:spcPts val="0"/>
              </a:spcAft>
              <a:buSzPts val="2200"/>
              <a:buChar char="•"/>
            </a:pPr>
            <a:r>
              <a:rPr lang="en" sz="2200">
                <a:solidFill>
                  <a:srgbClr val="FF0000"/>
                </a:solidFill>
              </a:rPr>
              <a:t>Nov. 2015:</a:t>
            </a:r>
            <a:r>
              <a:rPr lang="en" sz="2200"/>
              <a:t> Indictments brought against suspects of the attack</a:t>
            </a:r>
            <a:endParaRPr sz="2200"/>
          </a:p>
        </p:txBody>
      </p:sp>
      <p:sp>
        <p:nvSpPr>
          <p:cNvPr id="2" name="TextBox 1">
            <a:extLst>
              <a:ext uri="{FF2B5EF4-FFF2-40B4-BE49-F238E27FC236}">
                <a16:creationId xmlns:a16="http://schemas.microsoft.com/office/drawing/2014/main" id="{1B0051BB-25E2-A2C1-0BF1-0D63849E4ED4}"/>
              </a:ext>
            </a:extLst>
          </p:cNvPr>
          <p:cNvSpPr txBox="1"/>
          <p:nvPr/>
        </p:nvSpPr>
        <p:spPr>
          <a:xfrm>
            <a:off x="2223881" y="4677489"/>
            <a:ext cx="4626664" cy="230832"/>
          </a:xfrm>
          <a:prstGeom prst="rect">
            <a:avLst/>
          </a:prstGeom>
          <a:noFill/>
        </p:spPr>
        <p:txBody>
          <a:bodyPr wrap="square">
            <a:spAutoFit/>
          </a:bodyPr>
          <a:lstStyle/>
          <a:p>
            <a:pPr marL="76200" lvl="0" algn="l" rtl="0">
              <a:spcBef>
                <a:spcPts val="360"/>
              </a:spcBef>
              <a:spcAft>
                <a:spcPts val="0"/>
              </a:spcAft>
              <a:buSzPts val="2400"/>
            </a:pPr>
            <a:r>
              <a:rPr lang="en-US" sz="900" dirty="0">
                <a:solidFill>
                  <a:schemeClr val="tx1"/>
                </a:solidFill>
              </a:rPr>
              <a:t>Source: https://en.wikipedia.org/wiki/2014_JPMorgan_Chase_data_breach</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Attack Vector</a:t>
            </a:r>
            <a:endParaRPr/>
          </a:p>
        </p:txBody>
      </p:sp>
      <p:sp>
        <p:nvSpPr>
          <p:cNvPr id="42" name="Google Shape;42;p7"/>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 sz="2400"/>
              <a:t>Attackers likely acquired original credentials from an employee who registered an account on the Corporate Challenge website</a:t>
            </a:r>
            <a:endParaRPr sz="2400"/>
          </a:p>
          <a:p>
            <a:pPr marL="457200" lvl="0" indent="-381000" algn="l" rtl="0">
              <a:spcBef>
                <a:spcPts val="0"/>
              </a:spcBef>
              <a:spcAft>
                <a:spcPts val="0"/>
              </a:spcAft>
              <a:buSzPts val="2400"/>
              <a:buChar char="•"/>
            </a:pPr>
            <a:r>
              <a:rPr lang="en" sz="2400"/>
              <a:t>JPMorgan failed to implement two-factor authentication on the network server where the attackers logged in, which allowed the attackers to use the stolen credentials to log in</a:t>
            </a:r>
            <a:endParaRPr sz="2400"/>
          </a:p>
          <a:p>
            <a:pPr marL="457200" lvl="0" indent="-381000" algn="l" rtl="0">
              <a:spcBef>
                <a:spcPts val="0"/>
              </a:spcBef>
              <a:spcAft>
                <a:spcPts val="0"/>
              </a:spcAft>
              <a:buSzPts val="2400"/>
              <a:buChar char="•"/>
            </a:pPr>
            <a:r>
              <a:rPr lang="en" sz="2400"/>
              <a:t>Once inside, the attackers gained access to 90 further network servers</a:t>
            </a:r>
            <a:endParaRPr sz="2400"/>
          </a:p>
          <a:p>
            <a:pPr marL="457200" lvl="0" indent="-381000" algn="l" rtl="0">
              <a:spcBef>
                <a:spcPts val="0"/>
              </a:spcBef>
              <a:spcAft>
                <a:spcPts val="0"/>
              </a:spcAft>
              <a:buSzPts val="2400"/>
              <a:buChar char="•"/>
            </a:pPr>
            <a:r>
              <a:rPr lang="en" sz="2400"/>
              <a:t>The attack did not involve the use of any kind of zero-day</a:t>
            </a:r>
            <a:endParaRPr sz="2400"/>
          </a:p>
        </p:txBody>
      </p:sp>
      <p:sp>
        <p:nvSpPr>
          <p:cNvPr id="2" name="TextBox 1">
            <a:extLst>
              <a:ext uri="{FF2B5EF4-FFF2-40B4-BE49-F238E27FC236}">
                <a16:creationId xmlns:a16="http://schemas.microsoft.com/office/drawing/2014/main" id="{C83CC441-645E-3D0F-DA87-43066E132E02}"/>
              </a:ext>
            </a:extLst>
          </p:cNvPr>
          <p:cNvSpPr txBox="1"/>
          <p:nvPr/>
        </p:nvSpPr>
        <p:spPr>
          <a:xfrm>
            <a:off x="2223881" y="4677489"/>
            <a:ext cx="4626664" cy="230832"/>
          </a:xfrm>
          <a:prstGeom prst="rect">
            <a:avLst/>
          </a:prstGeom>
          <a:noFill/>
        </p:spPr>
        <p:txBody>
          <a:bodyPr wrap="square">
            <a:spAutoFit/>
          </a:bodyPr>
          <a:lstStyle/>
          <a:p>
            <a:pPr marL="76200" lvl="0" algn="l" rtl="0">
              <a:spcBef>
                <a:spcPts val="360"/>
              </a:spcBef>
              <a:spcAft>
                <a:spcPts val="0"/>
              </a:spcAft>
              <a:buSzPts val="2400"/>
            </a:pPr>
            <a:r>
              <a:rPr lang="en-US" sz="900" dirty="0">
                <a:solidFill>
                  <a:schemeClr val="tx1"/>
                </a:solidFill>
              </a:rPr>
              <a:t>Source: https://en.wikipedia.org/wiki/2014_JPMorgan_Chase_data_breach</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76200" y="342900"/>
            <a:ext cx="7620000" cy="8574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en"/>
              <a:t>Attribution</a:t>
            </a:r>
            <a:endParaRPr/>
          </a:p>
        </p:txBody>
      </p:sp>
      <p:sp>
        <p:nvSpPr>
          <p:cNvPr id="48" name="Google Shape;48;p8"/>
          <p:cNvSpPr txBox="1">
            <a:spLocks noGrp="1"/>
          </p:cNvSpPr>
          <p:nvPr>
            <p:ph type="body" idx="1"/>
          </p:nvPr>
        </p:nvSpPr>
        <p:spPr>
          <a:xfrm>
            <a:off x="457200" y="1200150"/>
            <a:ext cx="8229600" cy="3657600"/>
          </a:xfrm>
          <a:prstGeom prst="rect">
            <a:avLst/>
          </a:prstGeom>
        </p:spPr>
        <p:txBody>
          <a:bodyPr spcFirstLastPara="1" wrap="square" lIns="91425" tIns="45700" rIns="91425" bIns="45700" anchor="t" anchorCtr="0">
            <a:normAutofit/>
          </a:bodyPr>
          <a:lstStyle/>
          <a:p>
            <a:pPr marL="457200" lvl="0" indent="-381000" algn="l" rtl="0">
              <a:spcBef>
                <a:spcPts val="360"/>
              </a:spcBef>
              <a:spcAft>
                <a:spcPts val="0"/>
              </a:spcAft>
              <a:buSzPts val="2400"/>
              <a:buChar char="•"/>
            </a:pPr>
            <a:r>
              <a:rPr lang="en" sz="2400"/>
              <a:t>FBI first suspected a sophisticated adversary, such as the Russian government, but by mid-October had ruled them out as a suspect</a:t>
            </a:r>
            <a:endParaRPr sz="2400"/>
          </a:p>
          <a:p>
            <a:pPr marL="457200" lvl="0" indent="-381000" algn="l" rtl="0">
              <a:spcBef>
                <a:spcPts val="0"/>
              </a:spcBef>
              <a:spcAft>
                <a:spcPts val="0"/>
              </a:spcAft>
              <a:buSzPts val="2400"/>
              <a:buChar char="•"/>
            </a:pPr>
            <a:r>
              <a:rPr lang="en" sz="2400"/>
              <a:t>Four individuals were indicted on 23 federal counts in relation to the attack on JPMorgan and similar attacks on other institutions</a:t>
            </a:r>
            <a:endParaRPr sz="2400"/>
          </a:p>
        </p:txBody>
      </p:sp>
      <p:sp>
        <p:nvSpPr>
          <p:cNvPr id="2" name="TextBox 1">
            <a:extLst>
              <a:ext uri="{FF2B5EF4-FFF2-40B4-BE49-F238E27FC236}">
                <a16:creationId xmlns:a16="http://schemas.microsoft.com/office/drawing/2014/main" id="{98E8768C-1AB7-F4A0-784C-FA4503E1E58A}"/>
              </a:ext>
            </a:extLst>
          </p:cNvPr>
          <p:cNvSpPr txBox="1"/>
          <p:nvPr/>
        </p:nvSpPr>
        <p:spPr>
          <a:xfrm>
            <a:off x="2223881" y="4677489"/>
            <a:ext cx="4626664" cy="230832"/>
          </a:xfrm>
          <a:prstGeom prst="rect">
            <a:avLst/>
          </a:prstGeom>
          <a:noFill/>
        </p:spPr>
        <p:txBody>
          <a:bodyPr wrap="square">
            <a:spAutoFit/>
          </a:bodyPr>
          <a:lstStyle/>
          <a:p>
            <a:pPr marL="76200" lvl="0" algn="l" rtl="0">
              <a:spcBef>
                <a:spcPts val="360"/>
              </a:spcBef>
              <a:spcAft>
                <a:spcPts val="0"/>
              </a:spcAft>
              <a:buSzPts val="2400"/>
            </a:pPr>
            <a:r>
              <a:rPr lang="en-US" sz="900" dirty="0">
                <a:solidFill>
                  <a:schemeClr val="tx1"/>
                </a:solidFill>
              </a:rPr>
              <a:t>Source: https://en.wikipedia.org/wiki/2014_JPMorgan_Chase_data_breach</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937</Words>
  <Application>Microsoft Office PowerPoint</Application>
  <PresentationFormat>On-screen Show (16:9)</PresentationFormat>
  <Paragraphs>61</Paragraphs>
  <Slides>16</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JPMorgan Chase Data Breach (2014)</vt:lpstr>
      <vt:lpstr>Disclaimer</vt:lpstr>
      <vt:lpstr>Sources of Information</vt:lpstr>
      <vt:lpstr>Readme Information</vt:lpstr>
      <vt:lpstr>Learning Objectives</vt:lpstr>
      <vt:lpstr>Introduction</vt:lpstr>
      <vt:lpstr>Timeline of Events</vt:lpstr>
      <vt:lpstr>Attack Vector</vt:lpstr>
      <vt:lpstr>Attribution</vt:lpstr>
      <vt:lpstr>PowerPoint Presentation</vt:lpstr>
      <vt:lpstr>Impact and Fallout</vt:lpstr>
      <vt:lpstr>Lessons Learned</vt:lpstr>
      <vt:lpstr>Discussion Questions</vt:lpstr>
      <vt:lpstr>Discussion Questions</vt:lpstr>
      <vt:lpstr>Discussion 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Yu Cai</cp:lastModifiedBy>
  <cp:revision>5</cp:revision>
  <dcterms:modified xsi:type="dcterms:W3CDTF">2024-06-19T02:44:35Z</dcterms:modified>
</cp:coreProperties>
</file>