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26" roundtripDataSignature="AMtx7mjI/CuYNx00hAlgpiiGIh9g7U8eE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 name="Google Shape;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 name="Google Shape;7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 name="Google Shape;8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 name="Google Shape;92;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9" name="Google Shape;9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 name="Google Shape;10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2" name="Google Shape;112;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rgbClr val="000000"/>
              </a:buClr>
              <a:buSzPts val="1100"/>
              <a:buFont typeface="Arial"/>
              <a:buChar char="●"/>
            </a:pPr>
            <a:r>
              <a:rPr lang="en"/>
              <a:t>Explore how Facebook's business practices and their handling of data access permissions contributed to the scandal. Discuss whether their actions were purely negligent or also unethical, and consider the broader implications for data privacy.</a:t>
            </a:r>
            <a:endParaRPr/>
          </a:p>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rgbClr val="000000"/>
              </a:buClr>
              <a:buSzPts val="1100"/>
              <a:buFont typeface="Arial"/>
              <a:buChar char="●"/>
            </a:pPr>
            <a:r>
              <a:rPr lang="en"/>
              <a:t>Analyze how Cambridge Analytica used Facebook’s Open Graph platform to gather data and create voting profiles. Discuss the weaknesses in Facebook's data policies and how similar vulnerabilities might be present in other social media platforms.</a:t>
            </a:r>
            <a:endParaRPr/>
          </a:p>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rgbClr val="000000"/>
              </a:buClr>
              <a:buSzPts val="1100"/>
              <a:buFont typeface="Arial"/>
              <a:buChar char="●"/>
            </a:pPr>
            <a:r>
              <a:rPr lang="en"/>
              <a:t>Consider the challenges businesses face in utilizing data for analytics and marketing while adhering to privacy regulations like GDPR. Discuss the measures companies can take to achieve this balance without compromising user trust or legal compliance.</a:t>
            </a:r>
            <a:endParaRPr/>
          </a:p>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rgbClr val="000000"/>
              </a:buClr>
              <a:buSzPts val="1100"/>
              <a:buFont typeface="Arial"/>
              <a:buChar char="●"/>
            </a:pPr>
            <a:r>
              <a:rPr lang="en"/>
              <a:t>Reflect on how the misuse of data influenced political campaigns and the subsequent public and regulatory response. Discuss how these lessons can shape future data governance policies to prevent similar incidents and ensure ethical standards in political data use.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2" name="Google Shape;14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4" name="Google Shape;4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 name="Google Shape;5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 name="Google Shape;5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 name="Google Shape;6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 name="Google Shape;7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2"/>
          <p:cNvSpPr txBox="1"/>
          <p:nvPr>
            <p:ph type="ctrTitle"/>
          </p:nvPr>
        </p:nvSpPr>
        <p:spPr>
          <a:xfrm>
            <a:off x="685800" y="1597819"/>
            <a:ext cx="7772400" cy="11025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 name="Google Shape;10;p22"/>
          <p:cNvSpPr txBox="1"/>
          <p:nvPr>
            <p:ph idx="1" type="subTitle"/>
          </p:nvPr>
        </p:nvSpPr>
        <p:spPr>
          <a:xfrm>
            <a:off x="1371600" y="2800350"/>
            <a:ext cx="6400800" cy="11430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pic>
        <p:nvPicPr>
          <p:cNvPr descr="Image result for mtu logo" id="11" name="Google Shape;11;p22"/>
          <p:cNvPicPr preferRelativeResize="0"/>
          <p:nvPr/>
        </p:nvPicPr>
        <p:blipFill rotWithShape="1">
          <a:blip r:embed="rId2">
            <a:alphaModFix/>
          </a:blip>
          <a:srcRect b="0" l="0" r="0" t="0"/>
          <a:stretch/>
        </p:blipFill>
        <p:spPr>
          <a:xfrm>
            <a:off x="4648200" y="4047195"/>
            <a:ext cx="1118484" cy="770644"/>
          </a:xfrm>
          <a:prstGeom prst="rect">
            <a:avLst/>
          </a:prstGeom>
          <a:noFill/>
          <a:ln>
            <a:noFill/>
          </a:ln>
        </p:spPr>
      </p:pic>
      <p:sp>
        <p:nvSpPr>
          <p:cNvPr id="12" name="Google Shape;12;p22"/>
          <p:cNvSpPr txBox="1"/>
          <p:nvPr/>
        </p:nvSpPr>
        <p:spPr>
          <a:xfrm>
            <a:off x="4343400" y="4895558"/>
            <a:ext cx="8382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chemeClr val="dk1"/>
                </a:solidFill>
                <a:latin typeface="Calibri"/>
                <a:ea typeface="Calibri"/>
                <a:cs typeface="Calibri"/>
                <a:sym typeface="Calibri"/>
              </a:rPr>
              <a:t>Page </a:t>
            </a: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pic>
        <p:nvPicPr>
          <p:cNvPr id="13" name="Google Shape;13;p22"/>
          <p:cNvPicPr preferRelativeResize="0"/>
          <p:nvPr/>
        </p:nvPicPr>
        <p:blipFill rotWithShape="1">
          <a:blip r:embed="rId3">
            <a:alphaModFix/>
          </a:blip>
          <a:srcRect b="0" l="0" r="0" t="0"/>
          <a:stretch/>
        </p:blipFill>
        <p:spPr>
          <a:xfrm>
            <a:off x="3409950" y="4043363"/>
            <a:ext cx="685800" cy="68938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 name="Shape 14"/>
        <p:cNvGrpSpPr/>
        <p:nvPr/>
      </p:nvGrpSpPr>
      <p:grpSpPr>
        <a:xfrm>
          <a:off x="0" y="0"/>
          <a:ext cx="0" cy="0"/>
          <a:chOff x="0" y="0"/>
          <a:chExt cx="0" cy="0"/>
        </a:xfrm>
      </p:grpSpPr>
      <p:sp>
        <p:nvSpPr>
          <p:cNvPr id="15" name="Google Shape;15;p23"/>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23"/>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descr="Image result for mtu logo" id="17" name="Google Shape;17;p23"/>
          <p:cNvPicPr preferRelativeResize="0"/>
          <p:nvPr/>
        </p:nvPicPr>
        <p:blipFill rotWithShape="1">
          <a:blip r:embed="rId2">
            <a:alphaModFix/>
          </a:blip>
          <a:srcRect b="0" l="0" r="0" t="0"/>
          <a:stretch/>
        </p:blipFill>
        <p:spPr>
          <a:xfrm>
            <a:off x="8153400" y="4646667"/>
            <a:ext cx="650900" cy="448475"/>
          </a:xfrm>
          <a:prstGeom prst="rect">
            <a:avLst/>
          </a:prstGeom>
          <a:noFill/>
          <a:ln>
            <a:noFill/>
          </a:ln>
        </p:spPr>
      </p:pic>
      <p:sp>
        <p:nvSpPr>
          <p:cNvPr id="18" name="Google Shape;18;p23"/>
          <p:cNvSpPr txBox="1"/>
          <p:nvPr/>
        </p:nvSpPr>
        <p:spPr>
          <a:xfrm>
            <a:off x="4343400" y="4895558"/>
            <a:ext cx="8382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chemeClr val="dk1"/>
                </a:solidFill>
                <a:latin typeface="Calibri"/>
                <a:ea typeface="Calibri"/>
                <a:cs typeface="Calibri"/>
                <a:sym typeface="Calibri"/>
              </a:rPr>
              <a:t>Page </a:t>
            </a: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lvl1pPr lvl="0"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1"/>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s://en.wikipedia.org/wiki/Facebook%E2%80%93Cambridge_Analytica_data_scandal" TargetMode="External"/><Relationship Id="rId4" Type="http://schemas.openxmlformats.org/officeDocument/2006/relationships/hyperlink" Target="https://www.theguardian.com/news/2018/mar/17/cambridge-analytica-facebook-influence-us-election" TargetMode="External"/><Relationship Id="rId5" Type="http://schemas.openxmlformats.org/officeDocument/2006/relationships/hyperlink" Target="https://www.nytimes.com/2018/03/17/us/politics/cambridge-analytica-trump-campaign.html" TargetMode="External"/><Relationship Id="rId6" Type="http://schemas.openxmlformats.org/officeDocument/2006/relationships/hyperlink" Target="https://www.bloomberg.com/view/articles/2018-03-19/cambridge-analytica-s-lies-shouldn-t-wreck-data-collect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685800" y="1597819"/>
            <a:ext cx="7772400" cy="11025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SzPct val="111111"/>
              <a:buNone/>
            </a:pPr>
            <a:r>
              <a:rPr lang="en"/>
              <a:t>Facebook-Cambridge Analytica </a:t>
            </a:r>
            <a:br>
              <a:rPr lang="en"/>
            </a:br>
            <a:r>
              <a:rPr lang="en"/>
              <a:t>Data Scandal (2018)</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0"/>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Timeline of Events Cont.</a:t>
            </a:r>
            <a:endParaRPr/>
          </a:p>
        </p:txBody>
      </p:sp>
      <p:sp>
        <p:nvSpPr>
          <p:cNvPr id="81" name="Google Shape;81;p10"/>
          <p:cNvSpPr txBox="1"/>
          <p:nvPr>
            <p:ph idx="1" type="body"/>
          </p:nvPr>
        </p:nvSpPr>
        <p:spPr>
          <a:xfrm>
            <a:off x="457200" y="1200150"/>
            <a:ext cx="8229600" cy="3943500"/>
          </a:xfrm>
          <a:prstGeom prst="rect">
            <a:avLst/>
          </a:prstGeom>
          <a:noFill/>
          <a:ln>
            <a:noFill/>
          </a:ln>
        </p:spPr>
        <p:txBody>
          <a:bodyPr anchorCtr="0" anchor="t" bIns="45700" lIns="91425" spcFirstLastPara="1" rIns="91425" wrap="square" tIns="45700">
            <a:normAutofit lnSpcReduction="10000"/>
          </a:bodyPr>
          <a:lstStyle/>
          <a:p>
            <a:pPr indent="-342900" lvl="0" marL="457200" rtl="0" algn="l">
              <a:lnSpc>
                <a:spcPct val="100000"/>
              </a:lnSpc>
              <a:spcBef>
                <a:spcPts val="360"/>
              </a:spcBef>
              <a:spcAft>
                <a:spcPts val="0"/>
              </a:spcAft>
              <a:buSzPts val="1800"/>
              <a:buChar char="•"/>
            </a:pPr>
            <a:r>
              <a:rPr lang="en">
                <a:solidFill>
                  <a:srgbClr val="FF0000"/>
                </a:solidFill>
              </a:rPr>
              <a:t>Apr. 2018:</a:t>
            </a:r>
            <a:r>
              <a:rPr lang="en"/>
              <a:t> Mark Zuckerberg testifies before Congress</a:t>
            </a:r>
            <a:endParaRPr/>
          </a:p>
          <a:p>
            <a:pPr indent="-342900" lvl="0" marL="457200" rtl="0" algn="l">
              <a:lnSpc>
                <a:spcPct val="100000"/>
              </a:lnSpc>
              <a:spcBef>
                <a:spcPts val="0"/>
              </a:spcBef>
              <a:spcAft>
                <a:spcPts val="0"/>
              </a:spcAft>
              <a:buSzPts val="1800"/>
              <a:buChar char="•"/>
            </a:pPr>
            <a:r>
              <a:rPr lang="en">
                <a:solidFill>
                  <a:srgbClr val="FF0000"/>
                </a:solidFill>
              </a:rPr>
              <a:t>May 2018:</a:t>
            </a:r>
            <a:r>
              <a:rPr lang="en"/>
              <a:t> Cambridge Analytica files bankruptcy</a:t>
            </a:r>
            <a:endParaRPr/>
          </a:p>
          <a:p>
            <a:pPr indent="-342900" lvl="0" marL="457200" rtl="0" algn="l">
              <a:lnSpc>
                <a:spcPct val="100000"/>
              </a:lnSpc>
              <a:spcBef>
                <a:spcPts val="0"/>
              </a:spcBef>
              <a:spcAft>
                <a:spcPts val="0"/>
              </a:spcAft>
              <a:buSzPts val="1800"/>
              <a:buChar char="•"/>
            </a:pPr>
            <a:r>
              <a:rPr lang="en">
                <a:solidFill>
                  <a:srgbClr val="FF0000"/>
                </a:solidFill>
              </a:rPr>
              <a:t>July 2018:</a:t>
            </a:r>
            <a:r>
              <a:rPr lang="en"/>
              <a:t> Facebook is fined £500,000 by the U.K. government</a:t>
            </a:r>
            <a:endParaRPr/>
          </a:p>
          <a:p>
            <a:pPr indent="-342900" lvl="0" marL="457200" rtl="0" algn="l">
              <a:lnSpc>
                <a:spcPct val="100000"/>
              </a:lnSpc>
              <a:spcBef>
                <a:spcPts val="0"/>
              </a:spcBef>
              <a:spcAft>
                <a:spcPts val="0"/>
              </a:spcAft>
              <a:buSzPts val="1800"/>
              <a:buChar char="•"/>
            </a:pPr>
            <a:r>
              <a:rPr lang="en">
                <a:solidFill>
                  <a:srgbClr val="FF0000"/>
                </a:solidFill>
              </a:rPr>
              <a:t>July 2019:</a:t>
            </a:r>
            <a:r>
              <a:rPr lang="en"/>
              <a:t> Facebook is fined $5 billion by the FTC</a:t>
            </a:r>
            <a:endParaRPr/>
          </a:p>
        </p:txBody>
      </p:sp>
      <p:sp>
        <p:nvSpPr>
          <p:cNvPr id="82" name="Google Shape;82;p10"/>
          <p:cNvSpPr txBox="1"/>
          <p:nvPr/>
        </p:nvSpPr>
        <p:spPr>
          <a:xfrm>
            <a:off x="1836255" y="4677489"/>
            <a:ext cx="599578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https://en.wikipedia.org/wiki/Facebook%E2%80%93Cambridge_Analytica_data_scandal</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1"/>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Data Collection Process</a:t>
            </a:r>
            <a:endParaRPr/>
          </a:p>
        </p:txBody>
      </p:sp>
      <p:sp>
        <p:nvSpPr>
          <p:cNvPr id="88" name="Google Shape;88;p11"/>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lnSpcReduction="10000"/>
          </a:bodyPr>
          <a:lstStyle/>
          <a:p>
            <a:pPr indent="-342900" lvl="0" marL="457200" rtl="0" algn="l">
              <a:lnSpc>
                <a:spcPct val="100000"/>
              </a:lnSpc>
              <a:spcBef>
                <a:spcPts val="360"/>
              </a:spcBef>
              <a:spcAft>
                <a:spcPts val="0"/>
              </a:spcAft>
              <a:buSzPts val="1800"/>
              <a:buChar char="•"/>
            </a:pPr>
            <a:r>
              <a:rPr lang="en"/>
              <a:t>Cambridge Analytica’s app was supposed to collect information through a survey from consenting users</a:t>
            </a:r>
            <a:endParaRPr/>
          </a:p>
          <a:p>
            <a:pPr indent="-342900" lvl="0" marL="457200" rtl="0" algn="l">
              <a:lnSpc>
                <a:spcPct val="100000"/>
              </a:lnSpc>
              <a:spcBef>
                <a:spcPts val="0"/>
              </a:spcBef>
              <a:spcAft>
                <a:spcPts val="0"/>
              </a:spcAft>
              <a:buSzPts val="1800"/>
              <a:buChar char="•"/>
            </a:pPr>
            <a:r>
              <a:rPr lang="en"/>
              <a:t>Facebook mistakenly allowed the app to also allow access personal data of the users Facebook friends without their consent or knowledge via Facebook’s Open Graph platform</a:t>
            </a:r>
            <a:endParaRPr/>
          </a:p>
        </p:txBody>
      </p:sp>
      <p:sp>
        <p:nvSpPr>
          <p:cNvPr id="89" name="Google Shape;89;p11"/>
          <p:cNvSpPr txBox="1"/>
          <p:nvPr/>
        </p:nvSpPr>
        <p:spPr>
          <a:xfrm>
            <a:off x="1836255" y="4677489"/>
            <a:ext cx="599578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https://en.wikipedia.org/wiki/Facebook%E2%80%93Cambridge_Analytica_data_scandal</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2"/>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Data Usage by Cambridge Analytica</a:t>
            </a:r>
            <a:endParaRPr/>
          </a:p>
        </p:txBody>
      </p:sp>
      <p:sp>
        <p:nvSpPr>
          <p:cNvPr id="95" name="Google Shape;95;p12"/>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Cambridge Analytica used this harvested data to create voting profiles to sell to candidates, who could then use the data to target specific groups of people with different ads</a:t>
            </a:r>
            <a:endParaRPr/>
          </a:p>
          <a:p>
            <a:pPr indent="-342900" lvl="0" marL="457200" rtl="0" algn="l">
              <a:lnSpc>
                <a:spcPct val="100000"/>
              </a:lnSpc>
              <a:spcBef>
                <a:spcPts val="0"/>
              </a:spcBef>
              <a:spcAft>
                <a:spcPts val="0"/>
              </a:spcAft>
              <a:buSzPts val="1800"/>
              <a:buChar char="•"/>
            </a:pPr>
            <a:r>
              <a:rPr lang="en"/>
              <a:t>Their customers included the Ted Cruz and Donald Trump 2016 presidential campaigns</a:t>
            </a:r>
            <a:endParaRPr/>
          </a:p>
        </p:txBody>
      </p:sp>
      <p:sp>
        <p:nvSpPr>
          <p:cNvPr id="96" name="Google Shape;96;p12"/>
          <p:cNvSpPr txBox="1"/>
          <p:nvPr/>
        </p:nvSpPr>
        <p:spPr>
          <a:xfrm>
            <a:off x="1836255" y="4677489"/>
            <a:ext cx="599578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https://en.wikipedia.org/wiki/Facebook%E2%80%93Cambridge_Analytica_data_scandal</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3"/>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Impact and Fallout</a:t>
            </a:r>
            <a:endParaRPr/>
          </a:p>
        </p:txBody>
      </p:sp>
      <p:sp>
        <p:nvSpPr>
          <p:cNvPr id="102" name="Google Shape;102;p13"/>
          <p:cNvSpPr txBox="1"/>
          <p:nvPr>
            <p:ph idx="1" type="body"/>
          </p:nvPr>
        </p:nvSpPr>
        <p:spPr>
          <a:xfrm>
            <a:off x="457200" y="1110095"/>
            <a:ext cx="8229600" cy="3657600"/>
          </a:xfrm>
          <a:prstGeom prst="rect">
            <a:avLst/>
          </a:prstGeom>
          <a:noFill/>
          <a:ln>
            <a:noFill/>
          </a:ln>
        </p:spPr>
        <p:txBody>
          <a:bodyPr anchorCtr="0" anchor="t" bIns="45700" lIns="91425" spcFirstLastPara="1" rIns="91425" wrap="square" tIns="45700">
            <a:normAutofit lnSpcReduction="10000"/>
          </a:bodyPr>
          <a:lstStyle/>
          <a:p>
            <a:pPr indent="-342900" lvl="0" marL="457200" rtl="0" algn="l">
              <a:lnSpc>
                <a:spcPct val="100000"/>
              </a:lnSpc>
              <a:spcBef>
                <a:spcPts val="360"/>
              </a:spcBef>
              <a:spcAft>
                <a:spcPts val="0"/>
              </a:spcAft>
              <a:buSzPts val="1800"/>
              <a:buChar char="•"/>
            </a:pPr>
            <a:r>
              <a:rPr lang="en"/>
              <a:t>Facebook implemented stricter rules about locking down their data and adopted the EU’s GDPR in all areas of operation, not just the EU</a:t>
            </a:r>
            <a:endParaRPr/>
          </a:p>
          <a:p>
            <a:pPr indent="-342900" lvl="0" marL="457200" rtl="0" algn="l">
              <a:lnSpc>
                <a:spcPct val="100000"/>
              </a:lnSpc>
              <a:spcBef>
                <a:spcPts val="0"/>
              </a:spcBef>
              <a:spcAft>
                <a:spcPts val="0"/>
              </a:spcAft>
              <a:buSzPts val="1800"/>
              <a:buChar char="•"/>
            </a:pPr>
            <a:r>
              <a:rPr lang="en"/>
              <a:t>Facebook paid billions of dollars, in both fines and private lawsuits</a:t>
            </a:r>
            <a:endParaRPr/>
          </a:p>
          <a:p>
            <a:pPr indent="-342900" lvl="0" marL="457200" rtl="0" algn="l">
              <a:lnSpc>
                <a:spcPct val="100000"/>
              </a:lnSpc>
              <a:spcBef>
                <a:spcPts val="0"/>
              </a:spcBef>
              <a:spcAft>
                <a:spcPts val="0"/>
              </a:spcAft>
              <a:buSzPts val="1800"/>
              <a:buChar char="•"/>
            </a:pPr>
            <a:r>
              <a:rPr lang="en"/>
              <a:t>Cambridge Analytica and related subsidiaries filed for bankruptcy</a:t>
            </a:r>
            <a:endParaRPr/>
          </a:p>
        </p:txBody>
      </p:sp>
      <p:sp>
        <p:nvSpPr>
          <p:cNvPr id="103" name="Google Shape;103;p13"/>
          <p:cNvSpPr txBox="1"/>
          <p:nvPr/>
        </p:nvSpPr>
        <p:spPr>
          <a:xfrm>
            <a:off x="1836255" y="4677489"/>
            <a:ext cx="599578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https://en.wikipedia.org/wiki/Facebook%E2%80%93Cambridge_Analytica_data_scandal</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4"/>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Lessons Learned</a:t>
            </a:r>
            <a:endParaRPr/>
          </a:p>
        </p:txBody>
      </p:sp>
      <p:sp>
        <p:nvSpPr>
          <p:cNvPr id="109" name="Google Shape;109;p14"/>
          <p:cNvSpPr txBox="1"/>
          <p:nvPr>
            <p:ph idx="1" type="body"/>
          </p:nvPr>
        </p:nvSpPr>
        <p:spPr>
          <a:xfrm>
            <a:off x="457200" y="1200300"/>
            <a:ext cx="8229600" cy="3729600"/>
          </a:xfrm>
          <a:prstGeom prst="rect">
            <a:avLst/>
          </a:prstGeom>
          <a:noFill/>
          <a:ln>
            <a:noFill/>
          </a:ln>
        </p:spPr>
        <p:txBody>
          <a:bodyPr anchorCtr="0" anchor="t" bIns="45700" lIns="91425" spcFirstLastPara="1" rIns="91425" wrap="square" tIns="45700">
            <a:normAutofit lnSpcReduction="10000"/>
          </a:bodyPr>
          <a:lstStyle/>
          <a:p>
            <a:pPr indent="-342900" lvl="0" marL="457200" rtl="0" algn="l">
              <a:lnSpc>
                <a:spcPct val="100000"/>
              </a:lnSpc>
              <a:spcBef>
                <a:spcPts val="360"/>
              </a:spcBef>
              <a:spcAft>
                <a:spcPts val="0"/>
              </a:spcAft>
              <a:buSzPts val="1800"/>
              <a:buChar char="•"/>
            </a:pPr>
            <a:r>
              <a:rPr lang="en"/>
              <a:t>Traditional data security and privacy practices need to be revisited and reexamined</a:t>
            </a:r>
            <a:endParaRPr/>
          </a:p>
          <a:p>
            <a:pPr indent="-342900" lvl="1" marL="914400" rtl="0" algn="l">
              <a:lnSpc>
                <a:spcPct val="100000"/>
              </a:lnSpc>
              <a:spcBef>
                <a:spcPts val="0"/>
              </a:spcBef>
              <a:spcAft>
                <a:spcPts val="0"/>
              </a:spcAft>
              <a:buSzPts val="1800"/>
              <a:buChar char="–"/>
            </a:pPr>
            <a:r>
              <a:rPr lang="en"/>
              <a:t>Did Cambridge Analytica do anything illegal?</a:t>
            </a:r>
            <a:endParaRPr/>
          </a:p>
          <a:p>
            <a:pPr indent="-342900" lvl="1" marL="914400" rtl="0" algn="l">
              <a:lnSpc>
                <a:spcPct val="100000"/>
              </a:lnSpc>
              <a:spcBef>
                <a:spcPts val="0"/>
              </a:spcBef>
              <a:spcAft>
                <a:spcPts val="0"/>
              </a:spcAft>
              <a:buSzPts val="1800"/>
              <a:buChar char="–"/>
            </a:pPr>
            <a:r>
              <a:rPr lang="en"/>
              <a:t>Did Facebook do anything wrong or unethical?</a:t>
            </a:r>
            <a:endParaRPr/>
          </a:p>
          <a:p>
            <a:pPr indent="-342900" lvl="0" marL="457200" rtl="0" algn="l">
              <a:lnSpc>
                <a:spcPct val="100000"/>
              </a:lnSpc>
              <a:spcBef>
                <a:spcPts val="0"/>
              </a:spcBef>
              <a:spcAft>
                <a:spcPts val="0"/>
              </a:spcAft>
              <a:buSzPts val="1800"/>
              <a:buChar char="•"/>
            </a:pPr>
            <a:r>
              <a:rPr lang="en"/>
              <a:t>People emphasize data protection and overlook risks associated with data flow</a:t>
            </a:r>
            <a:endParaRPr/>
          </a:p>
          <a:p>
            <a:pPr indent="-342900" lvl="1" marL="914400" rtl="0" algn="l">
              <a:lnSpc>
                <a:spcPct val="100000"/>
              </a:lnSpc>
              <a:spcBef>
                <a:spcPts val="0"/>
              </a:spcBef>
              <a:spcAft>
                <a:spcPts val="0"/>
              </a:spcAft>
              <a:buSzPts val="1800"/>
              <a:buChar char="–"/>
            </a:pPr>
            <a:r>
              <a:rPr lang="en"/>
              <a:t>Facebook (and many others) business model is to sell customer data for profit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5"/>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Lessons Learned</a:t>
            </a:r>
            <a:endParaRPr/>
          </a:p>
        </p:txBody>
      </p:sp>
      <p:sp>
        <p:nvSpPr>
          <p:cNvPr id="115" name="Google Shape;115;p15"/>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Data is increasingly becoming raw materials in a business instead of an asset</a:t>
            </a:r>
            <a:endParaRPr/>
          </a:p>
          <a:p>
            <a:pPr indent="-342900" lvl="0" marL="457200" rtl="0" algn="l">
              <a:lnSpc>
                <a:spcPct val="100000"/>
              </a:lnSpc>
              <a:spcBef>
                <a:spcPts val="0"/>
              </a:spcBef>
              <a:spcAft>
                <a:spcPts val="0"/>
              </a:spcAft>
              <a:buSzPts val="1800"/>
              <a:buChar char="•"/>
            </a:pPr>
            <a:r>
              <a:rPr lang="en"/>
              <a:t>External hacking risk vs. risk from collaborators and subcontractors</a:t>
            </a:r>
            <a:endParaRPr/>
          </a:p>
          <a:p>
            <a:pPr indent="-342900" lvl="0" marL="457200" rtl="0" algn="l">
              <a:lnSpc>
                <a:spcPct val="100000"/>
              </a:lnSpc>
              <a:spcBef>
                <a:spcPts val="0"/>
              </a:spcBef>
              <a:spcAft>
                <a:spcPts val="0"/>
              </a:spcAft>
              <a:buSzPts val="1800"/>
              <a:buChar char="•"/>
            </a:pPr>
            <a:r>
              <a:rPr lang="en"/>
              <a:t>Need better data tracing for when something goes wrong</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6"/>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Discussion Questions</a:t>
            </a:r>
            <a:endParaRPr/>
          </a:p>
        </p:txBody>
      </p:sp>
      <p:sp>
        <p:nvSpPr>
          <p:cNvPr id="121" name="Google Shape;121;p16"/>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Clr>
                <a:schemeClr val="dk1"/>
              </a:buClr>
              <a:buSzPts val="1800"/>
              <a:buChar char="•"/>
            </a:pPr>
            <a:r>
              <a:rPr lang="en"/>
              <a:t>What are the ethical implications of Facebook's role in the Cambridge Analytica scandal, especially considering their initial lack of control over user data access?</a:t>
            </a:r>
            <a:endParaRPr/>
          </a:p>
          <a:p>
            <a:pPr indent="-228600" lvl="0" marL="457200" rtl="0" algn="l">
              <a:lnSpc>
                <a:spcPct val="100000"/>
              </a:lnSpc>
              <a:spcBef>
                <a:spcPts val="360"/>
              </a:spcBef>
              <a:spcAft>
                <a:spcPts val="0"/>
              </a:spcAft>
              <a:buClr>
                <a:schemeClr val="dk1"/>
              </a:buClr>
              <a:buSzPts val="18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7"/>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Discussion Questions</a:t>
            </a:r>
            <a:endParaRPr/>
          </a:p>
        </p:txBody>
      </p:sp>
      <p:sp>
        <p:nvSpPr>
          <p:cNvPr id="127" name="Google Shape;127;p17"/>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Clr>
                <a:schemeClr val="dk1"/>
              </a:buClr>
              <a:buSzPts val="1800"/>
              <a:buChar char="•"/>
            </a:pPr>
            <a:r>
              <a:rPr lang="en"/>
              <a:t>In what ways did Cambridge Analytica's data collection methods exploit Facebook's platform, and what does this reveal about potential vulnerabilities in social media data handling?</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8"/>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Discussion Questions</a:t>
            </a:r>
            <a:endParaRPr/>
          </a:p>
        </p:txBody>
      </p:sp>
      <p:sp>
        <p:nvSpPr>
          <p:cNvPr id="133" name="Google Shape;133;p18"/>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Clr>
                <a:schemeClr val="dk1"/>
              </a:buClr>
              <a:buSzPts val="1800"/>
              <a:buChar char="•"/>
            </a:pPr>
            <a:r>
              <a:rPr lang="en"/>
              <a:t>How should companies balance the need for data-driven insights with the responsibility to protect user privacy, particularly in light of the regulatory changes following the scandal?</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9"/>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Discussion Questions</a:t>
            </a:r>
            <a:endParaRPr/>
          </a:p>
        </p:txBody>
      </p:sp>
      <p:sp>
        <p:nvSpPr>
          <p:cNvPr id="139" name="Google Shape;139;p19"/>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Clr>
                <a:schemeClr val="dk1"/>
              </a:buClr>
              <a:buSzPts val="1800"/>
              <a:buChar char="•"/>
            </a:pPr>
            <a:r>
              <a:rPr lang="en"/>
              <a:t>What lessons can be learned from the Facebook-Cambridge Analytica scandal regarding the future of data governance, especially in the context of political campaigns and elections?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p2"/>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Disclaimer</a:t>
            </a:r>
            <a:endParaRPr/>
          </a:p>
        </p:txBody>
      </p:sp>
      <p:sp>
        <p:nvSpPr>
          <p:cNvPr id="29" name="Google Shape;29;p2"/>
          <p:cNvSpPr txBox="1"/>
          <p:nvPr>
            <p:ph idx="1" type="body"/>
          </p:nvPr>
        </p:nvSpPr>
        <p:spPr>
          <a:xfrm>
            <a:off x="667966" y="1063228"/>
            <a:ext cx="7516238" cy="3680222"/>
          </a:xfrm>
          <a:prstGeom prst="rect">
            <a:avLst/>
          </a:prstGeom>
          <a:noFill/>
          <a:ln>
            <a:noFill/>
          </a:ln>
        </p:spPr>
        <p:txBody>
          <a:bodyPr anchorCtr="0" anchor="t" bIns="45700" lIns="91425" spcFirstLastPara="1" rIns="91425" wrap="square" tIns="45700">
            <a:noAutofit/>
          </a:bodyPr>
          <a:lstStyle/>
          <a:p>
            <a:pPr indent="-342900" lvl="0" marL="457200" rtl="0" algn="l">
              <a:lnSpc>
                <a:spcPct val="100000"/>
              </a:lnSpc>
              <a:spcBef>
                <a:spcPts val="360"/>
              </a:spcBef>
              <a:spcAft>
                <a:spcPts val="0"/>
              </a:spcAft>
              <a:buClr>
                <a:schemeClr val="dk1"/>
              </a:buClr>
              <a:buSzPts val="1800"/>
              <a:buChar char="•"/>
            </a:pPr>
            <a:r>
              <a:rPr lang="en" sz="2100"/>
              <a:t>The entities affected by the cyber breach have not disclosed all details of the incident publicly and likely will not do so in the future. However, sufficient information is available online and within the cybersecurity community to infer the probable events during the breach.</a:t>
            </a:r>
            <a:endParaRPr/>
          </a:p>
          <a:p>
            <a:pPr indent="-342900" lvl="0" marL="457200" rtl="0" algn="l">
              <a:lnSpc>
                <a:spcPct val="100000"/>
              </a:lnSpc>
              <a:spcBef>
                <a:spcPts val="360"/>
              </a:spcBef>
              <a:spcAft>
                <a:spcPts val="0"/>
              </a:spcAft>
              <a:buClr>
                <a:schemeClr val="dk1"/>
              </a:buClr>
              <a:buSzPts val="1800"/>
              <a:buChar char="•"/>
            </a:pPr>
            <a:r>
              <a:rPr lang="en" sz="2100"/>
              <a:t>While efforts have been made to ensure the accuracy of the information provided, the presenter assumes no responsibility for its accuracy or for the consequences of its use.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0"/>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References</a:t>
            </a:r>
            <a:endParaRPr/>
          </a:p>
        </p:txBody>
      </p:sp>
      <p:sp>
        <p:nvSpPr>
          <p:cNvPr id="145" name="Google Shape;145;p20"/>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u="sng">
                <a:solidFill>
                  <a:schemeClr val="hlink"/>
                </a:solidFill>
                <a:hlinkClick r:id="rId3"/>
              </a:rPr>
              <a:t>Wikipedia</a:t>
            </a:r>
            <a:endParaRPr/>
          </a:p>
          <a:p>
            <a:pPr indent="-342900" lvl="0" marL="457200" rtl="0" algn="l">
              <a:lnSpc>
                <a:spcPct val="100000"/>
              </a:lnSpc>
              <a:spcBef>
                <a:spcPts val="0"/>
              </a:spcBef>
              <a:spcAft>
                <a:spcPts val="0"/>
              </a:spcAft>
              <a:buSzPts val="1800"/>
              <a:buChar char="•"/>
            </a:pPr>
            <a:r>
              <a:rPr lang="en" u="sng">
                <a:solidFill>
                  <a:schemeClr val="hlink"/>
                </a:solidFill>
                <a:hlinkClick r:id="rId4"/>
              </a:rPr>
              <a:t>The Guardian</a:t>
            </a:r>
            <a:endParaRPr/>
          </a:p>
          <a:p>
            <a:pPr indent="-342900" lvl="0" marL="457200" rtl="0" algn="l">
              <a:lnSpc>
                <a:spcPct val="100000"/>
              </a:lnSpc>
              <a:spcBef>
                <a:spcPts val="0"/>
              </a:spcBef>
              <a:spcAft>
                <a:spcPts val="0"/>
              </a:spcAft>
              <a:buSzPts val="1800"/>
              <a:buChar char="•"/>
            </a:pPr>
            <a:r>
              <a:rPr lang="en" u="sng">
                <a:solidFill>
                  <a:schemeClr val="hlink"/>
                </a:solidFill>
                <a:hlinkClick r:id="rId5"/>
              </a:rPr>
              <a:t>The New York Times</a:t>
            </a:r>
            <a:endParaRPr/>
          </a:p>
          <a:p>
            <a:pPr indent="-342900" lvl="0" marL="457200" rtl="0" algn="l">
              <a:lnSpc>
                <a:spcPct val="100000"/>
              </a:lnSpc>
              <a:spcBef>
                <a:spcPts val="0"/>
              </a:spcBef>
              <a:spcAft>
                <a:spcPts val="0"/>
              </a:spcAft>
              <a:buSzPts val="1800"/>
              <a:buChar char="•"/>
            </a:pPr>
            <a:r>
              <a:rPr lang="en" u="sng">
                <a:solidFill>
                  <a:schemeClr val="hlink"/>
                </a:solidFill>
                <a:hlinkClick r:id="rId6"/>
              </a:rPr>
              <a:t>Bloomberg</a:t>
            </a:r>
            <a:endParaRPr/>
          </a:p>
          <a:p>
            <a:pPr indent="0" lvl="0" marL="0" rtl="0" algn="l">
              <a:lnSpc>
                <a:spcPct val="100000"/>
              </a:lnSpc>
              <a:spcBef>
                <a:spcPts val="360"/>
              </a:spcBef>
              <a:spcAft>
                <a:spcPts val="0"/>
              </a:spcAft>
              <a:buSzPts val="1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p3"/>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Sources of Information</a:t>
            </a:r>
            <a:endParaRPr/>
          </a:p>
        </p:txBody>
      </p:sp>
      <p:sp>
        <p:nvSpPr>
          <p:cNvPr id="35" name="Google Shape;35;p3"/>
          <p:cNvSpPr txBox="1"/>
          <p:nvPr/>
        </p:nvSpPr>
        <p:spPr>
          <a:xfrm>
            <a:off x="862519" y="1314450"/>
            <a:ext cx="7704307" cy="30861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000000"/>
              </a:buClr>
              <a:buSzPts val="2100"/>
              <a:buFont typeface="Arial"/>
              <a:buChar char="•"/>
            </a:pPr>
            <a:r>
              <a:rPr b="0" i="0" lang="en" sz="2100" u="none" cap="none" strike="noStrike">
                <a:solidFill>
                  <a:schemeClr val="dk1"/>
                </a:solidFill>
                <a:latin typeface="Calibri"/>
                <a:ea typeface="Calibri"/>
                <a:cs typeface="Calibri"/>
                <a:sym typeface="Calibri"/>
              </a:rPr>
              <a:t>This case study is adapted from the 2018 Facebook Cambridge Analytica Data Scandal, utilizing information from public sources and modified for educational purposes. </a:t>
            </a:r>
            <a:endParaRPr/>
          </a:p>
          <a:p>
            <a:pPr indent="-342900" lvl="0" marL="342900" marR="0" rtl="0" algn="l">
              <a:lnSpc>
                <a:spcPct val="100000"/>
              </a:lnSpc>
              <a:spcBef>
                <a:spcPts val="420"/>
              </a:spcBef>
              <a:spcAft>
                <a:spcPts val="0"/>
              </a:spcAft>
              <a:buClr>
                <a:srgbClr val="000000"/>
              </a:buClr>
              <a:buSzPts val="2100"/>
              <a:buFont typeface="Arial"/>
              <a:buChar char="•"/>
            </a:pPr>
            <a:r>
              <a:rPr b="0" i="0" lang="en" sz="2100" u="none" cap="none" strike="noStrike">
                <a:solidFill>
                  <a:schemeClr val="dk1"/>
                </a:solidFill>
                <a:latin typeface="Calibri"/>
                <a:ea typeface="Calibri"/>
                <a:cs typeface="Calibri"/>
                <a:sym typeface="Calibri"/>
              </a:rPr>
              <a:t>For further details, please refer to the additional resource provided in this presentation.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p4"/>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Readme Information</a:t>
            </a:r>
            <a:endParaRPr/>
          </a:p>
        </p:txBody>
      </p:sp>
      <p:sp>
        <p:nvSpPr>
          <p:cNvPr id="41" name="Google Shape;41;p4"/>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Clr>
                <a:schemeClr val="dk1"/>
              </a:buClr>
              <a:buSzPts val="1800"/>
              <a:buChar char="•"/>
            </a:pPr>
            <a:r>
              <a:rPr lang="en" sz="2400"/>
              <a:t>Target audience: Undergraduate, Graduate.</a:t>
            </a:r>
            <a:endParaRPr/>
          </a:p>
          <a:p>
            <a:pPr indent="-228600" lvl="0" marL="457200" rtl="0" algn="l">
              <a:lnSpc>
                <a:spcPct val="100000"/>
              </a:lnSpc>
              <a:spcBef>
                <a:spcPts val="360"/>
              </a:spcBef>
              <a:spcAft>
                <a:spcPts val="0"/>
              </a:spcAft>
              <a:buClr>
                <a:schemeClr val="dk1"/>
              </a:buClr>
              <a:buSzPts val="1800"/>
              <a:buNone/>
            </a:pPr>
            <a:r>
              <a:t/>
            </a:r>
            <a:endParaRPr sz="2400"/>
          </a:p>
          <a:p>
            <a:pPr indent="-342900" lvl="0" marL="457200" rtl="0" algn="l">
              <a:lnSpc>
                <a:spcPct val="100000"/>
              </a:lnSpc>
              <a:spcBef>
                <a:spcPts val="360"/>
              </a:spcBef>
              <a:spcAft>
                <a:spcPts val="0"/>
              </a:spcAft>
              <a:buClr>
                <a:schemeClr val="dk1"/>
              </a:buClr>
              <a:buSzPts val="1800"/>
              <a:buChar char="•"/>
            </a:pPr>
            <a:r>
              <a:rPr lang="en" sz="2400"/>
              <a:t>Keywords: Data security, data privacy</a:t>
            </a:r>
            <a:endParaRPr/>
          </a:p>
          <a:p>
            <a:pPr indent="-228600" lvl="0" marL="457200" rtl="0" algn="l">
              <a:lnSpc>
                <a:spcPct val="100000"/>
              </a:lnSpc>
              <a:spcBef>
                <a:spcPts val="360"/>
              </a:spcBef>
              <a:spcAft>
                <a:spcPts val="0"/>
              </a:spcAft>
              <a:buClr>
                <a:schemeClr val="dk1"/>
              </a:buClr>
              <a:buSzPts val="1800"/>
              <a:buNone/>
            </a:pPr>
            <a:r>
              <a:t/>
            </a:r>
            <a:endParaRPr sz="2400"/>
          </a:p>
          <a:p>
            <a:pPr indent="-342900" lvl="0" marL="457200" rtl="0" algn="l">
              <a:lnSpc>
                <a:spcPct val="100000"/>
              </a:lnSpc>
              <a:spcBef>
                <a:spcPts val="360"/>
              </a:spcBef>
              <a:spcAft>
                <a:spcPts val="0"/>
              </a:spcAft>
              <a:buClr>
                <a:schemeClr val="dk1"/>
              </a:buClr>
              <a:buSzPts val="1800"/>
              <a:buChar char="•"/>
            </a:pPr>
            <a:r>
              <a:rPr lang="en" sz="2400"/>
              <a:t>Last updated: May 1, 2024</a:t>
            </a:r>
            <a:endParaRPr/>
          </a:p>
          <a:p>
            <a:pPr indent="0" lvl="0" marL="114300" rtl="0" algn="l">
              <a:lnSpc>
                <a:spcPct val="100000"/>
              </a:lnSpc>
              <a:spcBef>
                <a:spcPts val="360"/>
              </a:spcBef>
              <a:spcAft>
                <a:spcPts val="0"/>
              </a:spcAft>
              <a:buSzPts val="18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p5"/>
          <p:cNvSpPr txBox="1"/>
          <p:nvPr>
            <p:ph type="title"/>
          </p:nvPr>
        </p:nvSpPr>
        <p:spPr>
          <a:xfrm>
            <a:off x="519214" y="342900"/>
            <a:ext cx="5715000" cy="857250"/>
          </a:xfrm>
          <a:prstGeom prst="rect">
            <a:avLst/>
          </a:prstGeom>
          <a:noFill/>
          <a:ln>
            <a:noFill/>
          </a:ln>
        </p:spPr>
        <p:txBody>
          <a:bodyPr anchorCtr="0" anchor="ctr" bIns="34275" lIns="68550" spcFirstLastPara="1" rIns="68550" wrap="square" tIns="34275">
            <a:normAutofit/>
          </a:bodyPr>
          <a:lstStyle/>
          <a:p>
            <a:pPr indent="0" lvl="0" marL="0" rtl="0" algn="l">
              <a:lnSpc>
                <a:spcPct val="100000"/>
              </a:lnSpc>
              <a:spcBef>
                <a:spcPts val="0"/>
              </a:spcBef>
              <a:spcAft>
                <a:spcPts val="0"/>
              </a:spcAft>
              <a:buClr>
                <a:schemeClr val="dk1"/>
              </a:buClr>
              <a:buSzPts val="3600"/>
              <a:buFont typeface="Calibri"/>
              <a:buNone/>
            </a:pPr>
            <a:r>
              <a:rPr lang="en"/>
              <a:t>Learning Objectives</a:t>
            </a:r>
            <a:endParaRPr/>
          </a:p>
        </p:txBody>
      </p:sp>
      <p:sp>
        <p:nvSpPr>
          <p:cNvPr id="47" name="Google Shape;47;p5"/>
          <p:cNvSpPr txBox="1"/>
          <p:nvPr>
            <p:ph idx="1" type="body"/>
          </p:nvPr>
        </p:nvSpPr>
        <p:spPr>
          <a:xfrm>
            <a:off x="888460" y="1200150"/>
            <a:ext cx="7412476" cy="3657600"/>
          </a:xfrm>
          <a:prstGeom prst="rect">
            <a:avLst/>
          </a:prstGeom>
          <a:noFill/>
          <a:ln>
            <a:noFill/>
          </a:ln>
        </p:spPr>
        <p:txBody>
          <a:bodyPr anchorCtr="0" anchor="t" bIns="34275" lIns="68550" spcFirstLastPara="1" rIns="68550" wrap="square" tIns="34275">
            <a:normAutofit/>
          </a:bodyPr>
          <a:lstStyle/>
          <a:p>
            <a:pPr indent="-342900" lvl="0" marL="342900" rtl="0" algn="l">
              <a:lnSpc>
                <a:spcPct val="100000"/>
              </a:lnSpc>
              <a:spcBef>
                <a:spcPts val="0"/>
              </a:spcBef>
              <a:spcAft>
                <a:spcPts val="0"/>
              </a:spcAft>
              <a:buSzPts val="1800"/>
              <a:buChar char="•"/>
            </a:pPr>
            <a:r>
              <a:rPr lang="en" sz="2400"/>
              <a:t>Explain data security and privacy</a:t>
            </a:r>
            <a:endParaRPr/>
          </a:p>
          <a:p>
            <a:pPr indent="-342900" lvl="0" marL="342900" rtl="0" algn="l">
              <a:lnSpc>
                <a:spcPct val="100000"/>
              </a:lnSpc>
              <a:spcBef>
                <a:spcPts val="0"/>
              </a:spcBef>
              <a:spcAft>
                <a:spcPts val="0"/>
              </a:spcAft>
              <a:buSzPts val="1800"/>
              <a:buChar char="•"/>
            </a:pPr>
            <a:r>
              <a:rPr lang="en" sz="2400"/>
              <a:t>Describe security and privacy violations in the Facebook data scandal</a:t>
            </a:r>
            <a:endParaRPr/>
          </a:p>
          <a:p>
            <a:pPr indent="-342900" lvl="0" marL="342900" rtl="0" algn="l">
              <a:lnSpc>
                <a:spcPct val="100000"/>
              </a:lnSpc>
              <a:spcBef>
                <a:spcPts val="0"/>
              </a:spcBef>
              <a:spcAft>
                <a:spcPts val="0"/>
              </a:spcAft>
              <a:buSzPts val="1800"/>
              <a:buChar char="•"/>
            </a:pPr>
            <a:r>
              <a:rPr lang="en" sz="2400"/>
              <a:t>List common protection mechanisms for data security and privacy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6"/>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Introduction</a:t>
            </a:r>
            <a:endParaRPr/>
          </a:p>
        </p:txBody>
      </p:sp>
      <p:sp>
        <p:nvSpPr>
          <p:cNvPr id="53" name="Google Shape;53;p6"/>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Cambridge Analytica was a British political counseling firm from 2013-2018, a subsidiary of a private intelligence company</a:t>
            </a:r>
            <a:endParaRPr/>
          </a:p>
          <a:p>
            <a:pPr indent="-342900" lvl="0" marL="457200" rtl="0" algn="l">
              <a:lnSpc>
                <a:spcPct val="100000"/>
              </a:lnSpc>
              <a:spcBef>
                <a:spcPts val="0"/>
              </a:spcBef>
              <a:spcAft>
                <a:spcPts val="0"/>
              </a:spcAft>
              <a:buSzPts val="1800"/>
              <a:buChar char="•"/>
            </a:pPr>
            <a:r>
              <a:rPr lang="en"/>
              <a:t>Close ties to the Conservative Party, royalty, and British military</a:t>
            </a:r>
            <a:endParaRPr/>
          </a:p>
        </p:txBody>
      </p:sp>
      <p:sp>
        <p:nvSpPr>
          <p:cNvPr id="54" name="Google Shape;54;p6"/>
          <p:cNvSpPr txBox="1"/>
          <p:nvPr/>
        </p:nvSpPr>
        <p:spPr>
          <a:xfrm>
            <a:off x="1836255" y="4677489"/>
            <a:ext cx="599578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https://en.wikipedia.org/wiki/Facebook%E2%80%93Cambridge_Analytica_data_scandal</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7"/>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Introduction cont.</a:t>
            </a:r>
            <a:endParaRPr/>
          </a:p>
        </p:txBody>
      </p:sp>
      <p:sp>
        <p:nvSpPr>
          <p:cNvPr id="60" name="Google Shape;60;p7"/>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Throughout the 2010’s, Cambridge Analytica harvested Facebook data belonging to millions of users in order to build voting profiles on users that they could sell to candidates in United States elections</a:t>
            </a:r>
            <a:endParaRPr/>
          </a:p>
          <a:p>
            <a:pPr indent="-342900" lvl="0" marL="457200" rtl="0" algn="l">
              <a:lnSpc>
                <a:spcPct val="100000"/>
              </a:lnSpc>
              <a:spcBef>
                <a:spcPts val="0"/>
              </a:spcBef>
              <a:spcAft>
                <a:spcPts val="0"/>
              </a:spcAft>
              <a:buSzPts val="1800"/>
              <a:buChar char="•"/>
            </a:pPr>
            <a:r>
              <a:rPr lang="en"/>
              <a:t>There was no hacking involved </a:t>
            </a:r>
            <a:endParaRPr/>
          </a:p>
        </p:txBody>
      </p:sp>
      <p:sp>
        <p:nvSpPr>
          <p:cNvPr id="61" name="Google Shape;61;p7"/>
          <p:cNvSpPr txBox="1"/>
          <p:nvPr/>
        </p:nvSpPr>
        <p:spPr>
          <a:xfrm>
            <a:off x="1836255" y="4677489"/>
            <a:ext cx="599578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https://en.wikipedia.org/wiki/Facebook%E2%80%93Cambridge_Analytica_data_scandal</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8"/>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Timeline of Events</a:t>
            </a:r>
            <a:endParaRPr/>
          </a:p>
        </p:txBody>
      </p:sp>
      <p:sp>
        <p:nvSpPr>
          <p:cNvPr id="67" name="Google Shape;67;p8"/>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80000"/>
              </a:lnSpc>
              <a:spcBef>
                <a:spcPts val="360"/>
              </a:spcBef>
              <a:spcAft>
                <a:spcPts val="0"/>
              </a:spcAft>
              <a:buSzPts val="1800"/>
              <a:buChar char="•"/>
            </a:pPr>
            <a:r>
              <a:rPr lang="en">
                <a:solidFill>
                  <a:srgbClr val="FF0000"/>
                </a:solidFill>
              </a:rPr>
              <a:t>2013:</a:t>
            </a:r>
            <a:r>
              <a:rPr lang="en"/>
              <a:t> Aleksandr Kogan, a Cambridge University data scientist, was hired by Cambridge Analytica to create an informed consent for payment survey app titled “This Is Your Digital Life”</a:t>
            </a:r>
            <a:endParaRPr/>
          </a:p>
          <a:p>
            <a:pPr indent="-342900" lvl="0" marL="457200" rtl="0" algn="l">
              <a:lnSpc>
                <a:spcPct val="80000"/>
              </a:lnSpc>
              <a:spcBef>
                <a:spcPts val="0"/>
              </a:spcBef>
              <a:spcAft>
                <a:spcPts val="0"/>
              </a:spcAft>
              <a:buSzPts val="1800"/>
              <a:buChar char="•"/>
            </a:pPr>
            <a:r>
              <a:rPr lang="en">
                <a:solidFill>
                  <a:srgbClr val="FF0000"/>
                </a:solidFill>
              </a:rPr>
              <a:t>2014-2015:</a:t>
            </a:r>
            <a:r>
              <a:rPr lang="en"/>
              <a:t> Cambridge Analytica harvests user data from 87 million users without their consent through their app</a:t>
            </a:r>
            <a:endParaRPr/>
          </a:p>
        </p:txBody>
      </p:sp>
      <p:sp>
        <p:nvSpPr>
          <p:cNvPr id="68" name="Google Shape;68;p8"/>
          <p:cNvSpPr txBox="1"/>
          <p:nvPr/>
        </p:nvSpPr>
        <p:spPr>
          <a:xfrm>
            <a:off x="1836255" y="4677489"/>
            <a:ext cx="599578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https://en.wikipedia.org/wiki/Facebook%E2%80%93Cambridge_Analytica_data_scandal</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9"/>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Timeline of Events Cont.</a:t>
            </a:r>
            <a:endParaRPr/>
          </a:p>
        </p:txBody>
      </p:sp>
      <p:sp>
        <p:nvSpPr>
          <p:cNvPr id="74" name="Google Shape;74;p9"/>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80000"/>
              </a:lnSpc>
              <a:spcBef>
                <a:spcPts val="360"/>
              </a:spcBef>
              <a:spcAft>
                <a:spcPts val="0"/>
              </a:spcAft>
              <a:buSzPts val="1800"/>
              <a:buChar char="•"/>
            </a:pPr>
            <a:r>
              <a:rPr lang="en">
                <a:solidFill>
                  <a:srgbClr val="FF0000"/>
                </a:solidFill>
              </a:rPr>
              <a:t>Dec. 2015:</a:t>
            </a:r>
            <a:r>
              <a:rPr lang="en"/>
              <a:t> Data misuse scandal first reported by The Guardian</a:t>
            </a:r>
            <a:endParaRPr/>
          </a:p>
          <a:p>
            <a:pPr indent="-342900" lvl="0" marL="457200" rtl="0" algn="l">
              <a:lnSpc>
                <a:spcPct val="80000"/>
              </a:lnSpc>
              <a:spcBef>
                <a:spcPts val="0"/>
              </a:spcBef>
              <a:spcAft>
                <a:spcPts val="0"/>
              </a:spcAft>
              <a:buSzPts val="1800"/>
              <a:buChar char="•"/>
            </a:pPr>
            <a:r>
              <a:rPr lang="en">
                <a:solidFill>
                  <a:srgbClr val="FF0000"/>
                </a:solidFill>
              </a:rPr>
              <a:t>Dec. 2016:</a:t>
            </a:r>
            <a:r>
              <a:rPr lang="en"/>
              <a:t> Further reports of the scandal are reported by the New York Times</a:t>
            </a:r>
            <a:endParaRPr/>
          </a:p>
          <a:p>
            <a:pPr indent="-342900" lvl="0" marL="457200" rtl="0" algn="l">
              <a:lnSpc>
                <a:spcPct val="80000"/>
              </a:lnSpc>
              <a:spcBef>
                <a:spcPts val="0"/>
              </a:spcBef>
              <a:spcAft>
                <a:spcPts val="0"/>
              </a:spcAft>
              <a:buSzPts val="1800"/>
              <a:buChar char="•"/>
            </a:pPr>
            <a:r>
              <a:rPr lang="en">
                <a:solidFill>
                  <a:srgbClr val="FF0000"/>
                </a:solidFill>
              </a:rPr>
              <a:t>Mar. 2018:</a:t>
            </a:r>
            <a:r>
              <a:rPr lang="en"/>
              <a:t> Former Cambridge employee comes out as a whistleblower, Facebook loses $100 million in market value in a matter of days</a:t>
            </a:r>
            <a:endParaRPr/>
          </a:p>
        </p:txBody>
      </p:sp>
      <p:sp>
        <p:nvSpPr>
          <p:cNvPr id="75" name="Google Shape;75;p9"/>
          <p:cNvSpPr txBox="1"/>
          <p:nvPr/>
        </p:nvSpPr>
        <p:spPr>
          <a:xfrm>
            <a:off x="1836255" y="4677489"/>
            <a:ext cx="5995780"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https://en.wikipedia.org/wiki/Facebook%E2%80%93Cambridge_Analytica_data_scandal</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