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27" roundtripDataSignature="AMtx7mjV8StAywr6kjHcpbQCIut/HYle3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0: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8" name="Google Shape;3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 name="Google Shape;4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 name="Google Shape;6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3"/>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23"/>
          <p:cNvSpPr txBox="1"/>
          <p:nvPr>
            <p:ph idx="1" type="subTitle"/>
          </p:nvPr>
        </p:nvSpPr>
        <p:spPr>
          <a:xfrm>
            <a:off x="1371600" y="2800350"/>
            <a:ext cx="6400800" cy="11430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23"/>
          <p:cNvPicPr preferRelativeResize="0"/>
          <p:nvPr/>
        </p:nvPicPr>
        <p:blipFill rotWithShape="1">
          <a:blip r:embed="rId2">
            <a:alphaModFix/>
          </a:blip>
          <a:srcRect b="0" l="0" r="0" t="0"/>
          <a:stretch/>
        </p:blipFill>
        <p:spPr>
          <a:xfrm>
            <a:off x="4648200" y="4047195"/>
            <a:ext cx="1118484" cy="770644"/>
          </a:xfrm>
          <a:prstGeom prst="rect">
            <a:avLst/>
          </a:prstGeom>
          <a:noFill/>
          <a:ln>
            <a:noFill/>
          </a:ln>
        </p:spPr>
      </p:pic>
      <p:sp>
        <p:nvSpPr>
          <p:cNvPr id="12" name="Google Shape;12;p23"/>
          <p:cNvSpPr txBox="1"/>
          <p:nvPr/>
        </p:nvSpPr>
        <p:spPr>
          <a:xfrm>
            <a:off x="4343400" y="4895558"/>
            <a:ext cx="8382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Calibri"/>
                <a:ea typeface="Calibri"/>
                <a:cs typeface="Calibri"/>
                <a:sym typeface="Calibri"/>
              </a:rPr>
              <a:t>Page </a:t>
            </a: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pic>
        <p:nvPicPr>
          <p:cNvPr id="13" name="Google Shape;13;p23"/>
          <p:cNvPicPr preferRelativeResize="0"/>
          <p:nvPr/>
        </p:nvPicPr>
        <p:blipFill rotWithShape="1">
          <a:blip r:embed="rId3">
            <a:alphaModFix/>
          </a:blip>
          <a:srcRect b="0" l="0" r="0" t="0"/>
          <a:stretch/>
        </p:blipFill>
        <p:spPr>
          <a:xfrm>
            <a:off x="3409950" y="4043363"/>
            <a:ext cx="685800" cy="6893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24"/>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4"/>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descr="Image result for mtu logo" id="17" name="Google Shape;17;p24"/>
          <p:cNvPicPr preferRelativeResize="0"/>
          <p:nvPr/>
        </p:nvPicPr>
        <p:blipFill rotWithShape="1">
          <a:blip r:embed="rId2">
            <a:alphaModFix/>
          </a:blip>
          <a:srcRect b="0" l="0" r="0" t="0"/>
          <a:stretch/>
        </p:blipFill>
        <p:spPr>
          <a:xfrm>
            <a:off x="8153400" y="4646667"/>
            <a:ext cx="650900" cy="448475"/>
          </a:xfrm>
          <a:prstGeom prst="rect">
            <a:avLst/>
          </a:prstGeom>
          <a:noFill/>
          <a:ln>
            <a:noFill/>
          </a:ln>
        </p:spPr>
      </p:pic>
      <p:sp>
        <p:nvSpPr>
          <p:cNvPr id="18" name="Google Shape;18;p24"/>
          <p:cNvSpPr txBox="1"/>
          <p:nvPr/>
        </p:nvSpPr>
        <p:spPr>
          <a:xfrm>
            <a:off x="4343400" y="4895558"/>
            <a:ext cx="8382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Calibri"/>
                <a:ea typeface="Calibri"/>
                <a:cs typeface="Calibri"/>
                <a:sym typeface="Calibri"/>
              </a:rPr>
              <a:t>Page </a:t>
            </a: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2"/>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4400"/>
              <a:buNone/>
            </a:pPr>
            <a:r>
              <a:rPr lang="en"/>
              <a:t>WannaCry Ransomware 2017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0"/>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How WannaCry was Stopped</a:t>
            </a:r>
            <a:endParaRPr/>
          </a:p>
        </p:txBody>
      </p:sp>
      <p:sp>
        <p:nvSpPr>
          <p:cNvPr id="82" name="Google Shape;82;p10"/>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Killswitch found on accident</a:t>
            </a:r>
            <a:endParaRPr/>
          </a:p>
          <a:p>
            <a:pPr indent="-342900" lvl="0" marL="457200" rtl="0" algn="l">
              <a:lnSpc>
                <a:spcPct val="100000"/>
              </a:lnSpc>
              <a:spcBef>
                <a:spcPts val="0"/>
              </a:spcBef>
              <a:spcAft>
                <a:spcPts val="0"/>
              </a:spcAft>
              <a:buSzPts val="1800"/>
              <a:buChar char="•"/>
            </a:pPr>
            <a:r>
              <a:rPr lang="en"/>
              <a:t>User by the name of MalwareTech registered the domain name</a:t>
            </a:r>
            <a:endParaRPr/>
          </a:p>
          <a:p>
            <a:pPr indent="-342900" lvl="0" marL="457200" rtl="0" algn="l">
              <a:lnSpc>
                <a:spcPct val="100000"/>
              </a:lnSpc>
              <a:spcBef>
                <a:spcPts val="0"/>
              </a:spcBef>
              <a:spcAft>
                <a:spcPts val="0"/>
              </a:spcAft>
              <a:buSzPts val="1800"/>
              <a:buChar char="•"/>
            </a:pPr>
            <a:r>
              <a:rPr lang="en"/>
              <a:t>Prevented an additional 100,000 possible infections</a:t>
            </a:r>
            <a:endParaRPr/>
          </a:p>
        </p:txBody>
      </p:sp>
      <p:sp>
        <p:nvSpPr>
          <p:cNvPr id="83" name="Google Shape;83;p10"/>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1"/>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en"/>
              <a:t>What Happened to the Ransom Money?</a:t>
            </a:r>
            <a:endParaRPr/>
          </a:p>
        </p:txBody>
      </p:sp>
      <p:sp>
        <p:nvSpPr>
          <p:cNvPr id="89" name="Google Shape;89;p11"/>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Initially collected $140,000</a:t>
            </a:r>
            <a:endParaRPr/>
          </a:p>
          <a:p>
            <a:pPr indent="-342900" lvl="0" marL="457200" rtl="0" algn="l">
              <a:lnSpc>
                <a:spcPct val="100000"/>
              </a:lnSpc>
              <a:spcBef>
                <a:spcPts val="0"/>
              </a:spcBef>
              <a:spcAft>
                <a:spcPts val="0"/>
              </a:spcAft>
              <a:buSzPts val="1800"/>
              <a:buChar char="•"/>
            </a:pPr>
            <a:r>
              <a:rPr lang="en"/>
              <a:t>Sat in the wallet for approximately 3 months </a:t>
            </a:r>
            <a:endParaRPr/>
          </a:p>
          <a:p>
            <a:pPr indent="-342900" lvl="0" marL="457200" rtl="0" algn="l">
              <a:lnSpc>
                <a:spcPct val="100000"/>
              </a:lnSpc>
              <a:spcBef>
                <a:spcPts val="0"/>
              </a:spcBef>
              <a:spcAft>
                <a:spcPts val="0"/>
              </a:spcAft>
              <a:buSzPts val="1800"/>
              <a:buChar char="•"/>
            </a:pPr>
            <a:r>
              <a:rPr lang="en"/>
              <a:t>6 transactions occurred and the money was sent through a bitcoin mixer causing it to be untraceable</a:t>
            </a:r>
            <a:endParaRPr/>
          </a:p>
        </p:txBody>
      </p:sp>
      <p:sp>
        <p:nvSpPr>
          <p:cNvPr id="90" name="Google Shape;90;p11"/>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2"/>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EternalBlue</a:t>
            </a:r>
            <a:endParaRPr/>
          </a:p>
        </p:txBody>
      </p:sp>
      <p:sp>
        <p:nvSpPr>
          <p:cNvPr id="96" name="Google Shape;96;p12"/>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Software exploit in Microsoft’s SMB v1 protocol, developed by the NSA</a:t>
            </a:r>
            <a:endParaRPr/>
          </a:p>
          <a:p>
            <a:pPr indent="-342900" lvl="0" marL="457200" rtl="0" algn="l">
              <a:lnSpc>
                <a:spcPct val="100000"/>
              </a:lnSpc>
              <a:spcBef>
                <a:spcPts val="0"/>
              </a:spcBef>
              <a:spcAft>
                <a:spcPts val="0"/>
              </a:spcAft>
              <a:buSzPts val="1800"/>
              <a:buChar char="•"/>
            </a:pPr>
            <a:r>
              <a:rPr lang="en"/>
              <a:t>Released by Shadow Brokers in April 2017</a:t>
            </a:r>
            <a:endParaRPr/>
          </a:p>
          <a:p>
            <a:pPr indent="-342900" lvl="0" marL="457200" rtl="0" algn="l">
              <a:lnSpc>
                <a:spcPct val="100000"/>
              </a:lnSpc>
              <a:spcBef>
                <a:spcPts val="0"/>
              </a:spcBef>
              <a:spcAft>
                <a:spcPts val="0"/>
              </a:spcAft>
              <a:buSzPts val="1800"/>
              <a:buChar char="•"/>
            </a:pPr>
            <a:r>
              <a:rPr lang="en"/>
              <a:t>Software patch released before WannaCry</a:t>
            </a:r>
            <a:endParaRPr/>
          </a:p>
          <a:p>
            <a:pPr indent="-342900" lvl="0" marL="457200" rtl="0" algn="l">
              <a:lnSpc>
                <a:spcPct val="100000"/>
              </a:lnSpc>
              <a:spcBef>
                <a:spcPts val="0"/>
              </a:spcBef>
              <a:spcAft>
                <a:spcPts val="0"/>
              </a:spcAft>
              <a:buSzPts val="1800"/>
              <a:buChar char="•"/>
            </a:pPr>
            <a:r>
              <a:rPr lang="en"/>
              <a:t>Allows remote connections and data transfer through SMB</a:t>
            </a:r>
            <a:endParaRPr/>
          </a:p>
        </p:txBody>
      </p:sp>
      <p:sp>
        <p:nvSpPr>
          <p:cNvPr id="97" name="Google Shape;97;p12"/>
          <p:cNvSpPr txBox="1"/>
          <p:nvPr/>
        </p:nvSpPr>
        <p:spPr>
          <a:xfrm>
            <a:off x="1619655" y="4567554"/>
            <a:ext cx="6590489" cy="352341"/>
          </a:xfrm>
          <a:prstGeom prst="rect">
            <a:avLst/>
          </a:prstGeom>
          <a:noFill/>
          <a:ln>
            <a:noFill/>
          </a:ln>
        </p:spPr>
        <p:txBody>
          <a:bodyPr anchorCtr="0" anchor="t" bIns="45700" lIns="91425" spcFirstLastPara="1" rIns="91425" wrap="square" tIns="45700">
            <a:spAutoFit/>
          </a:bodyPr>
          <a:lstStyle/>
          <a:p>
            <a:pPr indent="0" lvl="1" marL="0" marR="0" rtl="0" algn="l">
              <a:lnSpc>
                <a:spcPct val="200000"/>
              </a:lnSpc>
              <a:spcBef>
                <a:spcPts val="0"/>
              </a:spcBef>
              <a:spcAft>
                <a:spcPts val="0"/>
              </a:spcAft>
              <a:buNone/>
            </a:pPr>
            <a:r>
              <a:rPr b="0" i="0" lang="en" sz="1000" u="none" cap="none" strike="noStrike">
                <a:solidFill>
                  <a:srgbClr val="000000"/>
                </a:solidFill>
                <a:latin typeface="Arial"/>
                <a:ea typeface="Arial"/>
                <a:cs typeface="Arial"/>
                <a:sym typeface="Arial"/>
              </a:rPr>
              <a:t>Source: https://www.rapid7.com/db/modules/exploit/windows/smb/ms17_010_eternalblue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3"/>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DoublePulsar</a:t>
            </a:r>
            <a:endParaRPr/>
          </a:p>
        </p:txBody>
      </p:sp>
      <p:sp>
        <p:nvSpPr>
          <p:cNvPr id="103" name="Google Shape;103;p13"/>
          <p:cNvSpPr txBox="1"/>
          <p:nvPr>
            <p:ph idx="1" type="body"/>
          </p:nvPr>
        </p:nvSpPr>
        <p:spPr>
          <a:xfrm>
            <a:off x="457200" y="1055544"/>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Developed by the NSA</a:t>
            </a:r>
            <a:endParaRPr/>
          </a:p>
          <a:p>
            <a:pPr indent="-342900" lvl="0" marL="457200" rtl="0" algn="l">
              <a:lnSpc>
                <a:spcPct val="100000"/>
              </a:lnSpc>
              <a:spcBef>
                <a:spcPts val="0"/>
              </a:spcBef>
              <a:spcAft>
                <a:spcPts val="0"/>
              </a:spcAft>
              <a:buSzPts val="1800"/>
              <a:buChar char="•"/>
            </a:pPr>
            <a:r>
              <a:rPr lang="en"/>
              <a:t>Released by Shadow Brokers in April 2017</a:t>
            </a:r>
            <a:endParaRPr/>
          </a:p>
          <a:p>
            <a:pPr indent="-342900" lvl="0" marL="457200" rtl="0" algn="l">
              <a:lnSpc>
                <a:spcPct val="100000"/>
              </a:lnSpc>
              <a:spcBef>
                <a:spcPts val="0"/>
              </a:spcBef>
              <a:spcAft>
                <a:spcPts val="0"/>
              </a:spcAft>
              <a:buSzPts val="1800"/>
              <a:buChar char="•"/>
            </a:pPr>
            <a:r>
              <a:rPr lang="en"/>
              <a:t>Allows user to remotely install programs on local machines</a:t>
            </a:r>
            <a:endParaRPr/>
          </a:p>
          <a:p>
            <a:pPr indent="-342900" lvl="0" marL="457200" rtl="0" algn="l">
              <a:lnSpc>
                <a:spcPct val="100000"/>
              </a:lnSpc>
              <a:spcBef>
                <a:spcPts val="0"/>
              </a:spcBef>
              <a:spcAft>
                <a:spcPts val="0"/>
              </a:spcAft>
              <a:buSzPts val="1800"/>
              <a:buChar char="•"/>
            </a:pPr>
            <a:r>
              <a:rPr lang="en"/>
              <a:t>Lives in RAM, gone after reboot</a:t>
            </a:r>
            <a:endParaRPr/>
          </a:p>
          <a:p>
            <a:pPr indent="-342900" lvl="0" marL="457200" rtl="0" algn="l">
              <a:lnSpc>
                <a:spcPct val="100000"/>
              </a:lnSpc>
              <a:spcBef>
                <a:spcPts val="0"/>
              </a:spcBef>
              <a:spcAft>
                <a:spcPts val="0"/>
              </a:spcAft>
              <a:buSzPts val="1800"/>
              <a:buChar char="•"/>
            </a:pPr>
            <a:r>
              <a:rPr lang="en"/>
              <a:t>Kill command will “close door” but won’t remove the malware it has already installed</a:t>
            </a:r>
            <a:endParaRPr/>
          </a:p>
        </p:txBody>
      </p:sp>
      <p:sp>
        <p:nvSpPr>
          <p:cNvPr id="104" name="Google Shape;104;p13"/>
          <p:cNvSpPr txBox="1"/>
          <p:nvPr/>
        </p:nvSpPr>
        <p:spPr>
          <a:xfrm>
            <a:off x="1652080" y="4563118"/>
            <a:ext cx="6590489" cy="294632"/>
          </a:xfrm>
          <a:prstGeom prst="rect">
            <a:avLst/>
          </a:prstGeom>
          <a:noFill/>
          <a:ln>
            <a:noFill/>
          </a:ln>
        </p:spPr>
        <p:txBody>
          <a:bodyPr anchorCtr="0" anchor="t" bIns="45700" lIns="91425" spcFirstLastPara="1" rIns="91425" wrap="square" tIns="45700">
            <a:spAutoFit/>
          </a:bodyPr>
          <a:lstStyle/>
          <a:p>
            <a:pPr indent="0" lvl="1" marL="0" marR="0" rtl="0" algn="l">
              <a:lnSpc>
                <a:spcPct val="150000"/>
              </a:lnSpc>
              <a:spcBef>
                <a:spcPts val="0"/>
              </a:spcBef>
              <a:spcAft>
                <a:spcPts val="0"/>
              </a:spcAft>
              <a:buNone/>
            </a:pPr>
            <a:r>
              <a:rPr b="0" i="0" lang="en" sz="1000" u="none" cap="none" strike="noStrike">
                <a:solidFill>
                  <a:srgbClr val="000000"/>
                </a:solidFill>
                <a:latin typeface="Arial"/>
                <a:ea typeface="Arial"/>
                <a:cs typeface="Arial"/>
                <a:sym typeface="Arial"/>
              </a:rPr>
              <a:t>Source: https://www.rapid7.com/db/modules/auxiliary/scanner/smb/smb_ms17_010</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4"/>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en"/>
              <a:t>How EternalBlue &amp; DoublePulsar are Utilized in WannaCry</a:t>
            </a:r>
            <a:endParaRPr/>
          </a:p>
        </p:txBody>
      </p:sp>
      <p:sp>
        <p:nvSpPr>
          <p:cNvPr id="110" name="Google Shape;110;p14"/>
          <p:cNvSpPr txBox="1"/>
          <p:nvPr>
            <p:ph idx="1" type="body"/>
          </p:nvPr>
        </p:nvSpPr>
        <p:spPr>
          <a:xfrm>
            <a:off x="457200" y="1435400"/>
            <a:ext cx="8229600" cy="3422400"/>
          </a:xfrm>
          <a:prstGeom prst="rect">
            <a:avLst/>
          </a:prstGeom>
          <a:noFill/>
          <a:ln>
            <a:noFill/>
          </a:ln>
        </p:spPr>
        <p:txBody>
          <a:bodyPr anchorCtr="0" anchor="t" bIns="45700" lIns="91425" spcFirstLastPara="1" rIns="91425" wrap="square" tIns="45700">
            <a:normAutofit lnSpcReduction="10000"/>
          </a:bodyPr>
          <a:lstStyle/>
          <a:p>
            <a:pPr indent="-342900" lvl="0" marL="457200" rtl="0" algn="l">
              <a:lnSpc>
                <a:spcPct val="100000"/>
              </a:lnSpc>
              <a:spcBef>
                <a:spcPts val="360"/>
              </a:spcBef>
              <a:spcAft>
                <a:spcPts val="0"/>
              </a:spcAft>
              <a:buSzPts val="1800"/>
              <a:buChar char="•"/>
            </a:pPr>
            <a:r>
              <a:rPr lang="en"/>
              <a:t>EternalBlue creates connections from system to system, which delivers DoublePulsar</a:t>
            </a:r>
            <a:endParaRPr/>
          </a:p>
          <a:p>
            <a:pPr indent="-342900" lvl="0" marL="457200" rtl="0" algn="l">
              <a:lnSpc>
                <a:spcPct val="100000"/>
              </a:lnSpc>
              <a:spcBef>
                <a:spcPts val="0"/>
              </a:spcBef>
              <a:spcAft>
                <a:spcPts val="0"/>
              </a:spcAft>
              <a:buSzPts val="1800"/>
              <a:buChar char="•"/>
            </a:pPr>
            <a:r>
              <a:rPr lang="en"/>
              <a:t>DoublePulsar delivers the WannaCry malware and executes it locally on a users machine</a:t>
            </a:r>
            <a:endParaRPr/>
          </a:p>
          <a:p>
            <a:pPr indent="-342900" lvl="0" marL="457200" rtl="0" algn="l">
              <a:lnSpc>
                <a:spcPct val="100000"/>
              </a:lnSpc>
              <a:spcBef>
                <a:spcPts val="0"/>
              </a:spcBef>
              <a:spcAft>
                <a:spcPts val="0"/>
              </a:spcAft>
              <a:buSzPts val="1800"/>
              <a:buChar char="•"/>
            </a:pPr>
            <a:r>
              <a:rPr lang="en"/>
              <a:t>EternalBlue and DoublePulsar were utilized in WannaCry to spread the malware from host to host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5"/>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Mitigation Techniques</a:t>
            </a:r>
            <a:endParaRPr/>
          </a:p>
        </p:txBody>
      </p:sp>
      <p:sp>
        <p:nvSpPr>
          <p:cNvPr id="116" name="Google Shape;116;p15"/>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Patch you systems</a:t>
            </a:r>
            <a:endParaRPr/>
          </a:p>
          <a:p>
            <a:pPr indent="-342900" lvl="1" marL="914400" rtl="0" algn="l">
              <a:lnSpc>
                <a:spcPct val="100000"/>
              </a:lnSpc>
              <a:spcBef>
                <a:spcPts val="0"/>
              </a:spcBef>
              <a:spcAft>
                <a:spcPts val="0"/>
              </a:spcAft>
              <a:buSzPts val="1800"/>
              <a:buChar char="–"/>
            </a:pPr>
            <a:r>
              <a:rPr lang="en"/>
              <a:t>Operating system</a:t>
            </a:r>
            <a:endParaRPr/>
          </a:p>
          <a:p>
            <a:pPr indent="-342900" lvl="1" marL="914400" rtl="0" algn="l">
              <a:lnSpc>
                <a:spcPct val="100000"/>
              </a:lnSpc>
              <a:spcBef>
                <a:spcPts val="0"/>
              </a:spcBef>
              <a:spcAft>
                <a:spcPts val="0"/>
              </a:spcAft>
              <a:buSzPts val="1800"/>
              <a:buChar char="–"/>
            </a:pPr>
            <a:r>
              <a:rPr lang="en"/>
              <a:t>Anti-malware software</a:t>
            </a:r>
            <a:endParaRPr/>
          </a:p>
          <a:p>
            <a:pPr indent="-342900" lvl="0" marL="457200" rtl="0" algn="l">
              <a:lnSpc>
                <a:spcPct val="100000"/>
              </a:lnSpc>
              <a:spcBef>
                <a:spcPts val="0"/>
              </a:spcBef>
              <a:spcAft>
                <a:spcPts val="0"/>
              </a:spcAft>
              <a:buSzPts val="1800"/>
              <a:buChar char="•"/>
            </a:pPr>
            <a:r>
              <a:rPr lang="en"/>
              <a:t>Disable SMBv1</a:t>
            </a:r>
            <a:endParaRPr/>
          </a:p>
          <a:p>
            <a:pPr indent="-342900" lvl="1" marL="914400" rtl="0" algn="l">
              <a:lnSpc>
                <a:spcPct val="100000"/>
              </a:lnSpc>
              <a:spcBef>
                <a:spcPts val="0"/>
              </a:spcBef>
              <a:spcAft>
                <a:spcPts val="0"/>
              </a:spcAft>
              <a:buSzPts val="1800"/>
              <a:buChar char="–"/>
            </a:pPr>
            <a:r>
              <a:rPr lang="en"/>
              <a:t>Easier for small companies</a:t>
            </a:r>
            <a:endParaRPr/>
          </a:p>
          <a:p>
            <a:pPr indent="-342900" lvl="1" marL="914400" rtl="0" algn="l">
              <a:lnSpc>
                <a:spcPct val="100000"/>
              </a:lnSpc>
              <a:spcBef>
                <a:spcPts val="0"/>
              </a:spcBef>
              <a:spcAft>
                <a:spcPts val="0"/>
              </a:spcAft>
              <a:buSzPts val="1800"/>
              <a:buChar char="–"/>
            </a:pPr>
            <a:r>
              <a:rPr lang="en"/>
              <a:t>Large companies can block SMB ports at the border routers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6"/>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Mitigation Techniques cont.</a:t>
            </a:r>
            <a:endParaRPr/>
          </a:p>
        </p:txBody>
      </p:sp>
      <p:sp>
        <p:nvSpPr>
          <p:cNvPr id="122" name="Google Shape;122;p16"/>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Train employees</a:t>
            </a:r>
            <a:endParaRPr/>
          </a:p>
          <a:p>
            <a:pPr indent="-342900" lvl="1" marL="914400" rtl="0" algn="l">
              <a:lnSpc>
                <a:spcPct val="100000"/>
              </a:lnSpc>
              <a:spcBef>
                <a:spcPts val="0"/>
              </a:spcBef>
              <a:spcAft>
                <a:spcPts val="0"/>
              </a:spcAft>
              <a:buSzPts val="1800"/>
              <a:buChar char="–"/>
            </a:pPr>
            <a:r>
              <a:rPr lang="en"/>
              <a:t>Do not open suspicious emails</a:t>
            </a:r>
            <a:endParaRPr/>
          </a:p>
          <a:p>
            <a:pPr indent="-342900" lvl="1" marL="914400" rtl="0" algn="l">
              <a:lnSpc>
                <a:spcPct val="100000"/>
              </a:lnSpc>
              <a:spcBef>
                <a:spcPts val="0"/>
              </a:spcBef>
              <a:spcAft>
                <a:spcPts val="0"/>
              </a:spcAft>
              <a:buSzPts val="1800"/>
              <a:buChar char="–"/>
            </a:pPr>
            <a:r>
              <a:rPr lang="en"/>
              <a:t>Download only trusted documents</a:t>
            </a:r>
            <a:endParaRPr/>
          </a:p>
          <a:p>
            <a:pPr indent="-342900" lvl="0" marL="457200" rtl="0" algn="l">
              <a:lnSpc>
                <a:spcPct val="100000"/>
              </a:lnSpc>
              <a:spcBef>
                <a:spcPts val="0"/>
              </a:spcBef>
              <a:spcAft>
                <a:spcPts val="0"/>
              </a:spcAft>
              <a:buSzPts val="1800"/>
              <a:buChar char="•"/>
            </a:pPr>
            <a:r>
              <a:rPr lang="en"/>
              <a:t>Internet whitelist/blacklist</a:t>
            </a:r>
            <a:endParaRPr/>
          </a:p>
          <a:p>
            <a:pPr indent="-342900" lvl="1" marL="914400" rtl="0" algn="l">
              <a:lnSpc>
                <a:spcPct val="100000"/>
              </a:lnSpc>
              <a:spcBef>
                <a:spcPts val="0"/>
              </a:spcBef>
              <a:spcAft>
                <a:spcPts val="0"/>
              </a:spcAft>
              <a:buSzPts val="1800"/>
              <a:buChar char="–"/>
            </a:pPr>
            <a:r>
              <a:rPr lang="en"/>
              <a:t>List of websites allowed for access</a:t>
            </a:r>
            <a:endParaRPr/>
          </a:p>
          <a:p>
            <a:pPr indent="-342900" lvl="1" marL="914400" rtl="0" algn="l">
              <a:lnSpc>
                <a:spcPct val="100000"/>
              </a:lnSpc>
              <a:spcBef>
                <a:spcPts val="0"/>
              </a:spcBef>
              <a:spcAft>
                <a:spcPts val="0"/>
              </a:spcAft>
              <a:buSzPts val="1800"/>
              <a:buChar char="–"/>
            </a:pPr>
            <a:r>
              <a:rPr lang="en"/>
              <a:t>List of websites not allowed for access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7"/>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28" name="Google Shape;128;p17"/>
          <p:cNvSpPr txBox="1"/>
          <p:nvPr>
            <p:ph idx="1" type="body"/>
          </p:nvPr>
        </p:nvSpPr>
        <p:spPr>
          <a:xfrm>
            <a:off x="372717" y="1143000"/>
            <a:ext cx="8229600" cy="3657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SzPts val="1800"/>
              <a:buNone/>
            </a:pPr>
            <a:r>
              <a:rPr lang="en" sz="2400"/>
              <a:t>How did the EternalBlue and DoublePulsar exploits facilitate the spread of WannaCry ransomware, and what does this indicate about the importance of timely patch management?</a:t>
            </a:r>
            <a:endParaRPr/>
          </a:p>
          <a:p>
            <a:pPr indent="0" lvl="0" marL="0" marR="0" rtl="0" algn="l">
              <a:lnSpc>
                <a:spcPct val="100000"/>
              </a:lnSpc>
              <a:spcBef>
                <a:spcPts val="0"/>
              </a:spcBef>
              <a:spcAft>
                <a:spcPts val="0"/>
              </a:spcAft>
              <a:buSzPts val="1800"/>
              <a:buNone/>
            </a:pPr>
            <a:r>
              <a:rPr lang="en" sz="2400"/>
              <a:t> </a:t>
            </a:r>
            <a:endParaRPr/>
          </a:p>
          <a:p>
            <a:pPr indent="0" lvl="1" marL="457200" marR="0" rtl="0" algn="l">
              <a:lnSpc>
                <a:spcPct val="100000"/>
              </a:lnSpc>
              <a:spcBef>
                <a:spcPts val="0"/>
              </a:spcBef>
              <a:spcAft>
                <a:spcPts val="0"/>
              </a:spcAft>
              <a:buSzPts val="1800"/>
              <a:buNone/>
            </a:pPr>
            <a:r>
              <a:rPr lang="en" sz="2400"/>
              <a:t>This question encourages discussion on the technical mechanics of the ransomware's propagation, emphasizing the critical need for applying security patches promptly.</a:t>
            </a:r>
            <a:endParaRPr sz="1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8"/>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34" name="Google Shape;134;p18"/>
          <p:cNvSpPr txBox="1"/>
          <p:nvPr>
            <p:ph idx="1" type="body"/>
          </p:nvPr>
        </p:nvSpPr>
        <p:spPr>
          <a:xfrm>
            <a:off x="372717" y="1143000"/>
            <a:ext cx="8229600" cy="3657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SzPts val="1800"/>
              <a:buNone/>
            </a:pPr>
            <a:r>
              <a:rPr lang="en" sz="2400"/>
              <a:t>What were the main factors that led to the extensive impact of WannaCry, particularly on critical infrastructure like the NHS?</a:t>
            </a:r>
            <a:endParaRPr/>
          </a:p>
          <a:p>
            <a:pPr indent="0" lvl="0" marL="0" marR="0" rtl="0" algn="l">
              <a:lnSpc>
                <a:spcPct val="100000"/>
              </a:lnSpc>
              <a:spcBef>
                <a:spcPts val="0"/>
              </a:spcBef>
              <a:spcAft>
                <a:spcPts val="0"/>
              </a:spcAft>
              <a:buSzPts val="1800"/>
              <a:buNone/>
            </a:pPr>
            <a:r>
              <a:rPr lang="en" sz="2400"/>
              <a:t> </a:t>
            </a:r>
            <a:endParaRPr/>
          </a:p>
          <a:p>
            <a:pPr indent="0" lvl="1" marL="457200" marR="0" rtl="0" algn="l">
              <a:lnSpc>
                <a:spcPct val="100000"/>
              </a:lnSpc>
              <a:spcBef>
                <a:spcPts val="0"/>
              </a:spcBef>
              <a:spcAft>
                <a:spcPts val="0"/>
              </a:spcAft>
              <a:buSzPts val="1800"/>
              <a:buNone/>
            </a:pPr>
            <a:r>
              <a:rPr lang="en" sz="2400"/>
              <a:t>This question invites analysis of the vulnerabilities in critical systems, organizational preparedness, and the specific conditions that made WannaCry so disruptive, especially in healthcare.</a:t>
            </a:r>
            <a:endParaRPr/>
          </a:p>
          <a:p>
            <a:pPr indent="0" lvl="0" marL="0" marR="0" rtl="0" algn="l">
              <a:lnSpc>
                <a:spcPct val="100000"/>
              </a:lnSpc>
              <a:spcBef>
                <a:spcPts val="0"/>
              </a:spcBef>
              <a:spcAft>
                <a:spcPts val="0"/>
              </a:spcAft>
              <a:buSzPts val="1800"/>
              <a:buNone/>
            </a:pPr>
            <a:r>
              <a:rPr lang="en" sz="2400"/>
              <a:t> </a:t>
            </a:r>
            <a:endParaRPr/>
          </a:p>
          <a:p>
            <a:pPr indent="0" lvl="0" marL="0" marR="0" rtl="0" algn="l">
              <a:lnSpc>
                <a:spcPct val="100000"/>
              </a:lnSpc>
              <a:spcBef>
                <a:spcPts val="0"/>
              </a:spcBef>
              <a:spcAft>
                <a:spcPts val="0"/>
              </a:spcAft>
              <a:buSzPts val="1800"/>
              <a:buNone/>
            </a:pPr>
            <a:r>
              <a:rPr lang="en" sz="2400"/>
              <a:t> </a:t>
            </a:r>
            <a:endParaRPr sz="8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9"/>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40" name="Google Shape;140;p19"/>
          <p:cNvSpPr txBox="1"/>
          <p:nvPr>
            <p:ph idx="1" type="body"/>
          </p:nvPr>
        </p:nvSpPr>
        <p:spPr>
          <a:xfrm>
            <a:off x="372717" y="1143000"/>
            <a:ext cx="8229600" cy="3657600"/>
          </a:xfrm>
          <a:prstGeom prst="rect">
            <a:avLst/>
          </a:prstGeom>
          <a:noFill/>
          <a:ln>
            <a:noFill/>
          </a:ln>
        </p:spPr>
        <p:txBody>
          <a:bodyPr anchorCtr="0" anchor="t" bIns="45700" lIns="91425" spcFirstLastPara="1" rIns="91425" wrap="square" tIns="45700">
            <a:normAutofit fontScale="32500" lnSpcReduction="20000"/>
          </a:bodyPr>
          <a:lstStyle/>
          <a:p>
            <a:pPr indent="0" lvl="0" marL="0" marR="0" rtl="0" algn="l">
              <a:lnSpc>
                <a:spcPct val="100000"/>
              </a:lnSpc>
              <a:spcBef>
                <a:spcPts val="0"/>
              </a:spcBef>
              <a:spcAft>
                <a:spcPts val="0"/>
              </a:spcAft>
              <a:buSzPct val="76923"/>
              <a:buNone/>
            </a:pPr>
            <a:r>
              <a:rPr lang="en" sz="7200"/>
              <a:t>Considering the financial transactions related to the ransom payments in the WannaCry attack, what challenges do cryptocurrency pose for tracing and recovering ransomware payments?</a:t>
            </a:r>
            <a:endParaRPr/>
          </a:p>
          <a:p>
            <a:pPr indent="0" lvl="0" marL="0" marR="0" rtl="0" algn="l">
              <a:lnSpc>
                <a:spcPct val="100000"/>
              </a:lnSpc>
              <a:spcBef>
                <a:spcPts val="0"/>
              </a:spcBef>
              <a:spcAft>
                <a:spcPts val="0"/>
              </a:spcAft>
              <a:buSzPct val="76923"/>
              <a:buNone/>
            </a:pPr>
            <a:r>
              <a:rPr lang="en" sz="7200"/>
              <a:t> </a:t>
            </a:r>
            <a:endParaRPr/>
          </a:p>
          <a:p>
            <a:pPr indent="0" lvl="1" marL="457200" marR="0" rtl="0" algn="l">
              <a:lnSpc>
                <a:spcPct val="100000"/>
              </a:lnSpc>
              <a:spcBef>
                <a:spcPts val="0"/>
              </a:spcBef>
              <a:spcAft>
                <a:spcPts val="0"/>
              </a:spcAft>
              <a:buSzPct val="76923"/>
              <a:buNone/>
            </a:pPr>
            <a:r>
              <a:rPr lang="en" sz="7200"/>
              <a:t>This question examines the difficulties in tracking and addressing the financial aspects of ransomware attacks due to the use of cryptocurrencies like Bitcoin.</a:t>
            </a:r>
            <a:endParaRPr/>
          </a:p>
          <a:p>
            <a:pPr indent="0" lvl="0" marL="0" marR="0" rtl="0" algn="l">
              <a:lnSpc>
                <a:spcPct val="100000"/>
              </a:lnSpc>
              <a:spcBef>
                <a:spcPts val="0"/>
              </a:spcBef>
              <a:spcAft>
                <a:spcPts val="0"/>
              </a:spcAft>
              <a:buSzPct val="76923"/>
              <a:buNone/>
            </a:pPr>
            <a:r>
              <a:rPr lang="en" sz="7200"/>
              <a:t> </a:t>
            </a:r>
            <a:endParaRPr/>
          </a:p>
          <a:p>
            <a:pPr indent="0" lvl="0" marL="0" marR="0" rtl="0" algn="l">
              <a:lnSpc>
                <a:spcPct val="100000"/>
              </a:lnSpc>
              <a:spcBef>
                <a:spcPts val="0"/>
              </a:spcBef>
              <a:spcAft>
                <a:spcPts val="0"/>
              </a:spcAft>
              <a:buSzPct val="76923"/>
              <a:buNone/>
            </a:pPr>
            <a:r>
              <a:rPr lang="en" sz="7200"/>
              <a:t> </a:t>
            </a:r>
            <a:endParaRPr sz="2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2"/>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Disclaimer</a:t>
            </a:r>
            <a:endParaRPr/>
          </a:p>
        </p:txBody>
      </p:sp>
      <p:sp>
        <p:nvSpPr>
          <p:cNvPr id="29" name="Google Shape;29;p2"/>
          <p:cNvSpPr txBox="1"/>
          <p:nvPr>
            <p:ph idx="1" type="body"/>
          </p:nvPr>
        </p:nvSpPr>
        <p:spPr>
          <a:xfrm>
            <a:off x="667966" y="1063228"/>
            <a:ext cx="7516238" cy="3680222"/>
          </a:xfrm>
          <a:prstGeom prst="rect">
            <a:avLst/>
          </a:prstGeom>
          <a:noFill/>
          <a:ln>
            <a:noFill/>
          </a:ln>
        </p:spPr>
        <p:txBody>
          <a:bodyPr anchorCtr="0" anchor="t" bIns="45700" lIns="91425" spcFirstLastPara="1" rIns="91425" wrap="square" tIns="45700">
            <a:noAutofit/>
          </a:bodyPr>
          <a:lstStyle/>
          <a:p>
            <a:pPr indent="-342900" lvl="0" marL="457200" rtl="0" algn="l">
              <a:lnSpc>
                <a:spcPct val="100000"/>
              </a:lnSpc>
              <a:spcBef>
                <a:spcPts val="360"/>
              </a:spcBef>
              <a:spcAft>
                <a:spcPts val="0"/>
              </a:spcAft>
              <a:buClr>
                <a:schemeClr val="dk1"/>
              </a:buClr>
              <a:buSzPts val="1800"/>
              <a:buChar char="•"/>
            </a:pPr>
            <a:r>
              <a:rPr lang="en" sz="210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endParaRPr/>
          </a:p>
          <a:p>
            <a:pPr indent="-342900" lvl="0" marL="457200" rtl="0" algn="l">
              <a:lnSpc>
                <a:spcPct val="100000"/>
              </a:lnSpc>
              <a:spcBef>
                <a:spcPts val="360"/>
              </a:spcBef>
              <a:spcAft>
                <a:spcPts val="0"/>
              </a:spcAft>
              <a:buClr>
                <a:schemeClr val="dk1"/>
              </a:buClr>
              <a:buSzPts val="1800"/>
              <a:buChar char="•"/>
            </a:pPr>
            <a:r>
              <a:rPr lang="en" sz="2100"/>
              <a:t>While efforts have been made to ensure the accuracy of the information provided, the presenter assumes no responsibility for its accuracy or for the consequences of its use.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0"/>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Discussion Questions</a:t>
            </a:r>
            <a:endParaRPr/>
          </a:p>
        </p:txBody>
      </p:sp>
      <p:sp>
        <p:nvSpPr>
          <p:cNvPr id="146" name="Google Shape;146;p20"/>
          <p:cNvSpPr txBox="1"/>
          <p:nvPr>
            <p:ph idx="1" type="body"/>
          </p:nvPr>
        </p:nvSpPr>
        <p:spPr>
          <a:xfrm>
            <a:off x="372717" y="1143000"/>
            <a:ext cx="8229600" cy="3657600"/>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SzPts val="1800"/>
              <a:buNone/>
            </a:pPr>
            <a:r>
              <a:rPr lang="en" sz="2400"/>
              <a:t>What lessons can be learned from the WannaCry incident regarding employee training and network security practices to prevent similar ransomware attacks in the future?</a:t>
            </a:r>
            <a:endParaRPr/>
          </a:p>
          <a:p>
            <a:pPr indent="0" lvl="0" marL="0" marR="0" rtl="0" algn="l">
              <a:lnSpc>
                <a:spcPct val="100000"/>
              </a:lnSpc>
              <a:spcBef>
                <a:spcPts val="0"/>
              </a:spcBef>
              <a:spcAft>
                <a:spcPts val="0"/>
              </a:spcAft>
              <a:buSzPts val="1800"/>
              <a:buNone/>
            </a:pPr>
            <a:r>
              <a:rPr lang="en" sz="2400"/>
              <a:t> </a:t>
            </a:r>
            <a:endParaRPr/>
          </a:p>
          <a:p>
            <a:pPr indent="0" lvl="1" marL="457200" marR="0" rtl="0" algn="l">
              <a:lnSpc>
                <a:spcPct val="100000"/>
              </a:lnSpc>
              <a:spcBef>
                <a:spcPts val="0"/>
              </a:spcBef>
              <a:spcAft>
                <a:spcPts val="0"/>
              </a:spcAft>
              <a:buSzPts val="1800"/>
              <a:buNone/>
            </a:pPr>
            <a:r>
              <a:rPr lang="en" sz="2400"/>
              <a:t>This question focuses on the human and procedural elements of cybersecurity, discussing how better awareness and improved security protocols can mitigate the risk of ransomware infections.</a:t>
            </a:r>
            <a:endParaRPr/>
          </a:p>
          <a:p>
            <a:pPr indent="0" lvl="0" marL="114300" rtl="0" algn="l">
              <a:lnSpc>
                <a:spcPct val="100000"/>
              </a:lnSpc>
              <a:spcBef>
                <a:spcPts val="360"/>
              </a:spcBef>
              <a:spcAft>
                <a:spcPts val="0"/>
              </a:spcAft>
              <a:buSzPts val="1800"/>
              <a:buNone/>
            </a:pPr>
            <a:r>
              <a:t/>
            </a:r>
            <a:endParaRPr sz="9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1"/>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References</a:t>
            </a:r>
            <a:endParaRPr/>
          </a:p>
        </p:txBody>
      </p:sp>
      <p:sp>
        <p:nvSpPr>
          <p:cNvPr id="152" name="Google Shape;152;p21"/>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Autofit/>
          </a:bodyPr>
          <a:lstStyle/>
          <a:p>
            <a:pPr indent="-285750" lvl="0" marL="285750" rtl="0" algn="l">
              <a:lnSpc>
                <a:spcPct val="100000"/>
              </a:lnSpc>
              <a:spcBef>
                <a:spcPts val="360"/>
              </a:spcBef>
              <a:spcAft>
                <a:spcPts val="0"/>
              </a:spcAft>
              <a:buSzPts val="1800"/>
              <a:buChar char="•"/>
            </a:pPr>
            <a:r>
              <a:rPr lang="en" sz="1400"/>
              <a:t>D. Bisson, “WannaCryptor Ransomware Strikes NHS Hospitals, Telefonica, and Others,” The State of Security, 24-May-2017. [Online]. Available: https://www.tripwire.com/state-of-security/latest-security-news/wannacryptor-ransomware-strikes-nhs-hospitals-telefonica-and-others/. </a:t>
            </a:r>
            <a:endParaRPr sz="1400"/>
          </a:p>
          <a:p>
            <a:pPr indent="-285750" lvl="0" marL="285750" rtl="0" algn="l">
              <a:lnSpc>
                <a:spcPct val="100000"/>
              </a:lnSpc>
              <a:spcBef>
                <a:spcPts val="360"/>
              </a:spcBef>
              <a:spcAft>
                <a:spcPts val="0"/>
              </a:spcAft>
              <a:buSzPts val="1800"/>
              <a:buChar char="•"/>
            </a:pPr>
            <a:r>
              <a:rPr lang="en" sz="1400"/>
              <a:t>D. Bisson, “3 NSA Exploits Rewritten to Affect All Windows OSes Since Windows 2000,” The State of Security, 02-Feb-2018. [Online]. Available: https://www.tripwire.com/state-of-security/security-data-protection/cyber-security/three-leaked-nsa-exploits-rewritten-affect-windows-oses-since-windows-2000/. </a:t>
            </a:r>
            <a:endParaRPr sz="1400"/>
          </a:p>
          <a:p>
            <a:pPr indent="-285750" lvl="0" marL="285750" rtl="0" algn="l">
              <a:lnSpc>
                <a:spcPct val="100000"/>
              </a:lnSpc>
              <a:spcBef>
                <a:spcPts val="360"/>
              </a:spcBef>
              <a:spcAft>
                <a:spcPts val="0"/>
              </a:spcAft>
              <a:buSzPts val="1800"/>
              <a:buChar char="•"/>
            </a:pPr>
            <a:r>
              <a:rPr lang="en" sz="1400"/>
              <a:t>M. Burgess, “Everything you need to know about EternalBlue – the NSA exploit linked to Petya,” WIRED, 29-Jun-2017. [Online]. Available: http://www.wired.co.uk/article/what-is-eternal-blue-exploit-vulnerability-patch. </a:t>
            </a:r>
            <a:endParaRPr sz="1400"/>
          </a:p>
          <a:p>
            <a:pPr indent="-285750" lvl="0" marL="285750" rtl="0" algn="l">
              <a:lnSpc>
                <a:spcPct val="100000"/>
              </a:lnSpc>
              <a:spcBef>
                <a:spcPts val="360"/>
              </a:spcBef>
              <a:spcAft>
                <a:spcPts val="0"/>
              </a:spcAft>
              <a:buSzPts val="1800"/>
              <a:buChar char="•"/>
            </a:pPr>
            <a:r>
              <a:rPr lang="en" sz="1400"/>
              <a:t>K. Collins, “The hackers behind the WannaCry ransomware attack have finally cashed out,” Quartz, 07-Aug-2017. [Online]. Available: https://qz.com/1045270/wannacry-update-the-hackers-behind-ransomware-attack-finally-cashed-out-about-140000-in-bitcoin/. </a:t>
            </a:r>
            <a:endParaRPr/>
          </a:p>
          <a:p>
            <a:pPr indent="-285750" lvl="0" marL="285750" rtl="0" algn="l">
              <a:lnSpc>
                <a:spcPct val="100000"/>
              </a:lnSpc>
              <a:spcBef>
                <a:spcPts val="360"/>
              </a:spcBef>
              <a:spcAft>
                <a:spcPts val="0"/>
              </a:spcAft>
              <a:buSzPts val="1800"/>
              <a:buChar char="•"/>
            </a:pPr>
            <a:r>
              <a:rPr lang="en" sz="1200">
                <a:latin typeface="Arial"/>
                <a:ea typeface="Arial"/>
                <a:cs typeface="Arial"/>
                <a:sym typeface="Arial"/>
              </a:rPr>
              <a:t>A. Singh, “WannaCry Ransomware Analysis: Lateral Movement Propagation,” </a:t>
            </a:r>
            <a:r>
              <a:rPr i="1" lang="en" sz="1200">
                <a:latin typeface="Arial"/>
                <a:ea typeface="Arial"/>
                <a:cs typeface="Arial"/>
                <a:sym typeface="Arial"/>
              </a:rPr>
              <a:t>Acalvio</a:t>
            </a:r>
            <a:r>
              <a:rPr lang="en" sz="1200">
                <a:latin typeface="Arial"/>
                <a:ea typeface="Arial"/>
                <a:cs typeface="Arial"/>
                <a:sym typeface="Arial"/>
              </a:rPr>
              <a:t>, 04-Apr-2018. [Online]. Available: https://www.acalvio.com/wannacry-ransomware-analysis-lateral-movement-propagation/. </a:t>
            </a: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p3"/>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Clr>
                <a:schemeClr val="dk1"/>
              </a:buClr>
              <a:buSzPts val="3600"/>
              <a:buFont typeface="Calibri"/>
              <a:buNone/>
            </a:pPr>
            <a:r>
              <a:rPr lang="en"/>
              <a:t>Sources of Information</a:t>
            </a:r>
            <a:endParaRPr/>
          </a:p>
        </p:txBody>
      </p:sp>
      <p:sp>
        <p:nvSpPr>
          <p:cNvPr id="35" name="Google Shape;35;p3"/>
          <p:cNvSpPr txBox="1"/>
          <p:nvPr/>
        </p:nvSpPr>
        <p:spPr>
          <a:xfrm>
            <a:off x="862519" y="1314450"/>
            <a:ext cx="7704307" cy="30861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100"/>
              <a:buFont typeface="Arial"/>
              <a:buChar char="•"/>
            </a:pPr>
            <a:r>
              <a:rPr b="0" i="0" lang="en" sz="2100" u="none" cap="none" strike="noStrike">
                <a:solidFill>
                  <a:schemeClr val="dk1"/>
                </a:solidFill>
                <a:latin typeface="Calibri"/>
                <a:ea typeface="Calibri"/>
                <a:cs typeface="Calibri"/>
                <a:sym typeface="Calibri"/>
              </a:rPr>
              <a:t>This case study is adapted from the 2017 WannaCry Ransomware, utilizing information from public sources and modified for educational purposes. </a:t>
            </a:r>
            <a:endParaRPr/>
          </a:p>
          <a:p>
            <a:pPr indent="-342900" lvl="0" marL="342900" marR="0" rtl="0" algn="l">
              <a:lnSpc>
                <a:spcPct val="100000"/>
              </a:lnSpc>
              <a:spcBef>
                <a:spcPts val="420"/>
              </a:spcBef>
              <a:spcAft>
                <a:spcPts val="0"/>
              </a:spcAft>
              <a:buClr>
                <a:srgbClr val="000000"/>
              </a:buClr>
              <a:buSzPts val="2100"/>
              <a:buFont typeface="Arial"/>
              <a:buChar char="•"/>
            </a:pPr>
            <a:r>
              <a:rPr b="0" i="0" lang="en" sz="2100" u="none" cap="none" strike="noStrike">
                <a:solidFill>
                  <a:schemeClr val="dk1"/>
                </a:solidFill>
                <a:latin typeface="Calibri"/>
                <a:ea typeface="Calibri"/>
                <a:cs typeface="Calibri"/>
                <a:sym typeface="Calibri"/>
              </a:rPr>
              <a:t>For further details, please refer to the additional resource provided in this presentation.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4"/>
          <p:cNvSpPr txBox="1"/>
          <p:nvPr>
            <p:ph type="title"/>
          </p:nvPr>
        </p:nvSpPr>
        <p:spPr>
          <a:xfrm>
            <a:off x="519214" y="342900"/>
            <a:ext cx="5715000" cy="857250"/>
          </a:xfrm>
          <a:prstGeom prst="rect">
            <a:avLst/>
          </a:prstGeom>
          <a:noFill/>
          <a:ln>
            <a:noFill/>
          </a:ln>
        </p:spPr>
        <p:txBody>
          <a:bodyPr anchorCtr="0" anchor="ctr" bIns="34275" lIns="68550" spcFirstLastPara="1" rIns="68550" wrap="square" tIns="34275">
            <a:normAutofit/>
          </a:bodyPr>
          <a:lstStyle/>
          <a:p>
            <a:pPr indent="0" lvl="0" marL="0" rtl="0" algn="l">
              <a:lnSpc>
                <a:spcPct val="100000"/>
              </a:lnSpc>
              <a:spcBef>
                <a:spcPts val="0"/>
              </a:spcBef>
              <a:spcAft>
                <a:spcPts val="0"/>
              </a:spcAft>
              <a:buClr>
                <a:schemeClr val="dk1"/>
              </a:buClr>
              <a:buSzPts val="3600"/>
              <a:buFont typeface="Calibri"/>
              <a:buNone/>
            </a:pPr>
            <a:r>
              <a:rPr lang="en"/>
              <a:t>Learning Objectives</a:t>
            </a:r>
            <a:endParaRPr/>
          </a:p>
        </p:txBody>
      </p:sp>
      <p:sp>
        <p:nvSpPr>
          <p:cNvPr id="41" name="Google Shape;41;p4"/>
          <p:cNvSpPr txBox="1"/>
          <p:nvPr>
            <p:ph idx="1" type="body"/>
          </p:nvPr>
        </p:nvSpPr>
        <p:spPr>
          <a:xfrm>
            <a:off x="888460" y="1200150"/>
            <a:ext cx="7412476" cy="3657600"/>
          </a:xfrm>
          <a:prstGeom prst="rect">
            <a:avLst/>
          </a:prstGeom>
          <a:noFill/>
          <a:ln>
            <a:noFill/>
          </a:ln>
        </p:spPr>
        <p:txBody>
          <a:bodyPr anchorCtr="0" anchor="t" bIns="34275" lIns="68550" spcFirstLastPara="1" rIns="68550" wrap="square" tIns="34275">
            <a:normAutofit/>
          </a:bodyPr>
          <a:lstStyle/>
          <a:p>
            <a:pPr indent="-342900" lvl="0" marL="342900" rtl="0" algn="l">
              <a:lnSpc>
                <a:spcPct val="100000"/>
              </a:lnSpc>
              <a:spcBef>
                <a:spcPts val="0"/>
              </a:spcBef>
              <a:spcAft>
                <a:spcPts val="0"/>
              </a:spcAft>
              <a:buSzPts val="1800"/>
              <a:buChar char="•"/>
            </a:pPr>
            <a:r>
              <a:rPr lang="en" sz="2400"/>
              <a:t>Describe Ransomware attacks</a:t>
            </a:r>
            <a:endParaRPr/>
          </a:p>
          <a:p>
            <a:pPr indent="-342900" lvl="0" marL="342900" rtl="0" algn="l">
              <a:lnSpc>
                <a:spcPct val="100000"/>
              </a:lnSpc>
              <a:spcBef>
                <a:spcPts val="0"/>
              </a:spcBef>
              <a:spcAft>
                <a:spcPts val="0"/>
              </a:spcAft>
              <a:buSzPts val="1800"/>
              <a:buChar char="•"/>
            </a:pPr>
            <a:r>
              <a:rPr lang="en" sz="2400"/>
              <a:t>Explain zero-day vulnerabilities used in WannaCry ransomware</a:t>
            </a:r>
            <a:endParaRPr/>
          </a:p>
          <a:p>
            <a:pPr indent="-342900" lvl="0" marL="342900" rtl="0" algn="l">
              <a:lnSpc>
                <a:spcPct val="100000"/>
              </a:lnSpc>
              <a:spcBef>
                <a:spcPts val="0"/>
              </a:spcBef>
              <a:spcAft>
                <a:spcPts val="0"/>
              </a:spcAft>
              <a:buSzPts val="1800"/>
              <a:buChar char="•"/>
            </a:pPr>
            <a:r>
              <a:rPr lang="en" sz="2400"/>
              <a:t>List common defense mechanisms against ransomware attacks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5"/>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What is WannaCry?</a:t>
            </a:r>
            <a:endParaRPr/>
          </a:p>
        </p:txBody>
      </p:sp>
      <p:sp>
        <p:nvSpPr>
          <p:cNvPr id="47" name="Google Shape;47;p5"/>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Malware released on May 12, 2017</a:t>
            </a:r>
            <a:endParaRPr/>
          </a:p>
          <a:p>
            <a:pPr indent="-342900" lvl="0" marL="457200" rtl="0" algn="l">
              <a:lnSpc>
                <a:spcPct val="100000"/>
              </a:lnSpc>
              <a:spcBef>
                <a:spcPts val="0"/>
              </a:spcBef>
              <a:spcAft>
                <a:spcPts val="0"/>
              </a:spcAft>
              <a:buSzPts val="1800"/>
              <a:buChar char="•"/>
            </a:pPr>
            <a:r>
              <a:rPr lang="en"/>
              <a:t>Infected over 200,000 machines</a:t>
            </a:r>
            <a:endParaRPr/>
          </a:p>
          <a:p>
            <a:pPr indent="-342900" lvl="0" marL="457200" rtl="0" algn="l">
              <a:lnSpc>
                <a:spcPct val="100000"/>
              </a:lnSpc>
              <a:spcBef>
                <a:spcPts val="0"/>
              </a:spcBef>
              <a:spcAft>
                <a:spcPts val="0"/>
              </a:spcAft>
              <a:buSzPts val="1800"/>
              <a:buChar char="•"/>
            </a:pPr>
            <a:r>
              <a:rPr lang="en"/>
              <a:t>Spread across 150 different countries</a:t>
            </a:r>
            <a:endParaRPr/>
          </a:p>
          <a:p>
            <a:pPr indent="-342900" lvl="0" marL="457200" rtl="0" algn="l">
              <a:lnSpc>
                <a:spcPct val="100000"/>
              </a:lnSpc>
              <a:spcBef>
                <a:spcPts val="0"/>
              </a:spcBef>
              <a:spcAft>
                <a:spcPts val="0"/>
              </a:spcAft>
              <a:buSzPts val="1800"/>
              <a:buChar char="•"/>
            </a:pPr>
            <a:r>
              <a:rPr lang="en"/>
              <a:t>Utilized EternalBlue and DoublePulsar exploits</a:t>
            </a:r>
            <a:endParaRPr/>
          </a:p>
        </p:txBody>
      </p:sp>
      <p:sp>
        <p:nvSpPr>
          <p:cNvPr id="48" name="Google Shape;48;p5"/>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6"/>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What did WannaCry do?</a:t>
            </a:r>
            <a:endParaRPr/>
          </a:p>
        </p:txBody>
      </p:sp>
      <p:sp>
        <p:nvSpPr>
          <p:cNvPr id="54" name="Google Shape;54;p6"/>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Encrypted all user files with a .WNCRY extension</a:t>
            </a:r>
            <a:endParaRPr/>
          </a:p>
          <a:p>
            <a:pPr indent="-342900" lvl="0" marL="457200" rtl="0" algn="l">
              <a:lnSpc>
                <a:spcPct val="100000"/>
              </a:lnSpc>
              <a:spcBef>
                <a:spcPts val="0"/>
              </a:spcBef>
              <a:spcAft>
                <a:spcPts val="0"/>
              </a:spcAft>
              <a:buSzPts val="1800"/>
              <a:buChar char="•"/>
            </a:pPr>
            <a:r>
              <a:rPr lang="en"/>
              <a:t>Changed the background of the desktop</a:t>
            </a:r>
            <a:endParaRPr/>
          </a:p>
          <a:p>
            <a:pPr indent="-342900" lvl="0" marL="457200" rtl="0" algn="l">
              <a:lnSpc>
                <a:spcPct val="100000"/>
              </a:lnSpc>
              <a:spcBef>
                <a:spcPts val="0"/>
              </a:spcBef>
              <a:spcAft>
                <a:spcPts val="0"/>
              </a:spcAft>
              <a:buSzPts val="1800"/>
              <a:buChar char="•"/>
            </a:pPr>
            <a:r>
              <a:rPr lang="en"/>
              <a:t>Forced a popup window on the screen</a:t>
            </a:r>
            <a:endParaRPr/>
          </a:p>
          <a:p>
            <a:pPr indent="0" lvl="0" marL="0" rtl="0" algn="l">
              <a:lnSpc>
                <a:spcPct val="100000"/>
              </a:lnSpc>
              <a:spcBef>
                <a:spcPts val="360"/>
              </a:spcBef>
              <a:spcAft>
                <a:spcPts val="0"/>
              </a:spcAft>
              <a:buSzPts val="1800"/>
              <a:buNone/>
            </a:pPr>
            <a:r>
              <a:t/>
            </a:r>
            <a:endParaRPr/>
          </a:p>
        </p:txBody>
      </p:sp>
      <p:sp>
        <p:nvSpPr>
          <p:cNvPr id="55" name="Google Shape;55;p6"/>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7"/>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Who was Infected?</a:t>
            </a:r>
            <a:endParaRPr/>
          </a:p>
        </p:txBody>
      </p:sp>
      <p:sp>
        <p:nvSpPr>
          <p:cNvPr id="61" name="Google Shape;61;p7"/>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Boeing</a:t>
            </a:r>
            <a:endParaRPr/>
          </a:p>
          <a:p>
            <a:pPr indent="-342900" lvl="0" marL="457200" rtl="0" algn="l">
              <a:lnSpc>
                <a:spcPct val="100000"/>
              </a:lnSpc>
              <a:spcBef>
                <a:spcPts val="0"/>
              </a:spcBef>
              <a:spcAft>
                <a:spcPts val="0"/>
              </a:spcAft>
              <a:buSzPts val="1800"/>
              <a:buChar char="•"/>
            </a:pPr>
            <a:r>
              <a:rPr lang="en"/>
              <a:t>Honda</a:t>
            </a:r>
            <a:endParaRPr/>
          </a:p>
          <a:p>
            <a:pPr indent="-342900" lvl="0" marL="457200" rtl="0" algn="l">
              <a:lnSpc>
                <a:spcPct val="100000"/>
              </a:lnSpc>
              <a:spcBef>
                <a:spcPts val="0"/>
              </a:spcBef>
              <a:spcAft>
                <a:spcPts val="0"/>
              </a:spcAft>
              <a:buSzPts val="1800"/>
              <a:buChar char="•"/>
            </a:pPr>
            <a:r>
              <a:rPr lang="en"/>
              <a:t>Ministry of Internal Affairs of the Russian Federation</a:t>
            </a:r>
            <a:endParaRPr/>
          </a:p>
          <a:p>
            <a:pPr indent="-342900" lvl="0" marL="457200" rtl="0" algn="l">
              <a:lnSpc>
                <a:spcPct val="100000"/>
              </a:lnSpc>
              <a:spcBef>
                <a:spcPts val="0"/>
              </a:spcBef>
              <a:spcAft>
                <a:spcPts val="0"/>
              </a:spcAft>
              <a:buSzPts val="1800"/>
              <a:buChar char="•"/>
            </a:pPr>
            <a:r>
              <a:rPr lang="en"/>
              <a:t>University of Montreal</a:t>
            </a:r>
            <a:endParaRPr/>
          </a:p>
          <a:p>
            <a:pPr indent="-342900" lvl="0" marL="457200" rtl="0" algn="l">
              <a:lnSpc>
                <a:spcPct val="100000"/>
              </a:lnSpc>
              <a:spcBef>
                <a:spcPts val="0"/>
              </a:spcBef>
              <a:spcAft>
                <a:spcPts val="0"/>
              </a:spcAft>
              <a:buSzPts val="1800"/>
              <a:buChar char="•"/>
            </a:pPr>
            <a:r>
              <a:rPr lang="en"/>
              <a:t>National Health Service (NHS) of England and Scotland</a:t>
            </a:r>
            <a:endParaRPr/>
          </a:p>
        </p:txBody>
      </p:sp>
      <p:sp>
        <p:nvSpPr>
          <p:cNvPr id="62" name="Google Shape;62;p7"/>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8"/>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NHS England and Scotland</a:t>
            </a:r>
            <a:endParaRPr/>
          </a:p>
        </p:txBody>
      </p:sp>
      <p:sp>
        <p:nvSpPr>
          <p:cNvPr id="68" name="Google Shape;68;p8"/>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Had the worst infection</a:t>
            </a:r>
            <a:endParaRPr/>
          </a:p>
          <a:p>
            <a:pPr indent="-342900" lvl="0" marL="457200" rtl="0" algn="l">
              <a:lnSpc>
                <a:spcPct val="100000"/>
              </a:lnSpc>
              <a:spcBef>
                <a:spcPts val="0"/>
              </a:spcBef>
              <a:spcAft>
                <a:spcPts val="0"/>
              </a:spcAft>
              <a:buSzPts val="1800"/>
              <a:buChar char="•"/>
            </a:pPr>
            <a:r>
              <a:rPr lang="en"/>
              <a:t>Over 70,000 devices infected</a:t>
            </a:r>
            <a:endParaRPr/>
          </a:p>
          <a:p>
            <a:pPr indent="-342900" lvl="0" marL="457200" rtl="0" algn="l">
              <a:lnSpc>
                <a:spcPct val="100000"/>
              </a:lnSpc>
              <a:spcBef>
                <a:spcPts val="0"/>
              </a:spcBef>
              <a:spcAft>
                <a:spcPts val="0"/>
              </a:spcAft>
              <a:buSzPts val="1800"/>
              <a:buChar char="•"/>
            </a:pPr>
            <a:r>
              <a:rPr lang="en"/>
              <a:t>Had to deny non-critical patients</a:t>
            </a:r>
            <a:endParaRPr/>
          </a:p>
          <a:p>
            <a:pPr indent="-342900" lvl="0" marL="457200" rtl="0" algn="l">
              <a:lnSpc>
                <a:spcPct val="100000"/>
              </a:lnSpc>
              <a:spcBef>
                <a:spcPts val="0"/>
              </a:spcBef>
              <a:spcAft>
                <a:spcPts val="0"/>
              </a:spcAft>
              <a:buSzPts val="1800"/>
              <a:buChar char="•"/>
            </a:pPr>
            <a:r>
              <a:rPr lang="en"/>
              <a:t>Forced to reroute incoming ambulances from their location</a:t>
            </a:r>
            <a:endParaRPr/>
          </a:p>
        </p:txBody>
      </p:sp>
      <p:sp>
        <p:nvSpPr>
          <p:cNvPr id="69" name="Google Shape;69;p8"/>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9"/>
          <p:cNvSpPr txBox="1"/>
          <p:nvPr>
            <p:ph type="title"/>
          </p:nvPr>
        </p:nvSpPr>
        <p:spPr>
          <a:xfrm>
            <a:off x="76200" y="342900"/>
            <a:ext cx="7620000" cy="8574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
              <a:t>How the Attack Affected the NHS</a:t>
            </a:r>
            <a:endParaRPr/>
          </a:p>
        </p:txBody>
      </p:sp>
      <p:sp>
        <p:nvSpPr>
          <p:cNvPr id="75" name="Google Shape;75;p9"/>
          <p:cNvSpPr txBox="1"/>
          <p:nvPr>
            <p:ph idx="1" type="body"/>
          </p:nvPr>
        </p:nvSpPr>
        <p:spPr>
          <a:xfrm>
            <a:off x="457200" y="1200150"/>
            <a:ext cx="8229600" cy="36576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
              <a:t>Since the attack the NHS created a “Cyber Handbook”</a:t>
            </a:r>
            <a:endParaRPr/>
          </a:p>
          <a:p>
            <a:pPr indent="-342900" lvl="0" marL="457200" rtl="0" algn="l">
              <a:lnSpc>
                <a:spcPct val="100000"/>
              </a:lnSpc>
              <a:spcBef>
                <a:spcPts val="0"/>
              </a:spcBef>
              <a:spcAft>
                <a:spcPts val="0"/>
              </a:spcAft>
              <a:buSzPts val="1800"/>
              <a:buChar char="•"/>
            </a:pPr>
            <a:r>
              <a:rPr lang="en"/>
              <a:t>Created a cybersecurity program to assess infrastructure</a:t>
            </a:r>
            <a:endParaRPr/>
          </a:p>
          <a:p>
            <a:pPr indent="-342900" lvl="0" marL="457200" rtl="0" algn="l">
              <a:lnSpc>
                <a:spcPct val="100000"/>
              </a:lnSpc>
              <a:spcBef>
                <a:spcPts val="0"/>
              </a:spcBef>
              <a:spcAft>
                <a:spcPts val="0"/>
              </a:spcAft>
              <a:buSzPts val="1800"/>
              <a:buChar char="•"/>
            </a:pPr>
            <a:r>
              <a:rPr lang="en"/>
              <a:t>A total of 171 million pounds were allocated to assess and upgrade infrastructure</a:t>
            </a:r>
            <a:endParaRPr/>
          </a:p>
          <a:p>
            <a:pPr indent="-342900" lvl="0" marL="457200" rtl="0" algn="l">
              <a:lnSpc>
                <a:spcPct val="100000"/>
              </a:lnSpc>
              <a:spcBef>
                <a:spcPts val="0"/>
              </a:spcBef>
              <a:spcAft>
                <a:spcPts val="0"/>
              </a:spcAft>
              <a:buSzPts val="1800"/>
              <a:buChar char="•"/>
            </a:pPr>
            <a:r>
              <a:rPr lang="en"/>
              <a:t>NHS Digital Data Security helpline establised</a:t>
            </a:r>
            <a:endParaRPr/>
          </a:p>
        </p:txBody>
      </p:sp>
      <p:sp>
        <p:nvSpPr>
          <p:cNvPr id="76" name="Google Shape;76;p9"/>
          <p:cNvSpPr/>
          <p:nvPr/>
        </p:nvSpPr>
        <p:spPr>
          <a:xfrm>
            <a:off x="2353339" y="4677489"/>
            <a:ext cx="6388839"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00" u="none" cap="none" strike="noStrike">
                <a:solidFill>
                  <a:srgbClr val="000000"/>
                </a:solidFill>
                <a:latin typeface="Arial"/>
                <a:ea typeface="Arial"/>
                <a:cs typeface="Arial"/>
                <a:sym typeface="Arial"/>
              </a:rPr>
              <a:t>Source: https://en.wikipedia.org/wiki/WannaCry_ransomware_attack</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