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6" roundtripDataSignature="AMtx7mhLjq211XbJkRUD6gZCrmiXpztm+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" name="Google Shape;2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8e679e77a6_0_296:notes"/>
          <p:cNvSpPr/>
          <p:nvPr>
            <p:ph idx="2" type="sldImg"/>
          </p:nvPr>
        </p:nvSpPr>
        <p:spPr>
          <a:xfrm>
            <a:off x="1071563" y="653143"/>
            <a:ext cx="4286400" cy="3265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g28e679e77a6_0_296:notes"/>
          <p:cNvSpPr txBox="1"/>
          <p:nvPr>
            <p:ph idx="1" type="body"/>
          </p:nvPr>
        </p:nvSpPr>
        <p:spPr>
          <a:xfrm>
            <a:off x="642938" y="4136571"/>
            <a:ext cx="5143500" cy="39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86175" lIns="86175" spcFirstLastPara="1" rIns="86175" wrap="square" tIns="861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" name="Google Shape;2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8e679e77a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" name="Google Shape;32;g28e679e77a6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767b51e8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" name="Google Shape;38;g31767b51e8f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28e679e77a6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" name="Google Shape;44;g28e679e77a6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8e679e77a6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" name="Google Shape;50;g28e679e77a6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0190c4233b_1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g30190c4233b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8e679e77a6_0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g28e679e77a6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1767b51e8f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31767b51e8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4"/>
          <p:cNvSpPr txBox="1"/>
          <p:nvPr>
            <p:ph idx="1" type="subTitle"/>
          </p:nvPr>
        </p:nvSpPr>
        <p:spPr>
          <a:xfrm>
            <a:off x="1371600" y="3733800"/>
            <a:ext cx="64008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descr="Image result for mtu logo" id="11" name="Google Shape;1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48200" y="5396260"/>
            <a:ext cx="1491312" cy="10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9950" y="5391150"/>
            <a:ext cx="914400" cy="91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Image result for mtu logo"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53400" y="6195556"/>
            <a:ext cx="867867" cy="59796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>
            <p:ph type="ctrTitle"/>
          </p:nvPr>
        </p:nvSpPr>
        <p:spPr>
          <a:xfrm>
            <a:off x="762000" y="1524000"/>
            <a:ext cx="7772400" cy="3203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en-US" sz="4600"/>
              <a:t>Case Study:</a:t>
            </a:r>
            <a:br>
              <a:rPr b="1" lang="en-US" sz="4600"/>
            </a:br>
            <a:r>
              <a:rPr b="1" lang="en-US" sz="4600"/>
              <a:t>Tampa General Hospital Breach</a:t>
            </a:r>
            <a:endParaRPr b="1" sz="4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8e679e77a6_0_296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References and Resources cont.</a:t>
            </a:r>
            <a:endParaRPr sz="2400"/>
          </a:p>
        </p:txBody>
      </p:sp>
      <p:sp>
        <p:nvSpPr>
          <p:cNvPr id="77" name="Google Shape;77;g28e679e77a6_0_296"/>
          <p:cNvSpPr txBox="1"/>
          <p:nvPr>
            <p:ph idx="1" type="body"/>
          </p:nvPr>
        </p:nvSpPr>
        <p:spPr>
          <a:xfrm>
            <a:off x="532957" y="1535372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12700" lvl="0" marL="355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Alder, Steve.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Tampa General Hospital Sued over 1.2 Million Record Data Breach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, 9 Aug. 2023, www.hipaajournal.com/tampa-general-hospital-sued-over-1-2-million-record-data-breach/.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12700" lvl="0" marL="355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Arghire, ByIonut. “Tampa General Hospital Says Patient Information Stolen in Ransomware Attack.”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SecurityWeek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, 21 July 2023, www.securityweek.com/tampa-general-hospital-says-patient-information-stolen-in-ransomware-attack/.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12700" lvl="0" marL="355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“Digestive Diseases &amp; Nutrition.”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Tampa General Hospital | USF Health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, health.usf.edu/medicine/internalmedicine/digestive/tgh#:~:text=Tampa%20General%20Hospital%20(TGH)%20offers,of%20the%20region’s%20largest%20employers. Accessed 12 Nov. 2024.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12700" lvl="0" marL="355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Mascellino, Alessandro. “Tampa General Hospital Data Breach Impacts 1.2 Million Patients.”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Infosecurity Magazine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, Infosecurity Magazine, 24 July 2023, www.infosecurity-magazine.com/news/tampa-hospital-data-breach/.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-12700" lvl="0" marL="355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“TGH Fact Sheet: Tampa General Hospital.”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TGH Fact Sheet | Tampa General Hospital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, www.tgh.org/about-tgh/tgh-fact-sheet. Accessed 12 Nov. 2024.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29" name="Google Shape;29;p2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Understand the anatomy of Ransomware attacks in Healthcare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Identify the vulnerabilities in this breach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Ethical and legal implications of data breaches in Healthcare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8e679e77a6_0_7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Overview of Tampa General Hospital (TGH)</a:t>
            </a:r>
            <a:endParaRPr/>
          </a:p>
        </p:txBody>
      </p:sp>
      <p:sp>
        <p:nvSpPr>
          <p:cNvPr id="35" name="Google Shape;35;g28e679e77a6_0_7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TGH is in the top 20 largest hospitals in the nation with approximately 1,000 beds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Provides healthcare to a population of over 4 million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Employs over 8,000 full-time employees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Affiliated with the University of South Florida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31767b51e8f_0_4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TGH 2023 Ransomware Attack Summary</a:t>
            </a:r>
            <a:endParaRPr/>
          </a:p>
        </p:txBody>
      </p:sp>
      <p:sp>
        <p:nvSpPr>
          <p:cNvPr id="41" name="Google Shape;41;g31767b51e8f_0_4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TGH detected suspicious activity on its network on May 31 2023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After detecting the activity, TGH’s security team was able to thwart an attempt to encrypt their systems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While the ransomware attack was prevented, it was revealed that attackers had unauthorized access as far back as May 12 through May 30 2023 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As a result, the Personally Identifiable Information (PII) of nearly 1.2 million patients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This included names, addresses, birth dates, phone numbers, social security numbers, insurance details, and more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28e679e77a6_0_18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TGH Breach Timeline</a:t>
            </a:r>
            <a:endParaRPr/>
          </a:p>
        </p:txBody>
      </p:sp>
      <p:sp>
        <p:nvSpPr>
          <p:cNvPr id="47" name="Google Shape;47;g28e679e77a6_0_18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May 12-May 30, 2023 - Initial breach and unauthorized access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May 31, 2023 - TGH’s security team identified unusual activity on their network and quickly initiated its incident response protocols, preventing 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June 2023 - TGH confirmed that PII had been accessed and exfiltrated during the breach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July 18, 2023 - The Snatch ransomware group claimed responsibility for the breach on their site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July 19, 2023 - TGH began notifying their nearly 1.2 million patients about the data breach and offered credit monitoring services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 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8e679e77a6_0_29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700"/>
              <a:t>Attack Details</a:t>
            </a:r>
            <a:endParaRPr sz="3700"/>
          </a:p>
        </p:txBody>
      </p:sp>
      <p:sp>
        <p:nvSpPr>
          <p:cNvPr id="53" name="Google Shape;53;g28e679e77a6_0_29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This breach likely did not involve any sophisticated techniques used by attackers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Instead, attackers gained access to TGH systems using legitimate user credentials, likely taken from other past data leaks 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Although TGH managed to ultimately prevent the ransomware attack, patient PII was still compromised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It took over 18 days for them to take notice of the breach and months for notify affected patients 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Those who filed a lawsuit against TGH claim negligence and that the  breach could have been avoided</a:t>
            </a:r>
            <a:endParaRPr sz="2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190c4233b_1_2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Reflection &amp; Lessons Learned</a:t>
            </a:r>
            <a:endParaRPr/>
          </a:p>
        </p:txBody>
      </p:sp>
      <p:sp>
        <p:nvSpPr>
          <p:cNvPr id="59" name="Google Shape;59;g30190c4233b_1_2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Since attackers likely used legitimate user credentials to gain initial access, </a:t>
            </a:r>
            <a:r>
              <a:rPr b="1" lang="en-US" sz="2200"/>
              <a:t>this breach is a reminder to not reuse passwords between services and update old passwords when leaked in a prior breach</a:t>
            </a:r>
            <a:endParaRPr b="1"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b="1" lang="en-US" sz="2200"/>
              <a:t> </a:t>
            </a:r>
            <a:r>
              <a:rPr lang="en-US" sz="2200"/>
              <a:t>Furthermore, </a:t>
            </a:r>
            <a:r>
              <a:rPr b="1" lang="en-US" sz="2200"/>
              <a:t>the use of multi-factor authentication (MFA) could have potentially prevented unauthorized access</a:t>
            </a:r>
            <a:r>
              <a:rPr lang="en-US" sz="2200"/>
              <a:t>, even if legitimate credentials are used to log in, by requiring an additional layer of authentication 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b="1" lang="en-US" sz="2200"/>
              <a:t> Security teams should always be vigilantly monitoring for signs of a breach.</a:t>
            </a:r>
            <a:r>
              <a:rPr lang="en-US" sz="2200"/>
              <a:t> Thankfully, TGH’s security team prevented the ransomware attack, potentially saving lives. However, with better monitoring this breach could have been discovered much earlier.</a:t>
            </a:r>
            <a:endParaRPr sz="2200"/>
          </a:p>
          <a:p>
            <a:pPr indent="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8e679e77a6_0_34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Healthcare &amp; Ransomware</a:t>
            </a:r>
            <a:endParaRPr/>
          </a:p>
        </p:txBody>
      </p:sp>
      <p:sp>
        <p:nvSpPr>
          <p:cNvPr id="65" name="Google Shape;65;g28e679e77a6_0_34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Over the past decade, healthcare organizations, especially hospitals, have become a major target for ransomware</a:t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Why?</a:t>
            </a:r>
            <a:endParaRPr sz="2100"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Personal data, including medical records, insurance information, financial details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The high cost of downtime, regulatory fines, and potential lawsuits may make organizations more likely to pay the ransom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Disruptions to healthcare can directly affect patient care and lead to immediate financial loss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Many organizations rely on outdated IT systems and medical equipment, which often have security vulnerabilities</a:t>
            </a:r>
            <a:endParaRPr sz="2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1767b51e8f_0_19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Healthcare &amp; Ransomware cont.</a:t>
            </a:r>
            <a:endParaRPr/>
          </a:p>
        </p:txBody>
      </p:sp>
      <p:sp>
        <p:nvSpPr>
          <p:cNvPr id="71" name="Google Shape;71;g31767b51e8f_0_19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Ransomware attacks on hospitals have direct implications on patients’ lives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Many medical devices, such as ventilators, infusion pumps, and diagnostic equipment, are connected to the hospital’s IT systems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During emergencies, like surgeries or trauma care, hospitals need immediate access to patient information and systems that support life saving procedures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A ransomware attack that shuts down the hospital network can cause these systems to fail, which can be life threatening in these situations</a:t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cai-adm</dc:creator>
</cp:coreProperties>
</file>