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27" roundtripDataSignature="AMtx7mj/bYU9K4qlBz5P75ceX0WwR5WDF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7" Type="http://customschemas.google.com/relationships/presentationmetadata" Target="meta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 name="Shape 19"/>
        <p:cNvGrpSpPr/>
        <p:nvPr/>
      </p:nvGrpSpPr>
      <p:grpSpPr>
        <a:xfrm>
          <a:off x="0" y="0"/>
          <a:ext cx="0" cy="0"/>
          <a:chOff x="0" y="0"/>
          <a:chExt cx="0" cy="0"/>
        </a:xfrm>
      </p:grpSpPr>
      <p:sp>
        <p:nvSpPr>
          <p:cNvPr id="20" name="Google Shape;20;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1" name="Google Shape;21;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2a819e4fa42_0_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9" name="Google Shape;79;g2a819e4fa42_0_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2a819e4fa42_0_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6" name="Google Shape;86;g2a819e4fa42_0_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2a819e4fa42_0_3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3" name="Google Shape;93;g2a819e4fa42_0_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2a819e4fa42_0_4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0" name="Google Shape;100;g2a819e4fa42_0_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2a819e4fa42_0_4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g2a819e4fa42_0_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2a819e4fa42_0_5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3" name="Google Shape;113;g2a819e4fa42_0_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 name="Shape 24"/>
        <p:cNvGrpSpPr/>
        <p:nvPr/>
      </p:nvGrpSpPr>
      <p:grpSpPr>
        <a:xfrm>
          <a:off x="0" y="0"/>
          <a:ext cx="0" cy="0"/>
          <a:chOff x="0" y="0"/>
          <a:chExt cx="0" cy="0"/>
        </a:xfrm>
      </p:grpSpPr>
      <p:sp>
        <p:nvSpPr>
          <p:cNvPr id="25" name="Google Shape;25;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2a819e4fa42_0_5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9" name="Google Shape;149;g2a819e4fa42_0_5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 name="Shape 30"/>
        <p:cNvGrpSpPr/>
        <p:nvPr/>
      </p:nvGrpSpPr>
      <p:grpSpPr>
        <a:xfrm>
          <a:off x="0" y="0"/>
          <a:ext cx="0" cy="0"/>
          <a:chOff x="0" y="0"/>
          <a:chExt cx="0" cy="0"/>
        </a:xfrm>
      </p:grpSpPr>
      <p:sp>
        <p:nvSpPr>
          <p:cNvPr id="31" name="Google Shape;31;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 name="Shape 36"/>
        <p:cNvGrpSpPr/>
        <p:nvPr/>
      </p:nvGrpSpPr>
      <p:grpSpPr>
        <a:xfrm>
          <a:off x="0" y="0"/>
          <a:ext cx="0" cy="0"/>
          <a:chOff x="0" y="0"/>
          <a:chExt cx="0" cy="0"/>
        </a:xfrm>
      </p:grpSpPr>
      <p:sp>
        <p:nvSpPr>
          <p:cNvPr id="37" name="Google Shape;3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8" name="Google Shape;38;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 name="Shape 42"/>
        <p:cNvGrpSpPr/>
        <p:nvPr/>
      </p:nvGrpSpPr>
      <p:grpSpPr>
        <a:xfrm>
          <a:off x="0" y="0"/>
          <a:ext cx="0" cy="0"/>
          <a:chOff x="0" y="0"/>
          <a:chExt cx="0" cy="0"/>
        </a:xfrm>
      </p:grpSpPr>
      <p:sp>
        <p:nvSpPr>
          <p:cNvPr id="43" name="Google Shape;43;g2a819e4fa42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 name="Google Shape;44;g2a819e4fa42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 name="Shape 49"/>
        <p:cNvGrpSpPr/>
        <p:nvPr/>
      </p:nvGrpSpPr>
      <p:grpSpPr>
        <a:xfrm>
          <a:off x="0" y="0"/>
          <a:ext cx="0" cy="0"/>
          <a:chOff x="0" y="0"/>
          <a:chExt cx="0" cy="0"/>
        </a:xfrm>
      </p:grpSpPr>
      <p:sp>
        <p:nvSpPr>
          <p:cNvPr id="50" name="Google Shape;50;g2a819e4fa42_0_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 name="Google Shape;51;g2a819e4fa42_0_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a819e4fa42_0_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 name="Google Shape;58;g2a819e4fa42_0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2a819e4fa42_0_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g2a819e4fa42_0_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a819e4fa42_0_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 name="Google Shape;72;g2a819e4fa42_0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4"/>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sz="4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 name="Google Shape;10;p4"/>
          <p:cNvSpPr txBox="1"/>
          <p:nvPr>
            <p:ph idx="1" type="subTitle"/>
          </p:nvPr>
        </p:nvSpPr>
        <p:spPr>
          <a:xfrm>
            <a:off x="1371600" y="3733800"/>
            <a:ext cx="6400800" cy="1524000"/>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pic>
        <p:nvPicPr>
          <p:cNvPr descr="Image result for mtu logo" id="11" name="Google Shape;11;p4"/>
          <p:cNvPicPr preferRelativeResize="0"/>
          <p:nvPr/>
        </p:nvPicPr>
        <p:blipFill rotWithShape="1">
          <a:blip r:embed="rId2">
            <a:alphaModFix/>
          </a:blip>
          <a:srcRect b="0" l="0" r="0" t="0"/>
          <a:stretch/>
        </p:blipFill>
        <p:spPr>
          <a:xfrm>
            <a:off x="4648200" y="5396260"/>
            <a:ext cx="1491312" cy="1027525"/>
          </a:xfrm>
          <a:prstGeom prst="rect">
            <a:avLst/>
          </a:prstGeom>
          <a:noFill/>
          <a:ln>
            <a:noFill/>
          </a:ln>
        </p:spPr>
      </p:pic>
      <p:sp>
        <p:nvSpPr>
          <p:cNvPr id="12" name="Google Shape;12;p4"/>
          <p:cNvSpPr txBox="1"/>
          <p:nvPr/>
        </p:nvSpPr>
        <p:spPr>
          <a:xfrm>
            <a:off x="4343400" y="6527410"/>
            <a:ext cx="838200" cy="2769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Calibri"/>
                <a:ea typeface="Calibri"/>
                <a:cs typeface="Calibri"/>
                <a:sym typeface="Calibri"/>
              </a:rPr>
              <a:t>Page </a:t>
            </a: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pic>
        <p:nvPicPr>
          <p:cNvPr id="13" name="Google Shape;13;p4"/>
          <p:cNvPicPr preferRelativeResize="0"/>
          <p:nvPr/>
        </p:nvPicPr>
        <p:blipFill rotWithShape="1">
          <a:blip r:embed="rId3">
            <a:alphaModFix/>
          </a:blip>
          <a:srcRect b="0" l="0" r="0" t="0"/>
          <a:stretch/>
        </p:blipFill>
        <p:spPr>
          <a:xfrm>
            <a:off x="3409950" y="5391150"/>
            <a:ext cx="914400" cy="91917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4" name="Shape 14"/>
        <p:cNvGrpSpPr/>
        <p:nvPr/>
      </p:nvGrpSpPr>
      <p:grpSpPr>
        <a:xfrm>
          <a:off x="0" y="0"/>
          <a:ext cx="0" cy="0"/>
          <a:chOff x="0" y="0"/>
          <a:chExt cx="0" cy="0"/>
        </a:xfrm>
      </p:grpSpPr>
      <p:sp>
        <p:nvSpPr>
          <p:cNvPr id="15" name="Google Shape;15;p5"/>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lvl1pPr lvl="0" algn="l">
              <a:lnSpc>
                <a:spcPct val="100000"/>
              </a:lnSpc>
              <a:spcBef>
                <a:spcPts val="0"/>
              </a:spcBef>
              <a:spcAft>
                <a:spcPts val="0"/>
              </a:spcAft>
              <a:buClr>
                <a:schemeClr val="dk1"/>
              </a:buClr>
              <a:buSzPts val="3600"/>
              <a:buFont typeface="Calibri"/>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5"/>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pic>
        <p:nvPicPr>
          <p:cNvPr descr="Image result for mtu logo" id="17" name="Google Shape;17;p5"/>
          <p:cNvPicPr preferRelativeResize="0"/>
          <p:nvPr/>
        </p:nvPicPr>
        <p:blipFill rotWithShape="1">
          <a:blip r:embed="rId2">
            <a:alphaModFix/>
          </a:blip>
          <a:srcRect b="0" l="0" r="0" t="0"/>
          <a:stretch/>
        </p:blipFill>
        <p:spPr>
          <a:xfrm>
            <a:off x="8153400" y="6195556"/>
            <a:ext cx="867867" cy="597967"/>
          </a:xfrm>
          <a:prstGeom prst="rect">
            <a:avLst/>
          </a:prstGeom>
          <a:noFill/>
          <a:ln>
            <a:noFill/>
          </a:ln>
        </p:spPr>
      </p:pic>
      <p:sp>
        <p:nvSpPr>
          <p:cNvPr id="18" name="Google Shape;18;p5"/>
          <p:cNvSpPr txBox="1"/>
          <p:nvPr/>
        </p:nvSpPr>
        <p:spPr>
          <a:xfrm>
            <a:off x="4343400" y="6527410"/>
            <a:ext cx="838200" cy="2769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Calibri"/>
                <a:ea typeface="Calibri"/>
                <a:cs typeface="Calibri"/>
                <a:sym typeface="Calibri"/>
              </a:rPr>
              <a:t>Page </a:t>
            </a: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3"/>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lvl1pPr lvl="0"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3"/>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www.wired.com/images_blogs/threatlevel/2011/07/Natanz_Ahmadinejad-Visit_2-centrifuges.jpg" TargetMode="External"/><Relationship Id="rId4" Type="http://schemas.openxmlformats.org/officeDocument/2006/relationships/image" Target="../media/image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hyperlink" Target="https://www.youtube.com/watch?v=nd1x0csO3hU" TargetMode="External"/><Relationship Id="rId4" Type="http://schemas.openxmlformats.org/officeDocument/2006/relationships/hyperlink" Target="https://en.wikipedia.org/wiki/Stuxnet" TargetMode="External"/><Relationship Id="rId9" Type="http://schemas.openxmlformats.org/officeDocument/2006/relationships/hyperlink" Target="http://www.cse.psu.edu/~trj1/cse443-s12/slides/cse443-lecture-22-stuxnet.pdf" TargetMode="External"/><Relationship Id="rId5" Type="http://schemas.openxmlformats.org/officeDocument/2006/relationships/hyperlink" Target="https://en.wikipedia.org/wiki/Stuxnet" TargetMode="External"/><Relationship Id="rId6" Type="http://schemas.openxmlformats.org/officeDocument/2006/relationships/hyperlink" Target="http://large.stanford.edu/courses/2015/ph241/holloway1/" TargetMode="External"/><Relationship Id="rId7" Type="http://schemas.openxmlformats.org/officeDocument/2006/relationships/hyperlink" Target="https://spectrum.ieee.org/telecom/security/the-real-story-of-stuxnet" TargetMode="External"/><Relationship Id="rId8" Type="http://schemas.openxmlformats.org/officeDocument/2006/relationships/hyperlink" Target="http://large.stanford.edu/courses/2015/ph241/holloway1/docs/SI-v10-I1_Kesler.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 name="Shape 22"/>
        <p:cNvGrpSpPr/>
        <p:nvPr/>
      </p:nvGrpSpPr>
      <p:grpSpPr>
        <a:xfrm>
          <a:off x="0" y="0"/>
          <a:ext cx="0" cy="0"/>
          <a:chOff x="0" y="0"/>
          <a:chExt cx="0" cy="0"/>
        </a:xfrm>
      </p:grpSpPr>
      <p:sp>
        <p:nvSpPr>
          <p:cNvPr id="23" name="Google Shape;23;p1"/>
          <p:cNvSpPr txBox="1"/>
          <p:nvPr>
            <p:ph type="ctrTitle"/>
          </p:nvPr>
        </p:nvSpPr>
        <p:spPr>
          <a:xfrm>
            <a:off x="762000" y="1524000"/>
            <a:ext cx="7772400" cy="320357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800"/>
              <a:buFont typeface="Calibri"/>
              <a:buNone/>
            </a:pPr>
            <a:r>
              <a:rPr b="1" lang="en-US" sz="4800"/>
              <a:t>Case Study:</a:t>
            </a:r>
            <a:br>
              <a:rPr b="1" lang="en-US" sz="4800"/>
            </a:br>
            <a:r>
              <a:rPr b="1" lang="en-US" sz="4800"/>
              <a:t>Stuxnet</a:t>
            </a:r>
            <a:endParaRPr b="1" sz="20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g2a819e4fa42_0_25"/>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US"/>
              <a:t>What is the Target?</a:t>
            </a:r>
            <a:endParaRPr/>
          </a:p>
        </p:txBody>
      </p:sp>
      <p:sp>
        <p:nvSpPr>
          <p:cNvPr id="82" name="Google Shape;82;g2a819e4fa42_0_25"/>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SzPts val="1800"/>
              <a:buChar char="•"/>
            </a:pPr>
            <a:r>
              <a:rPr lang="en-US"/>
              <a:t>Very selective propagation</a:t>
            </a:r>
            <a:endParaRPr/>
          </a:p>
          <a:p>
            <a:pPr indent="-342900" lvl="1" marL="914400" rtl="0" algn="l">
              <a:lnSpc>
                <a:spcPct val="100000"/>
              </a:lnSpc>
              <a:spcBef>
                <a:spcPts val="0"/>
              </a:spcBef>
              <a:spcAft>
                <a:spcPts val="0"/>
              </a:spcAft>
              <a:buSzPts val="1800"/>
              <a:buChar char="–"/>
            </a:pPr>
            <a:r>
              <a:rPr lang="en-US"/>
              <a:t>to limit risk of detection</a:t>
            </a:r>
            <a:endParaRPr/>
          </a:p>
          <a:p>
            <a:pPr indent="-342900" lvl="0" marL="457200" rtl="0" algn="l">
              <a:lnSpc>
                <a:spcPct val="100000"/>
              </a:lnSpc>
              <a:spcBef>
                <a:spcPts val="0"/>
              </a:spcBef>
              <a:spcAft>
                <a:spcPts val="0"/>
              </a:spcAft>
              <a:buSzPts val="1800"/>
              <a:buChar char="•"/>
            </a:pPr>
            <a:r>
              <a:rPr lang="en-US"/>
              <a:t>Looks for machines running Siemens Step 7 development software (used to build PLC control programs)</a:t>
            </a:r>
            <a:endParaRPr/>
          </a:p>
          <a:p>
            <a:pPr indent="-342900" lvl="0" marL="457200" rtl="0" algn="l">
              <a:lnSpc>
                <a:spcPct val="100000"/>
              </a:lnSpc>
              <a:spcBef>
                <a:spcPts val="0"/>
              </a:spcBef>
              <a:spcAft>
                <a:spcPts val="0"/>
              </a:spcAft>
              <a:buSzPts val="1800"/>
              <a:buChar char="•"/>
            </a:pPr>
            <a:r>
              <a:rPr lang="en-US"/>
              <a:t>Virus’ target is to modify programs used to control Simatic Programmable Logic Controllers (PLCs)</a:t>
            </a:r>
            <a:endParaRPr/>
          </a:p>
        </p:txBody>
      </p:sp>
      <p:sp>
        <p:nvSpPr>
          <p:cNvPr id="83" name="Google Shape;83;g2a819e4fa42_0_25"/>
          <p:cNvSpPr txBox="1"/>
          <p:nvPr/>
        </p:nvSpPr>
        <p:spPr>
          <a:xfrm>
            <a:off x="2741555" y="6285384"/>
            <a:ext cx="4627916" cy="230832"/>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b="0" i="0" lang="en-US" sz="1000" u="none" cap="none" strike="noStrike">
                <a:solidFill>
                  <a:schemeClr val="dk1"/>
                </a:solidFill>
                <a:latin typeface="Arial"/>
                <a:ea typeface="Arial"/>
                <a:cs typeface="Arial"/>
                <a:sym typeface="Arial"/>
              </a:rPr>
              <a:t>Source: https://en.wikipedia.org/wiki/Stuxnet</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g2a819e4fa42_0_30"/>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US"/>
              <a:t>What does Stuxnet Look For?</a:t>
            </a:r>
            <a:endParaRPr/>
          </a:p>
        </p:txBody>
      </p:sp>
      <p:sp>
        <p:nvSpPr>
          <p:cNvPr id="89" name="Google Shape;89;g2a819e4fa42_0_30"/>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SzPts val="1800"/>
              <a:buChar char="•"/>
            </a:pPr>
            <a:r>
              <a:rPr lang="en-US"/>
              <a:t>Stuxnet looks for PLC logic running frequency converters</a:t>
            </a:r>
            <a:endParaRPr/>
          </a:p>
          <a:p>
            <a:pPr indent="-342900" lvl="0" marL="457200" rtl="0" algn="l">
              <a:lnSpc>
                <a:spcPct val="100000"/>
              </a:lnSpc>
              <a:spcBef>
                <a:spcPts val="0"/>
              </a:spcBef>
              <a:spcAft>
                <a:spcPts val="0"/>
              </a:spcAft>
              <a:buSzPts val="1800"/>
              <a:buChar char="•"/>
            </a:pPr>
            <a:r>
              <a:rPr lang="en-US"/>
              <a:t>Specifically for more than 155 converters running a frequency between 800 and 1200 Hz.</a:t>
            </a:r>
            <a:endParaRPr/>
          </a:p>
          <a:p>
            <a:pPr indent="-342900" lvl="1" marL="914400" rtl="0" algn="l">
              <a:lnSpc>
                <a:spcPct val="100000"/>
              </a:lnSpc>
              <a:spcBef>
                <a:spcPts val="0"/>
              </a:spcBef>
              <a:spcAft>
                <a:spcPts val="0"/>
              </a:spcAft>
              <a:buSzPts val="1800"/>
              <a:buChar char="–"/>
            </a:pPr>
            <a:r>
              <a:rPr lang="en-US"/>
              <a:t>Very few frequency converters in industry run above 100hz. (Uranium centrifuges being the exception)</a:t>
            </a:r>
            <a:endParaRPr/>
          </a:p>
          <a:p>
            <a:pPr indent="-342900" lvl="1" marL="914400" rtl="0" algn="l">
              <a:lnSpc>
                <a:spcPct val="100000"/>
              </a:lnSpc>
              <a:spcBef>
                <a:spcPts val="0"/>
              </a:spcBef>
              <a:spcAft>
                <a:spcPts val="0"/>
              </a:spcAft>
              <a:buSzPts val="1800"/>
              <a:buChar char="–"/>
            </a:pPr>
            <a:r>
              <a:rPr lang="en-US"/>
              <a:t>Iran’s Natanz nuclear facility had 160 frequency converters used to run their centrifuges</a:t>
            </a:r>
            <a:endParaRPr/>
          </a:p>
        </p:txBody>
      </p:sp>
      <p:sp>
        <p:nvSpPr>
          <p:cNvPr id="90" name="Google Shape;90;g2a819e4fa42_0_30"/>
          <p:cNvSpPr txBox="1"/>
          <p:nvPr/>
        </p:nvSpPr>
        <p:spPr>
          <a:xfrm>
            <a:off x="2741555" y="6285384"/>
            <a:ext cx="4627916" cy="230832"/>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b="0" i="0" lang="en-US" sz="1000" u="none" cap="none" strike="noStrike">
                <a:solidFill>
                  <a:schemeClr val="dk1"/>
                </a:solidFill>
                <a:latin typeface="Arial"/>
                <a:ea typeface="Arial"/>
                <a:cs typeface="Arial"/>
                <a:sym typeface="Arial"/>
              </a:rPr>
              <a:t>Source: https://en.wikipedia.org/wiki/Stuxnet</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g2a819e4fa42_0_35"/>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US"/>
              <a:t>Iranian Centrifuges</a:t>
            </a:r>
            <a:endParaRPr/>
          </a:p>
        </p:txBody>
      </p:sp>
      <p:pic>
        <p:nvPicPr>
          <p:cNvPr descr="http://www.wired.com/images_blogs/threatlevel/2011/07/Natanz_Ahmadinejad-Visit_2-centrifuges.jpg" id="96" name="Google Shape;96;g2a819e4fa42_0_35">
            <a:hlinkClick r:id="rId3"/>
          </p:cNvPr>
          <p:cNvPicPr preferRelativeResize="0"/>
          <p:nvPr/>
        </p:nvPicPr>
        <p:blipFill rotWithShape="1">
          <a:blip r:embed="rId4">
            <a:alphaModFix/>
          </a:blip>
          <a:srcRect b="0" l="0" r="0" t="0"/>
          <a:stretch/>
        </p:blipFill>
        <p:spPr>
          <a:xfrm>
            <a:off x="1524000" y="1600200"/>
            <a:ext cx="6096000" cy="4724400"/>
          </a:xfrm>
          <a:prstGeom prst="rect">
            <a:avLst/>
          </a:prstGeom>
          <a:noFill/>
          <a:ln>
            <a:noFill/>
          </a:ln>
        </p:spPr>
      </p:pic>
      <p:sp>
        <p:nvSpPr>
          <p:cNvPr id="97" name="Google Shape;97;g2a819e4fa42_0_35"/>
          <p:cNvSpPr txBox="1"/>
          <p:nvPr/>
        </p:nvSpPr>
        <p:spPr>
          <a:xfrm>
            <a:off x="2741555" y="6285384"/>
            <a:ext cx="4627916" cy="230832"/>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b="0" i="0" lang="en-US" sz="1000" u="none" cap="none" strike="noStrike">
                <a:solidFill>
                  <a:schemeClr val="dk1"/>
                </a:solidFill>
                <a:latin typeface="Arial"/>
                <a:ea typeface="Arial"/>
                <a:cs typeface="Arial"/>
                <a:sym typeface="Arial"/>
              </a:rPr>
              <a:t>Source: https://en.wikipedia.org/wiki/Stuxnet</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g2a819e4fa42_0_41"/>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US"/>
              <a:t>Centrifuge Control Structure</a:t>
            </a:r>
            <a:endParaRPr/>
          </a:p>
        </p:txBody>
      </p:sp>
      <p:pic>
        <p:nvPicPr>
          <p:cNvPr id="103" name="Google Shape;103;g2a819e4fa42_0_41"/>
          <p:cNvPicPr preferRelativeResize="0"/>
          <p:nvPr/>
        </p:nvPicPr>
        <p:blipFill rotWithShape="1">
          <a:blip r:embed="rId3">
            <a:alphaModFix/>
          </a:blip>
          <a:srcRect b="0" l="0" r="0" t="0"/>
          <a:stretch/>
        </p:blipFill>
        <p:spPr>
          <a:xfrm>
            <a:off x="861213" y="1802300"/>
            <a:ext cx="7421562" cy="4362450"/>
          </a:xfrm>
          <a:prstGeom prst="rect">
            <a:avLst/>
          </a:prstGeom>
          <a:noFill/>
          <a:ln>
            <a:noFill/>
          </a:ln>
        </p:spPr>
      </p:pic>
      <p:sp>
        <p:nvSpPr>
          <p:cNvPr id="104" name="Google Shape;104;g2a819e4fa42_0_41"/>
          <p:cNvSpPr txBox="1"/>
          <p:nvPr/>
        </p:nvSpPr>
        <p:spPr>
          <a:xfrm>
            <a:off x="2741555" y="6285384"/>
            <a:ext cx="4627916" cy="230832"/>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b="0" i="0" lang="en-US" sz="1000" u="none" cap="none" strike="noStrike">
                <a:solidFill>
                  <a:schemeClr val="dk1"/>
                </a:solidFill>
                <a:latin typeface="Arial"/>
                <a:ea typeface="Arial"/>
                <a:cs typeface="Arial"/>
                <a:sym typeface="Arial"/>
              </a:rPr>
              <a:t>Source: https://en.wikipedia.org/wiki/Stuxnet</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g2a819e4fa42_0_47"/>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US"/>
              <a:t>Summary</a:t>
            </a:r>
            <a:endParaRPr/>
          </a:p>
        </p:txBody>
      </p:sp>
      <p:sp>
        <p:nvSpPr>
          <p:cNvPr id="110" name="Google Shape;110;g2a819e4fa42_0_47"/>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SzPts val="1800"/>
              <a:buChar char="•"/>
            </a:pPr>
            <a:r>
              <a:rPr lang="en-US"/>
              <a:t>First to exploit four zero-days in the same worm</a:t>
            </a:r>
            <a:endParaRPr/>
          </a:p>
          <a:p>
            <a:pPr indent="-342900" lvl="0" marL="457200" rtl="0" algn="l">
              <a:lnSpc>
                <a:spcPct val="100000"/>
              </a:lnSpc>
              <a:spcBef>
                <a:spcPts val="0"/>
              </a:spcBef>
              <a:spcAft>
                <a:spcPts val="0"/>
              </a:spcAft>
              <a:buSzPts val="1800"/>
              <a:buChar char="•"/>
            </a:pPr>
            <a:r>
              <a:rPr lang="en-US"/>
              <a:t>Compromised two digital certificates</a:t>
            </a:r>
            <a:endParaRPr/>
          </a:p>
          <a:p>
            <a:pPr indent="-342900" lvl="0" marL="457200" rtl="0" algn="l">
              <a:lnSpc>
                <a:spcPct val="100000"/>
              </a:lnSpc>
              <a:spcBef>
                <a:spcPts val="0"/>
              </a:spcBef>
              <a:spcAft>
                <a:spcPts val="0"/>
              </a:spcAft>
              <a:buSzPts val="1800"/>
              <a:buChar char="•"/>
            </a:pPr>
            <a:r>
              <a:rPr lang="en-US"/>
              <a:t>Injected code into industrial control systems and hid the code from operators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g2a819e4fa42_0_52"/>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US"/>
              <a:t>Summary cont.</a:t>
            </a:r>
            <a:endParaRPr/>
          </a:p>
        </p:txBody>
      </p:sp>
      <p:sp>
        <p:nvSpPr>
          <p:cNvPr id="116" name="Google Shape;116;g2a819e4fa42_0_52"/>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SzPts val="1800"/>
              <a:buChar char="•"/>
            </a:pPr>
            <a:r>
              <a:rPr lang="en-US"/>
              <a:t>Experts say it is the most complex malicious software created in the history of cyber security</a:t>
            </a:r>
            <a:endParaRPr/>
          </a:p>
          <a:p>
            <a:pPr indent="-342900" lvl="0" marL="457200" rtl="0" algn="l">
              <a:lnSpc>
                <a:spcPct val="100000"/>
              </a:lnSpc>
              <a:spcBef>
                <a:spcPts val="0"/>
              </a:spcBef>
              <a:spcAft>
                <a:spcPts val="0"/>
              </a:spcAft>
              <a:buSzPts val="1800"/>
              <a:buChar char="•"/>
            </a:pPr>
            <a:r>
              <a:rPr lang="en-US"/>
              <a:t>Highlights that it is possible to attack critical infrastructure in real-world scenarios</a:t>
            </a:r>
            <a:endParaRPr/>
          </a:p>
          <a:p>
            <a:pPr indent="-342900" lvl="0" marL="457200" rtl="0" algn="l">
              <a:lnSpc>
                <a:spcPct val="100000"/>
              </a:lnSpc>
              <a:spcBef>
                <a:spcPts val="0"/>
              </a:spcBef>
              <a:spcAft>
                <a:spcPts val="0"/>
              </a:spcAft>
              <a:buSzPts val="1800"/>
              <a:buChar char="•"/>
            </a:pPr>
            <a:r>
              <a:rPr lang="en-US"/>
              <a:t>Improbable that copy cat attacks will begin to be mass produced due to the complexity of the software</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8"/>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1"/>
              </a:buClr>
              <a:buSzPts val="3600"/>
              <a:buFont typeface="Calibri"/>
              <a:buNone/>
            </a:pPr>
            <a:r>
              <a:rPr lang="en-US"/>
              <a:t>Discussion Questions</a:t>
            </a:r>
            <a:endParaRPr/>
          </a:p>
        </p:txBody>
      </p:sp>
      <p:sp>
        <p:nvSpPr>
          <p:cNvPr id="122" name="Google Shape;122;p8"/>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0" lvl="0" marL="114300" rtl="0" algn="l">
              <a:lnSpc>
                <a:spcPct val="100000"/>
              </a:lnSpc>
              <a:spcBef>
                <a:spcPts val="360"/>
              </a:spcBef>
              <a:spcAft>
                <a:spcPts val="0"/>
              </a:spcAft>
              <a:buSzPts val="1800"/>
              <a:buNone/>
            </a:pPr>
            <a:r>
              <a:rPr lang="en-US"/>
              <a:t>1) What are some of the key components of the Stuxnet malware and their functions?</a:t>
            </a:r>
            <a:endParaRPr/>
          </a:p>
          <a:p>
            <a:pPr indent="-228600" lvl="0" marL="457200" rtl="0" algn="l">
              <a:lnSpc>
                <a:spcPct val="100000"/>
              </a:lnSpc>
              <a:spcBef>
                <a:spcPts val="360"/>
              </a:spcBef>
              <a:spcAft>
                <a:spcPts val="0"/>
              </a:spcAft>
              <a:buClr>
                <a:schemeClr val="dk1"/>
              </a:buClr>
              <a:buSzPts val="1800"/>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9"/>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1"/>
              </a:buClr>
              <a:buSzPts val="3600"/>
              <a:buFont typeface="Calibri"/>
              <a:buNone/>
            </a:pPr>
            <a:r>
              <a:rPr lang="en-US"/>
              <a:t>Discussion Questions</a:t>
            </a:r>
            <a:endParaRPr/>
          </a:p>
        </p:txBody>
      </p:sp>
      <p:sp>
        <p:nvSpPr>
          <p:cNvPr id="128" name="Google Shape;128;p9"/>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0" lvl="0" marL="0" marR="0" rtl="0" algn="l">
              <a:lnSpc>
                <a:spcPct val="115000"/>
              </a:lnSpc>
              <a:spcBef>
                <a:spcPts val="500"/>
              </a:spcBef>
              <a:spcAft>
                <a:spcPts val="0"/>
              </a:spcAft>
              <a:buSzPts val="1800"/>
              <a:buNone/>
            </a:pPr>
            <a:r>
              <a:rPr lang="en-US"/>
              <a:t>2) What were the vulnerabilities that Stuxnet exploited?</a:t>
            </a:r>
            <a:endParaRPr/>
          </a:p>
          <a:p>
            <a:pPr indent="-228600" lvl="0" marL="457200" rtl="0" algn="l">
              <a:lnSpc>
                <a:spcPct val="100000"/>
              </a:lnSpc>
              <a:spcBef>
                <a:spcPts val="1360"/>
              </a:spcBef>
              <a:spcAft>
                <a:spcPts val="0"/>
              </a:spcAft>
              <a:buClr>
                <a:schemeClr val="dk1"/>
              </a:buClr>
              <a:buSzPts val="1800"/>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10"/>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1"/>
              </a:buClr>
              <a:buSzPts val="3600"/>
              <a:buFont typeface="Calibri"/>
              <a:buNone/>
            </a:pPr>
            <a:r>
              <a:rPr lang="en-US"/>
              <a:t>Discussion Questions</a:t>
            </a:r>
            <a:endParaRPr/>
          </a:p>
        </p:txBody>
      </p:sp>
      <p:sp>
        <p:nvSpPr>
          <p:cNvPr id="134" name="Google Shape;134;p10"/>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0" lvl="0" marL="0" marR="0" rtl="0" algn="l">
              <a:lnSpc>
                <a:spcPct val="115000"/>
              </a:lnSpc>
              <a:spcBef>
                <a:spcPts val="500"/>
              </a:spcBef>
              <a:spcAft>
                <a:spcPts val="1000"/>
              </a:spcAft>
              <a:buSzPts val="1800"/>
              <a:buNone/>
            </a:pPr>
            <a:r>
              <a:rPr lang="en-US"/>
              <a:t>3) What impact did Stuxnet have on the targeted industrial control systems?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11"/>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1"/>
              </a:buClr>
              <a:buSzPts val="3600"/>
              <a:buFont typeface="Calibri"/>
              <a:buNone/>
            </a:pPr>
            <a:r>
              <a:rPr lang="en-US"/>
              <a:t>Discussion Questions</a:t>
            </a:r>
            <a:endParaRPr/>
          </a:p>
        </p:txBody>
      </p:sp>
      <p:sp>
        <p:nvSpPr>
          <p:cNvPr id="140" name="Google Shape;140;p11"/>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0" lvl="0" marL="0" marR="0" rtl="0" algn="l">
              <a:lnSpc>
                <a:spcPct val="115000"/>
              </a:lnSpc>
              <a:spcBef>
                <a:spcPts val="500"/>
              </a:spcBef>
              <a:spcAft>
                <a:spcPts val="1000"/>
              </a:spcAft>
              <a:buSzPts val="1800"/>
              <a:buNone/>
            </a:pPr>
            <a:r>
              <a:rPr lang="en-US"/>
              <a:t>4) Discuss the geopolitical implications of the Stuxnet attack on the Siemens Industrial Control Software. Who were the suspected authors?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 name="Shape 27"/>
        <p:cNvGrpSpPr/>
        <p:nvPr/>
      </p:nvGrpSpPr>
      <p:grpSpPr>
        <a:xfrm>
          <a:off x="0" y="0"/>
          <a:ext cx="0" cy="0"/>
          <a:chOff x="0" y="0"/>
          <a:chExt cx="0" cy="0"/>
        </a:xfrm>
      </p:grpSpPr>
      <p:sp>
        <p:nvSpPr>
          <p:cNvPr id="28" name="Google Shape;28;p2"/>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1"/>
              </a:buClr>
              <a:buSzPts val="3600"/>
              <a:buFont typeface="Calibri"/>
              <a:buNone/>
            </a:pPr>
            <a:r>
              <a:rPr lang="en-US"/>
              <a:t>Disclaimer</a:t>
            </a:r>
            <a:endParaRPr/>
          </a:p>
        </p:txBody>
      </p:sp>
      <p:sp>
        <p:nvSpPr>
          <p:cNvPr id="29" name="Google Shape;29;p2"/>
          <p:cNvSpPr txBox="1"/>
          <p:nvPr>
            <p:ph idx="1" type="body"/>
          </p:nvPr>
        </p:nvSpPr>
        <p:spPr>
          <a:xfrm>
            <a:off x="667966" y="1920478"/>
            <a:ext cx="7516238" cy="3680222"/>
          </a:xfrm>
          <a:prstGeom prst="rect">
            <a:avLst/>
          </a:prstGeom>
          <a:noFill/>
          <a:ln>
            <a:noFill/>
          </a:ln>
        </p:spPr>
        <p:txBody>
          <a:bodyPr anchorCtr="0" anchor="t" bIns="45700" lIns="91425" spcFirstLastPara="1" rIns="91425" wrap="square" tIns="45700">
            <a:noAutofit/>
          </a:bodyPr>
          <a:lstStyle/>
          <a:p>
            <a:pPr indent="-342900" lvl="0" marL="457200" rtl="0" algn="l">
              <a:lnSpc>
                <a:spcPct val="100000"/>
              </a:lnSpc>
              <a:spcBef>
                <a:spcPts val="360"/>
              </a:spcBef>
              <a:spcAft>
                <a:spcPts val="0"/>
              </a:spcAft>
              <a:buClr>
                <a:schemeClr val="dk1"/>
              </a:buClr>
              <a:buSzPts val="1800"/>
              <a:buChar char="•"/>
            </a:pPr>
            <a:r>
              <a:rPr lang="en-US" sz="2100"/>
              <a:t>The company affected by the cyber breach has not disclosed all details of the incident publicly and likely will not do so in the future. However, sufficient information is available online and within the cybersecurity community to infer the probable events during the breach.</a:t>
            </a:r>
            <a:endParaRPr/>
          </a:p>
          <a:p>
            <a:pPr indent="-342900" lvl="0" marL="457200" rtl="0" algn="l">
              <a:lnSpc>
                <a:spcPct val="100000"/>
              </a:lnSpc>
              <a:spcBef>
                <a:spcPts val="360"/>
              </a:spcBef>
              <a:spcAft>
                <a:spcPts val="0"/>
              </a:spcAft>
              <a:buClr>
                <a:schemeClr val="dk1"/>
              </a:buClr>
              <a:buSzPts val="1800"/>
              <a:buChar char="•"/>
            </a:pPr>
            <a:r>
              <a:rPr lang="en-US" sz="2100"/>
              <a:t>While efforts have been made to ensure the accuracy of the information provided, the presenter assumes no responsibility for its accuracy or for the consequences of its use.</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12"/>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1"/>
              </a:buClr>
              <a:buSzPts val="3600"/>
              <a:buFont typeface="Calibri"/>
              <a:buNone/>
            </a:pPr>
            <a:r>
              <a:rPr lang="en-US"/>
              <a:t>Discussion Questions</a:t>
            </a:r>
            <a:endParaRPr/>
          </a:p>
        </p:txBody>
      </p:sp>
      <p:sp>
        <p:nvSpPr>
          <p:cNvPr id="146" name="Google Shape;146;p12"/>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0" lvl="0" marL="0" marR="0" rtl="0" algn="l">
              <a:lnSpc>
                <a:spcPct val="115000"/>
              </a:lnSpc>
              <a:spcBef>
                <a:spcPts val="500"/>
              </a:spcBef>
              <a:spcAft>
                <a:spcPts val="1000"/>
              </a:spcAft>
              <a:buSzPts val="1800"/>
              <a:buNone/>
            </a:pPr>
            <a:r>
              <a:rPr lang="en-US"/>
              <a:t>5) What were the long-term global effects this attack had?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g2a819e4fa42_0_57"/>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US"/>
              <a:t>References</a:t>
            </a:r>
            <a:endParaRPr/>
          </a:p>
        </p:txBody>
      </p:sp>
      <p:sp>
        <p:nvSpPr>
          <p:cNvPr id="152" name="Google Shape;152;g2a819e4fa42_0_57"/>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SzPts val="2000"/>
              <a:buChar char="•"/>
            </a:pPr>
            <a:r>
              <a:rPr lang="en-US" sz="2000" u="sng">
                <a:solidFill>
                  <a:srgbClr val="0563C1"/>
                </a:solidFill>
                <a:hlinkClick r:id="rId3">
                  <a:extLst>
                    <a:ext uri="{A12FA001-AC4F-418D-AE19-62706E023703}">
                      <ahyp:hlinkClr val="tx"/>
                    </a:ext>
                  </a:extLst>
                </a:hlinkClick>
              </a:rPr>
              <a:t>https://www.youtube.com/watch?v=nd1x0csO3hU</a:t>
            </a:r>
            <a:endParaRPr sz="2000" u="sng">
              <a:solidFill>
                <a:srgbClr val="0563C1"/>
              </a:solidFill>
            </a:endParaRPr>
          </a:p>
          <a:p>
            <a:pPr indent="-101600" lvl="0" marL="228600" rtl="0" algn="l">
              <a:lnSpc>
                <a:spcPct val="90000"/>
              </a:lnSpc>
              <a:spcBef>
                <a:spcPts val="0"/>
              </a:spcBef>
              <a:spcAft>
                <a:spcPts val="0"/>
              </a:spcAft>
              <a:buSzPts val="2000"/>
              <a:buNone/>
            </a:pPr>
            <a:r>
              <a:t/>
            </a:r>
            <a:endParaRPr sz="2000" u="sng">
              <a:solidFill>
                <a:srgbClr val="0563C1"/>
              </a:solidFill>
              <a:hlinkClick r:id="rId4">
                <a:extLst>
                  <a:ext uri="{A12FA001-AC4F-418D-AE19-62706E023703}">
                    <ahyp:hlinkClr val="tx"/>
                  </a:ext>
                </a:extLst>
              </a:hlinkClick>
            </a:endParaRPr>
          </a:p>
          <a:p>
            <a:pPr indent="-228600" lvl="0" marL="228600" rtl="0" algn="l">
              <a:lnSpc>
                <a:spcPct val="90000"/>
              </a:lnSpc>
              <a:spcBef>
                <a:spcPts val="0"/>
              </a:spcBef>
              <a:spcAft>
                <a:spcPts val="0"/>
              </a:spcAft>
              <a:buSzPts val="2000"/>
              <a:buChar char="•"/>
            </a:pPr>
            <a:r>
              <a:rPr lang="en-US" sz="2000" u="sng">
                <a:solidFill>
                  <a:srgbClr val="0563C1"/>
                </a:solidFill>
                <a:hlinkClick r:id="rId5">
                  <a:extLst>
                    <a:ext uri="{A12FA001-AC4F-418D-AE19-62706E023703}">
                      <ahyp:hlinkClr val="tx"/>
                    </a:ext>
                  </a:extLst>
                </a:hlinkClick>
              </a:rPr>
              <a:t>https://en.wikipedia.org/wiki/Stuxnet</a:t>
            </a:r>
            <a:endParaRPr sz="2000"/>
          </a:p>
          <a:p>
            <a:pPr indent="-228600" lvl="0" marL="228600" rtl="0" algn="l">
              <a:lnSpc>
                <a:spcPct val="90000"/>
              </a:lnSpc>
              <a:spcBef>
                <a:spcPts val="1000"/>
              </a:spcBef>
              <a:spcAft>
                <a:spcPts val="0"/>
              </a:spcAft>
              <a:buSzPts val="2000"/>
              <a:buChar char="•"/>
            </a:pPr>
            <a:r>
              <a:rPr lang="en-US" sz="2000" u="sng">
                <a:solidFill>
                  <a:srgbClr val="0563C1"/>
                </a:solidFill>
                <a:hlinkClick r:id="rId6">
                  <a:extLst>
                    <a:ext uri="{A12FA001-AC4F-418D-AE19-62706E023703}">
                      <ahyp:hlinkClr val="tx"/>
                    </a:ext>
                  </a:extLst>
                </a:hlinkClick>
              </a:rPr>
              <a:t>http://large.stanford.edu/courses/2015/ph241/holloway1/</a:t>
            </a:r>
            <a:endParaRPr sz="2000"/>
          </a:p>
          <a:p>
            <a:pPr indent="-228600" lvl="0" marL="228600" rtl="0" algn="l">
              <a:lnSpc>
                <a:spcPct val="90000"/>
              </a:lnSpc>
              <a:spcBef>
                <a:spcPts val="1000"/>
              </a:spcBef>
              <a:spcAft>
                <a:spcPts val="0"/>
              </a:spcAft>
              <a:buSzPts val="2000"/>
              <a:buChar char="•"/>
            </a:pPr>
            <a:r>
              <a:rPr lang="en-US" sz="2000" u="sng">
                <a:solidFill>
                  <a:srgbClr val="0563C1"/>
                </a:solidFill>
                <a:hlinkClick r:id="rId7">
                  <a:extLst>
                    <a:ext uri="{A12FA001-AC4F-418D-AE19-62706E023703}">
                      <ahyp:hlinkClr val="tx"/>
                    </a:ext>
                  </a:extLst>
                </a:hlinkClick>
              </a:rPr>
              <a:t>https://spectrum.ieee.org/telecom/security/the-real-story-of-stuxnet</a:t>
            </a:r>
            <a:endParaRPr sz="2000"/>
          </a:p>
          <a:p>
            <a:pPr indent="-228600" lvl="0" marL="228600" rtl="0" algn="l">
              <a:lnSpc>
                <a:spcPct val="90000"/>
              </a:lnSpc>
              <a:spcBef>
                <a:spcPts val="1000"/>
              </a:spcBef>
              <a:spcAft>
                <a:spcPts val="0"/>
              </a:spcAft>
              <a:buSzPts val="2000"/>
              <a:buChar char="•"/>
            </a:pPr>
            <a:r>
              <a:rPr lang="en-US" sz="2000" u="sng">
                <a:solidFill>
                  <a:srgbClr val="0563C1"/>
                </a:solidFill>
                <a:hlinkClick r:id="rId8">
                  <a:extLst>
                    <a:ext uri="{A12FA001-AC4F-418D-AE19-62706E023703}">
                      <ahyp:hlinkClr val="tx"/>
                    </a:ext>
                  </a:extLst>
                </a:hlinkClick>
              </a:rPr>
              <a:t>http://large.stanford.edu/courses/2015/ph241/holloway1/docs/SI-v10-I1_Kesler.pdf</a:t>
            </a:r>
            <a:endParaRPr sz="2000"/>
          </a:p>
          <a:p>
            <a:pPr indent="-228600" lvl="0" marL="228600" rtl="0" algn="l">
              <a:lnSpc>
                <a:spcPct val="90000"/>
              </a:lnSpc>
              <a:spcBef>
                <a:spcPts val="1000"/>
              </a:spcBef>
              <a:spcAft>
                <a:spcPts val="0"/>
              </a:spcAft>
              <a:buSzPts val="2000"/>
              <a:buChar char="•"/>
            </a:pPr>
            <a:r>
              <a:rPr lang="en-US" sz="2000" u="sng">
                <a:solidFill>
                  <a:srgbClr val="0563C1"/>
                </a:solidFill>
                <a:hlinkClick r:id="rId9">
                  <a:extLst>
                    <a:ext uri="{A12FA001-AC4F-418D-AE19-62706E023703}">
                      <ahyp:hlinkClr val="tx"/>
                    </a:ext>
                  </a:extLst>
                </a:hlinkClick>
              </a:rPr>
              <a:t>http://www.cse.psu.edu/~trj1/cse443-s12/slides/cse443-lecture-22-stuxnet.pdf</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 name="Shape 33"/>
        <p:cNvGrpSpPr/>
        <p:nvPr/>
      </p:nvGrpSpPr>
      <p:grpSpPr>
        <a:xfrm>
          <a:off x="0" y="0"/>
          <a:ext cx="0" cy="0"/>
          <a:chOff x="0" y="0"/>
          <a:chExt cx="0" cy="0"/>
        </a:xfrm>
      </p:grpSpPr>
      <p:sp>
        <p:nvSpPr>
          <p:cNvPr id="34" name="Google Shape;34;p6"/>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1"/>
              </a:buClr>
              <a:buSzPts val="3600"/>
              <a:buFont typeface="Calibri"/>
              <a:buNone/>
            </a:pPr>
            <a:r>
              <a:rPr lang="en-US"/>
              <a:t>Sources of Information</a:t>
            </a:r>
            <a:endParaRPr/>
          </a:p>
        </p:txBody>
      </p:sp>
      <p:sp>
        <p:nvSpPr>
          <p:cNvPr id="35" name="Google Shape;35;p6"/>
          <p:cNvSpPr txBox="1"/>
          <p:nvPr/>
        </p:nvSpPr>
        <p:spPr>
          <a:xfrm>
            <a:off x="862520" y="2171700"/>
            <a:ext cx="7704307" cy="30861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rgbClr val="000000"/>
              </a:buClr>
              <a:buSzPts val="2100"/>
              <a:buFont typeface="Arial"/>
              <a:buChar char="•"/>
            </a:pPr>
            <a:r>
              <a:rPr b="0" i="0" lang="en-US" sz="2100" u="none" cap="none" strike="noStrike">
                <a:solidFill>
                  <a:schemeClr val="dk1"/>
                </a:solidFill>
                <a:latin typeface="Calibri"/>
                <a:ea typeface="Calibri"/>
                <a:cs typeface="Calibri"/>
                <a:sym typeface="Calibri"/>
              </a:rPr>
              <a:t>This case study is adapted from the Stuxnet malware, utilizing information from public sources and modified for educational purposes. </a:t>
            </a:r>
            <a:endParaRPr/>
          </a:p>
          <a:p>
            <a:pPr indent="-342900" lvl="0" marL="342900" marR="0" rtl="0" algn="l">
              <a:lnSpc>
                <a:spcPct val="100000"/>
              </a:lnSpc>
              <a:spcBef>
                <a:spcPts val="420"/>
              </a:spcBef>
              <a:spcAft>
                <a:spcPts val="0"/>
              </a:spcAft>
              <a:buClr>
                <a:srgbClr val="000000"/>
              </a:buClr>
              <a:buSzPts val="2100"/>
              <a:buFont typeface="Arial"/>
              <a:buChar char="•"/>
            </a:pPr>
            <a:r>
              <a:rPr b="0" i="0" lang="en-US" sz="2100" u="none" cap="none" strike="noStrike">
                <a:solidFill>
                  <a:schemeClr val="dk1"/>
                </a:solidFill>
                <a:latin typeface="Calibri"/>
                <a:ea typeface="Calibri"/>
                <a:cs typeface="Calibri"/>
                <a:sym typeface="Calibri"/>
              </a:rPr>
              <a:t>For further details, please refer to the additional resource provided in this presentation.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 name="Shape 39"/>
        <p:cNvGrpSpPr/>
        <p:nvPr/>
      </p:nvGrpSpPr>
      <p:grpSpPr>
        <a:xfrm>
          <a:off x="0" y="0"/>
          <a:ext cx="0" cy="0"/>
          <a:chOff x="0" y="0"/>
          <a:chExt cx="0" cy="0"/>
        </a:xfrm>
      </p:grpSpPr>
      <p:sp>
        <p:nvSpPr>
          <p:cNvPr id="40" name="Google Shape;40;p7"/>
          <p:cNvSpPr txBox="1"/>
          <p:nvPr>
            <p:ph type="title"/>
          </p:nvPr>
        </p:nvSpPr>
        <p:spPr>
          <a:xfrm>
            <a:off x="519214" y="1200150"/>
            <a:ext cx="5715000" cy="857250"/>
          </a:xfrm>
          <a:prstGeom prst="rect">
            <a:avLst/>
          </a:prstGeom>
          <a:noFill/>
          <a:ln>
            <a:noFill/>
          </a:ln>
        </p:spPr>
        <p:txBody>
          <a:bodyPr anchorCtr="0" anchor="ctr" bIns="34275" lIns="68550" spcFirstLastPara="1" rIns="68550" wrap="square" tIns="34275">
            <a:normAutofit/>
          </a:bodyPr>
          <a:lstStyle/>
          <a:p>
            <a:pPr indent="0" lvl="0" marL="0" rtl="0" algn="l">
              <a:lnSpc>
                <a:spcPct val="100000"/>
              </a:lnSpc>
              <a:spcBef>
                <a:spcPts val="0"/>
              </a:spcBef>
              <a:spcAft>
                <a:spcPts val="0"/>
              </a:spcAft>
              <a:buClr>
                <a:schemeClr val="dk1"/>
              </a:buClr>
              <a:buSzPts val="3600"/>
              <a:buFont typeface="Calibri"/>
              <a:buNone/>
            </a:pPr>
            <a:r>
              <a:rPr lang="en-US"/>
              <a:t>Learning Objectives</a:t>
            </a:r>
            <a:endParaRPr/>
          </a:p>
        </p:txBody>
      </p:sp>
      <p:sp>
        <p:nvSpPr>
          <p:cNvPr id="41" name="Google Shape;41;p7"/>
          <p:cNvSpPr txBox="1"/>
          <p:nvPr>
            <p:ph idx="1" type="body"/>
          </p:nvPr>
        </p:nvSpPr>
        <p:spPr>
          <a:xfrm>
            <a:off x="888460" y="2057400"/>
            <a:ext cx="7412476" cy="3657600"/>
          </a:xfrm>
          <a:prstGeom prst="rect">
            <a:avLst/>
          </a:prstGeom>
          <a:noFill/>
          <a:ln>
            <a:noFill/>
          </a:ln>
        </p:spPr>
        <p:txBody>
          <a:bodyPr anchorCtr="0" anchor="t" bIns="34275" lIns="68550" spcFirstLastPara="1" rIns="68550" wrap="square" tIns="34275">
            <a:normAutofit/>
          </a:bodyPr>
          <a:lstStyle/>
          <a:p>
            <a:pPr indent="-342900" lvl="0" marL="342900" rtl="0" algn="l">
              <a:lnSpc>
                <a:spcPct val="100000"/>
              </a:lnSpc>
              <a:spcBef>
                <a:spcPts val="0"/>
              </a:spcBef>
              <a:spcAft>
                <a:spcPts val="0"/>
              </a:spcAft>
              <a:buSzPts val="1800"/>
              <a:buChar char="•"/>
            </a:pPr>
            <a:r>
              <a:rPr lang="en-US" sz="2400"/>
              <a:t>Describe malware attacks</a:t>
            </a:r>
            <a:endParaRPr/>
          </a:p>
          <a:p>
            <a:pPr indent="-342900" lvl="0" marL="342900" rtl="0" algn="l">
              <a:lnSpc>
                <a:spcPct val="100000"/>
              </a:lnSpc>
              <a:spcBef>
                <a:spcPts val="0"/>
              </a:spcBef>
              <a:spcAft>
                <a:spcPts val="0"/>
              </a:spcAft>
              <a:buSzPts val="1800"/>
              <a:buChar char="•"/>
            </a:pPr>
            <a:r>
              <a:rPr lang="en-US" sz="2400"/>
              <a:t>Explain zero-day vulnerabilities used in Stuxnet malware</a:t>
            </a:r>
            <a:endParaRPr/>
          </a:p>
          <a:p>
            <a:pPr indent="-342900" lvl="0" marL="342900" rtl="0" algn="l">
              <a:lnSpc>
                <a:spcPct val="100000"/>
              </a:lnSpc>
              <a:spcBef>
                <a:spcPts val="0"/>
              </a:spcBef>
              <a:spcAft>
                <a:spcPts val="0"/>
              </a:spcAft>
              <a:buSzPts val="1800"/>
              <a:buChar char="•"/>
            </a:pPr>
            <a:r>
              <a:rPr lang="en-US" sz="2400"/>
              <a:t>List common defense mechanisms against malware attacks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 name="Shape 45"/>
        <p:cNvGrpSpPr/>
        <p:nvPr/>
      </p:nvGrpSpPr>
      <p:grpSpPr>
        <a:xfrm>
          <a:off x="0" y="0"/>
          <a:ext cx="0" cy="0"/>
          <a:chOff x="0" y="0"/>
          <a:chExt cx="0" cy="0"/>
        </a:xfrm>
      </p:grpSpPr>
      <p:sp>
        <p:nvSpPr>
          <p:cNvPr id="46" name="Google Shape;46;g2a819e4fa42_0_0"/>
          <p:cNvSpPr txBox="1"/>
          <p:nvPr>
            <p:ph type="title"/>
          </p:nvPr>
        </p:nvSpPr>
        <p:spPr>
          <a:xfrm>
            <a:off x="76200" y="457200"/>
            <a:ext cx="8311282"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US" sz="3200">
                <a:latin typeface="Times New Roman"/>
                <a:ea typeface="Times New Roman"/>
                <a:cs typeface="Times New Roman"/>
                <a:sym typeface="Times New Roman"/>
              </a:rPr>
              <a:t>STUXNET: The World's First Digital Weapon</a:t>
            </a:r>
            <a:endParaRPr sz="5400"/>
          </a:p>
        </p:txBody>
      </p:sp>
      <p:sp>
        <p:nvSpPr>
          <p:cNvPr id="47" name="Google Shape;47;g2a819e4fa42_0_0"/>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SzPts val="1800"/>
              <a:buChar char="•"/>
            </a:pPr>
            <a:r>
              <a:rPr lang="en-US"/>
              <a:t>Windows-based worm</a:t>
            </a:r>
            <a:endParaRPr/>
          </a:p>
          <a:p>
            <a:pPr indent="-342900" lvl="1" marL="914400" rtl="0" algn="l">
              <a:lnSpc>
                <a:spcPct val="100000"/>
              </a:lnSpc>
              <a:spcBef>
                <a:spcPts val="0"/>
              </a:spcBef>
              <a:spcAft>
                <a:spcPts val="0"/>
              </a:spcAft>
              <a:buSzPts val="1800"/>
              <a:buChar char="–"/>
            </a:pPr>
            <a:r>
              <a:rPr lang="en-US"/>
              <a:t>Worm: self-propagating malware</a:t>
            </a:r>
            <a:endParaRPr/>
          </a:p>
          <a:p>
            <a:pPr indent="-342900" lvl="0" marL="457200" rtl="0" algn="l">
              <a:lnSpc>
                <a:spcPct val="100000"/>
              </a:lnSpc>
              <a:spcBef>
                <a:spcPts val="0"/>
              </a:spcBef>
              <a:spcAft>
                <a:spcPts val="0"/>
              </a:spcAft>
              <a:buSzPts val="1800"/>
              <a:buChar char="•"/>
            </a:pPr>
            <a:r>
              <a:rPr lang="en-US"/>
              <a:t>Targets Siemens Industrial Control Software</a:t>
            </a:r>
            <a:endParaRPr/>
          </a:p>
          <a:p>
            <a:pPr indent="-342900" lvl="1" marL="914400" rtl="0" algn="l">
              <a:lnSpc>
                <a:spcPct val="100000"/>
              </a:lnSpc>
              <a:spcBef>
                <a:spcPts val="0"/>
              </a:spcBef>
              <a:spcAft>
                <a:spcPts val="0"/>
              </a:spcAft>
              <a:buSzPts val="1800"/>
              <a:buChar char="–"/>
            </a:pPr>
            <a:r>
              <a:rPr lang="en-US"/>
              <a:t>Used in factories, plants, and nuclear power plants</a:t>
            </a:r>
            <a:endParaRPr/>
          </a:p>
          <a:p>
            <a:pPr indent="-342900" lvl="0" marL="457200" rtl="0" algn="l">
              <a:lnSpc>
                <a:spcPct val="100000"/>
              </a:lnSpc>
              <a:spcBef>
                <a:spcPts val="0"/>
              </a:spcBef>
              <a:spcAft>
                <a:spcPts val="0"/>
              </a:spcAft>
              <a:buSzPts val="1800"/>
              <a:buChar char="•"/>
            </a:pPr>
            <a:r>
              <a:rPr lang="en-US"/>
              <a:t>Gained access through infected USB</a:t>
            </a:r>
            <a:endParaRPr/>
          </a:p>
          <a:p>
            <a:pPr indent="-342900" lvl="0" marL="457200" rtl="0" algn="l">
              <a:lnSpc>
                <a:spcPct val="100000"/>
              </a:lnSpc>
              <a:spcBef>
                <a:spcPts val="0"/>
              </a:spcBef>
              <a:spcAft>
                <a:spcPts val="0"/>
              </a:spcAft>
              <a:buSzPts val="1800"/>
              <a:buChar char="•"/>
            </a:pPr>
            <a:r>
              <a:rPr lang="en-US"/>
              <a:t>First reported in June 2010</a:t>
            </a:r>
            <a:endParaRPr/>
          </a:p>
          <a:p>
            <a:pPr indent="-342900" lvl="1" marL="914400" rtl="0" algn="l">
              <a:lnSpc>
                <a:spcPct val="100000"/>
              </a:lnSpc>
              <a:spcBef>
                <a:spcPts val="0"/>
              </a:spcBef>
              <a:spcAft>
                <a:spcPts val="0"/>
              </a:spcAft>
              <a:buSzPts val="1800"/>
              <a:buChar char="–"/>
            </a:pPr>
            <a:r>
              <a:rPr lang="en-US"/>
              <a:t>General public became aware after July 2010</a:t>
            </a:r>
            <a:endParaRPr/>
          </a:p>
        </p:txBody>
      </p:sp>
      <p:sp>
        <p:nvSpPr>
          <p:cNvPr id="48" name="Google Shape;48;g2a819e4fa42_0_0"/>
          <p:cNvSpPr txBox="1"/>
          <p:nvPr/>
        </p:nvSpPr>
        <p:spPr>
          <a:xfrm>
            <a:off x="2741555" y="6285384"/>
            <a:ext cx="4627916" cy="230832"/>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b="0" i="0" lang="en-US" sz="1000" u="none" cap="none" strike="noStrike">
                <a:solidFill>
                  <a:schemeClr val="dk1"/>
                </a:solidFill>
                <a:latin typeface="Arial"/>
                <a:ea typeface="Arial"/>
                <a:cs typeface="Arial"/>
                <a:sym typeface="Arial"/>
              </a:rPr>
              <a:t>Source: https://en.wikipedia.org/wiki/Stuxnet</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 name="Shape 52"/>
        <p:cNvGrpSpPr/>
        <p:nvPr/>
      </p:nvGrpSpPr>
      <p:grpSpPr>
        <a:xfrm>
          <a:off x="0" y="0"/>
          <a:ext cx="0" cy="0"/>
          <a:chOff x="0" y="0"/>
          <a:chExt cx="0" cy="0"/>
        </a:xfrm>
      </p:grpSpPr>
      <p:sp>
        <p:nvSpPr>
          <p:cNvPr id="53" name="Google Shape;53;g2a819e4fa42_0_5"/>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US"/>
              <a:t>Introduction Cont. </a:t>
            </a:r>
            <a:endParaRPr/>
          </a:p>
        </p:txBody>
      </p:sp>
      <p:sp>
        <p:nvSpPr>
          <p:cNvPr id="54" name="Google Shape;54;g2a819e4fa42_0_5"/>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SzPts val="1800"/>
              <a:buChar char="•"/>
            </a:pPr>
            <a:r>
              <a:rPr lang="en-US"/>
              <a:t>Digital weapon created by a nation-state</a:t>
            </a:r>
            <a:endParaRPr/>
          </a:p>
          <a:p>
            <a:pPr indent="-342900" lvl="1" marL="914400" rtl="0" algn="l">
              <a:lnSpc>
                <a:spcPct val="100000"/>
              </a:lnSpc>
              <a:spcBef>
                <a:spcPts val="0"/>
              </a:spcBef>
              <a:spcAft>
                <a:spcPts val="0"/>
              </a:spcAft>
              <a:buSzPts val="1800"/>
              <a:buChar char="–"/>
            </a:pPr>
            <a:r>
              <a:rPr lang="en-US"/>
              <a:t>60% (&gt;62,000) of infected computers were in Iran</a:t>
            </a:r>
            <a:endParaRPr/>
          </a:p>
          <a:p>
            <a:pPr indent="-342900" lvl="1" marL="914400" rtl="0" algn="l">
              <a:lnSpc>
                <a:spcPct val="100000"/>
              </a:lnSpc>
              <a:spcBef>
                <a:spcPts val="0"/>
              </a:spcBef>
              <a:spcAft>
                <a:spcPts val="0"/>
              </a:spcAft>
              <a:buSzPts val="1800"/>
              <a:buChar char="–"/>
            </a:pPr>
            <a:r>
              <a:rPr lang="en-US"/>
              <a:t>Iran confirmed their nuclear program was damaged by Stuxnet</a:t>
            </a:r>
            <a:endParaRPr/>
          </a:p>
          <a:p>
            <a:pPr indent="-342900" lvl="1" marL="914400" rtl="0" algn="l">
              <a:lnSpc>
                <a:spcPct val="100000"/>
              </a:lnSpc>
              <a:spcBef>
                <a:spcPts val="0"/>
              </a:spcBef>
              <a:spcAft>
                <a:spcPts val="0"/>
              </a:spcAft>
              <a:buSzPts val="1800"/>
              <a:buChar char="–"/>
            </a:pPr>
            <a:r>
              <a:rPr lang="en-US"/>
              <a:t>Sophisticated design, special targets, expensive to develop</a:t>
            </a:r>
            <a:endParaRPr/>
          </a:p>
          <a:p>
            <a:pPr indent="-342900" lvl="2" marL="1371600" rtl="0" algn="l">
              <a:lnSpc>
                <a:spcPct val="100000"/>
              </a:lnSpc>
              <a:spcBef>
                <a:spcPts val="0"/>
              </a:spcBef>
              <a:spcAft>
                <a:spcPts val="0"/>
              </a:spcAft>
              <a:buSzPts val="1800"/>
              <a:buChar char="•"/>
            </a:pPr>
            <a:r>
              <a:rPr lang="en-US"/>
              <a:t>Average viruses are about 10k bytes in size, Stuxnet was 500KB</a:t>
            </a:r>
            <a:endParaRPr/>
          </a:p>
          <a:p>
            <a:pPr indent="-342900" lvl="2" marL="1371600" rtl="0" algn="l">
              <a:lnSpc>
                <a:spcPct val="100000"/>
              </a:lnSpc>
              <a:spcBef>
                <a:spcPts val="0"/>
              </a:spcBef>
              <a:spcAft>
                <a:spcPts val="0"/>
              </a:spcAft>
              <a:buSzPts val="1800"/>
              <a:buChar char="•"/>
            </a:pPr>
            <a:r>
              <a:rPr lang="en-US"/>
              <a:t>Used 4-5 zero days</a:t>
            </a:r>
            <a:endParaRPr/>
          </a:p>
        </p:txBody>
      </p:sp>
      <p:sp>
        <p:nvSpPr>
          <p:cNvPr id="55" name="Google Shape;55;g2a819e4fa42_0_5"/>
          <p:cNvSpPr txBox="1"/>
          <p:nvPr/>
        </p:nvSpPr>
        <p:spPr>
          <a:xfrm>
            <a:off x="2741555" y="6285384"/>
            <a:ext cx="4627916" cy="230832"/>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b="0" i="0" lang="en-US" sz="1000" u="none" cap="none" strike="noStrike">
                <a:solidFill>
                  <a:schemeClr val="dk1"/>
                </a:solidFill>
                <a:latin typeface="Arial"/>
                <a:ea typeface="Arial"/>
                <a:cs typeface="Arial"/>
                <a:sym typeface="Arial"/>
              </a:rPr>
              <a:t>Source: https://en.wikipedia.org/wiki/Stuxnet</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g2a819e4fa42_0_10"/>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US"/>
              <a:t>Introduction Cont.</a:t>
            </a:r>
            <a:endParaRPr/>
          </a:p>
        </p:txBody>
      </p:sp>
      <p:sp>
        <p:nvSpPr>
          <p:cNvPr id="61" name="Google Shape;61;g2a819e4fa42_0_10"/>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SzPts val="1800"/>
              <a:buChar char="•"/>
            </a:pPr>
            <a:r>
              <a:rPr lang="en-US"/>
              <a:t>First known cyber weapon to attack SCADA systems</a:t>
            </a:r>
            <a:endParaRPr/>
          </a:p>
          <a:p>
            <a:pPr indent="-342900" lvl="0" marL="457200" rtl="0" algn="l">
              <a:lnSpc>
                <a:spcPct val="100000"/>
              </a:lnSpc>
              <a:spcBef>
                <a:spcPts val="0"/>
              </a:spcBef>
              <a:spcAft>
                <a:spcPts val="0"/>
              </a:spcAft>
              <a:buSzPts val="1800"/>
              <a:buChar char="•"/>
            </a:pPr>
            <a:r>
              <a:rPr lang="en-US"/>
              <a:t>2012 Flame</a:t>
            </a:r>
            <a:endParaRPr/>
          </a:p>
          <a:p>
            <a:pPr indent="-342900" lvl="1" marL="914400" rtl="0" algn="l">
              <a:lnSpc>
                <a:spcPct val="100000"/>
              </a:lnSpc>
              <a:spcBef>
                <a:spcPts val="0"/>
              </a:spcBef>
              <a:spcAft>
                <a:spcPts val="0"/>
              </a:spcAft>
              <a:buSzPts val="1800"/>
              <a:buChar char="–"/>
            </a:pPr>
            <a:r>
              <a:rPr lang="en-US"/>
              <a:t>Related to Stuxnet, a tool for cyber espionage in the Middle East in 2012 </a:t>
            </a:r>
            <a:endParaRPr/>
          </a:p>
        </p:txBody>
      </p:sp>
      <p:sp>
        <p:nvSpPr>
          <p:cNvPr id="62" name="Google Shape;62;g2a819e4fa42_0_10"/>
          <p:cNvSpPr txBox="1"/>
          <p:nvPr/>
        </p:nvSpPr>
        <p:spPr>
          <a:xfrm>
            <a:off x="2741555" y="6285384"/>
            <a:ext cx="4627916" cy="230832"/>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b="0" i="0" lang="en-US" sz="1000" u="none" cap="none" strike="noStrike">
                <a:solidFill>
                  <a:schemeClr val="dk1"/>
                </a:solidFill>
                <a:latin typeface="Arial"/>
                <a:ea typeface="Arial"/>
                <a:cs typeface="Arial"/>
                <a:sym typeface="Arial"/>
              </a:rPr>
              <a:t>Source: https://en.wikipedia.org/wiki/Stuxnet</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g2a819e4fa42_0_15"/>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US"/>
              <a:t>Attack Vector</a:t>
            </a:r>
            <a:endParaRPr/>
          </a:p>
        </p:txBody>
      </p:sp>
      <p:sp>
        <p:nvSpPr>
          <p:cNvPr id="68" name="Google Shape;68;g2a819e4fa42_0_15"/>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SzPts val="1800"/>
              <a:buChar char="•"/>
            </a:pPr>
            <a:r>
              <a:rPr lang="en-US"/>
              <a:t>Carried by flash drive</a:t>
            </a:r>
            <a:endParaRPr/>
          </a:p>
          <a:p>
            <a:pPr indent="-342900" lvl="0" marL="457200" rtl="0" algn="l">
              <a:lnSpc>
                <a:spcPct val="100000"/>
              </a:lnSpc>
              <a:spcBef>
                <a:spcPts val="0"/>
              </a:spcBef>
              <a:spcAft>
                <a:spcPts val="0"/>
              </a:spcAft>
              <a:buSzPts val="1800"/>
              <a:buChar char="•"/>
            </a:pPr>
            <a:r>
              <a:rPr lang="en-US"/>
              <a:t>Copies to open file shares</a:t>
            </a:r>
            <a:endParaRPr/>
          </a:p>
          <a:p>
            <a:pPr indent="-342900" lvl="0" marL="457200" rtl="0" algn="l">
              <a:lnSpc>
                <a:spcPct val="100000"/>
              </a:lnSpc>
              <a:spcBef>
                <a:spcPts val="0"/>
              </a:spcBef>
              <a:spcAft>
                <a:spcPts val="0"/>
              </a:spcAft>
              <a:buSzPts val="1800"/>
              <a:buChar char="•"/>
            </a:pPr>
            <a:r>
              <a:rPr lang="en-US"/>
              <a:t>Passed through vulnerable print spooler code (zero-day vulnerability - MS 10-061)</a:t>
            </a:r>
            <a:endParaRPr/>
          </a:p>
          <a:p>
            <a:pPr indent="-342900" lvl="0" marL="457200" rtl="0" algn="l">
              <a:lnSpc>
                <a:spcPct val="100000"/>
              </a:lnSpc>
              <a:spcBef>
                <a:spcPts val="0"/>
              </a:spcBef>
              <a:spcAft>
                <a:spcPts val="0"/>
              </a:spcAft>
              <a:buSzPts val="1800"/>
              <a:buChar char="•"/>
            </a:pPr>
            <a:r>
              <a:rPr lang="en-US"/>
              <a:t>Passed the RPC vulnerability in Conficker (MS-08-067)</a:t>
            </a:r>
            <a:endParaRPr/>
          </a:p>
        </p:txBody>
      </p:sp>
      <p:sp>
        <p:nvSpPr>
          <p:cNvPr id="69" name="Google Shape;69;g2a819e4fa42_0_15"/>
          <p:cNvSpPr txBox="1"/>
          <p:nvPr/>
        </p:nvSpPr>
        <p:spPr>
          <a:xfrm>
            <a:off x="2741555" y="6285384"/>
            <a:ext cx="4627916" cy="230832"/>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b="0" i="0" lang="en-US" sz="1000" u="none" cap="none" strike="noStrike">
                <a:solidFill>
                  <a:schemeClr val="dk1"/>
                </a:solidFill>
                <a:latin typeface="Arial"/>
                <a:ea typeface="Arial"/>
                <a:cs typeface="Arial"/>
                <a:sym typeface="Arial"/>
              </a:rPr>
              <a:t>Source: https://en.wikipedia.org/wiki/Stuxnet</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g2a819e4fa42_0_20"/>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US"/>
              <a:t>Attack Vector Cont.</a:t>
            </a:r>
            <a:endParaRPr/>
          </a:p>
        </p:txBody>
      </p:sp>
      <p:sp>
        <p:nvSpPr>
          <p:cNvPr id="75" name="Google Shape;75;g2a819e4fa42_0_20"/>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SzPts val="1800"/>
              <a:buChar char="•"/>
            </a:pPr>
            <a:r>
              <a:rPr lang="en-US"/>
              <a:t>Create a vulnerable scheduled task, then modify the task and pad until its CRC32 matches the original task (will now run under scheduler), creates a rootkit for Vista+</a:t>
            </a:r>
            <a:endParaRPr/>
          </a:p>
          <a:p>
            <a:pPr indent="-342900" lvl="0" marL="457200" rtl="0" algn="l">
              <a:lnSpc>
                <a:spcPct val="100000"/>
              </a:lnSpc>
              <a:spcBef>
                <a:spcPts val="0"/>
              </a:spcBef>
              <a:spcAft>
                <a:spcPts val="0"/>
              </a:spcAft>
              <a:buSzPts val="1800"/>
              <a:buChar char="•"/>
            </a:pPr>
            <a:r>
              <a:rPr lang="en-US"/>
              <a:t>Allows users to load different keyboard layouts</a:t>
            </a:r>
            <a:endParaRPr/>
          </a:p>
          <a:p>
            <a:pPr indent="-342900" lvl="0" marL="457200" rtl="0" algn="l">
              <a:lnSpc>
                <a:spcPct val="100000"/>
              </a:lnSpc>
              <a:spcBef>
                <a:spcPts val="0"/>
              </a:spcBef>
              <a:spcAft>
                <a:spcPts val="0"/>
              </a:spcAft>
              <a:buSzPts val="1800"/>
              <a:buChar char="•"/>
            </a:pPr>
            <a:r>
              <a:rPr lang="en-US"/>
              <a:t>Can be loaded from anywhere</a:t>
            </a:r>
            <a:endParaRPr/>
          </a:p>
          <a:p>
            <a:pPr indent="-342900" lvl="0" marL="457200" rtl="0" algn="l">
              <a:lnSpc>
                <a:spcPct val="100000"/>
              </a:lnSpc>
              <a:spcBef>
                <a:spcPts val="0"/>
              </a:spcBef>
              <a:spcAft>
                <a:spcPts val="0"/>
              </a:spcAft>
              <a:buSzPts val="1800"/>
              <a:buChar char="•"/>
            </a:pPr>
            <a:r>
              <a:rPr lang="en-US"/>
              <a:t>Load pointers and then transfer to code</a:t>
            </a:r>
            <a:endParaRPr/>
          </a:p>
          <a:p>
            <a:pPr indent="-342900" lvl="0" marL="457200" rtl="0" algn="l">
              <a:lnSpc>
                <a:spcPct val="100000"/>
              </a:lnSpc>
              <a:spcBef>
                <a:spcPts val="0"/>
              </a:spcBef>
              <a:spcAft>
                <a:spcPts val="0"/>
              </a:spcAft>
              <a:buSzPts val="1800"/>
              <a:buChar char="•"/>
            </a:pPr>
            <a:r>
              <a:rPr lang="en-US"/>
              <a:t>Creates rootkit for Windows XP</a:t>
            </a:r>
            <a:endParaRPr/>
          </a:p>
        </p:txBody>
      </p:sp>
      <p:sp>
        <p:nvSpPr>
          <p:cNvPr id="76" name="Google Shape;76;g2a819e4fa42_0_20"/>
          <p:cNvSpPr txBox="1"/>
          <p:nvPr/>
        </p:nvSpPr>
        <p:spPr>
          <a:xfrm>
            <a:off x="2741555" y="6285384"/>
            <a:ext cx="4627916" cy="230832"/>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b="0" i="0" lang="en-US" sz="1000" u="none" cap="none" strike="noStrike">
                <a:solidFill>
                  <a:schemeClr val="dk1"/>
                </a:solidFill>
                <a:latin typeface="Arial"/>
                <a:ea typeface="Arial"/>
                <a:cs typeface="Arial"/>
                <a:sym typeface="Arial"/>
              </a:rPr>
              <a:t>Source: https://en.wikipedia.org/wiki/Stuxnet</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dc:creator>cai-adm</dc:creator>
</cp:coreProperties>
</file>