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8" roundtripDataSignature="AMtx7mj5q5TevmA5/3KAiza5IRlyQe8q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0d4c55f8ef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g30d4c55f8e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2be339eb8e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32be339eb8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9ffc3ece9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g29ffc3ece9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29ffc3ece9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" name="Google Shape;26;g29ffc3ece9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9ffc3ece97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" name="Google Shape;32;g29ffc3ece9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9ffc3ece97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" name="Google Shape;38;g29ffc3ece9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32be339eb8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" name="Google Shape;44;g32be339eb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a2a5a9131c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g2a2a5a9131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a2a5a9131c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g2a2a5a9131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2be339eb8e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2be339eb8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a2a5a9131c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2a2a5a9131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oaklandca.gov/news/city-of-oakland-completes-analysis-of-data-privacy-incident-ramps-up-investment-in-information-technology-security" TargetMode="External"/><Relationship Id="rId4" Type="http://schemas.openxmlformats.org/officeDocument/2006/relationships/hyperlink" Target="https://ridgesecurity.ai/blog/automated-pentesting-could-have-prevented-the-city-of-oakland-ransomware-attack/" TargetMode="External"/><Relationship Id="rId5" Type="http://schemas.openxmlformats.org/officeDocument/2006/relationships/hyperlink" Target="https://www.cbsnews.com/sanfrancisco/news/oakland-ransomware-attack-worsens/" TargetMode="External"/><Relationship Id="rId6" Type="http://schemas.openxmlformats.org/officeDocument/2006/relationships/hyperlink" Target="https://www.portnox.com/blog/network-access-control/oakland-ransomware-attack/" TargetMode="External"/><Relationship Id="rId7" Type="http://schemas.openxmlformats.org/officeDocument/2006/relationships/hyperlink" Target="https://statescoop.com/oakland-ransomware-second-data-dump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800"/>
              <a:t>City of Oakland Ransomware Attack</a:t>
            </a:r>
            <a:endParaRPr b="1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0d4c55f8ef_0_2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 Cont.</a:t>
            </a:r>
            <a:endParaRPr/>
          </a:p>
        </p:txBody>
      </p:sp>
      <p:sp>
        <p:nvSpPr>
          <p:cNvPr id="77" name="Google Shape;77;g30d4c55f8ef_0_2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If personal data is leaked, like in this case, you will likely be found liable in a suit and be required to pay monetary damages, as well as cover credit monitoring and other forms of </a:t>
            </a:r>
            <a:r>
              <a:rPr lang="en-US"/>
              <a:t>identity</a:t>
            </a:r>
            <a:r>
              <a:rPr lang="en-US"/>
              <a:t> theft insurance for affected individuals, which should come into consideration in your risk management plan when deciding whether or not to pay a ransom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2be339eb8e_0_1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 Cont.</a:t>
            </a:r>
            <a:endParaRPr/>
          </a:p>
        </p:txBody>
      </p:sp>
      <p:sp>
        <p:nvSpPr>
          <p:cNvPr id="83" name="Google Shape;83;g32be339eb8e_0_1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Always keep backups of systems so you can restore quickly in the event of a ransomware attack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Conduct regular pentests and stress tests to determine if your network is vulnerable to an attack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9ffc3ece97_0_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89" name="Google Shape;89;g29ffc3ece97_0_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2575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https://www.oaklandca.gov/news/city-of-oakland-completes-analysis-of-data-privacy-incident-ramps-up-investment-in-information-technology-security</a:t>
            </a:r>
            <a:endParaRPr/>
          </a:p>
          <a:p>
            <a:pPr indent="-32575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https://ridgesecurity.ai/blog/automated-pentesting-could-have-prevented-the-city-of-oakland-ransomware-attack/</a:t>
            </a:r>
            <a:endParaRPr/>
          </a:p>
          <a:p>
            <a:pPr indent="-32575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https://www.cbsnews.com/sanfrancisco/news/oakland-ransomware-attack-worsens/</a:t>
            </a:r>
            <a:endParaRPr/>
          </a:p>
          <a:p>
            <a:pPr indent="-32575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en-US" u="sng">
                <a:solidFill>
                  <a:schemeClr val="hlink"/>
                </a:solidFill>
                <a:hlinkClick r:id="rId6"/>
              </a:rPr>
              <a:t>https://www.portnox.com/blog/network-access-control/oakland-ransomware-attack/</a:t>
            </a:r>
            <a:endParaRPr/>
          </a:p>
          <a:p>
            <a:pPr indent="-32575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rPr lang="en-US" u="sng">
                <a:solidFill>
                  <a:schemeClr val="hlink"/>
                </a:solidFill>
                <a:hlinkClick r:id="rId7"/>
              </a:rPr>
              <a:t>https://statescoop.com/oakland-ransomware-second-data-dump/</a:t>
            </a:r>
            <a:endParaRPr/>
          </a:p>
          <a:p>
            <a:pPr indent="-32575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Char char="•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29ffc3ece97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29" name="Google Shape;29;g29ffc3ece97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early 2023 the city of Oakland, California suffered a major </a:t>
            </a:r>
            <a:r>
              <a:rPr lang="en-US"/>
              <a:t>ransomware</a:t>
            </a:r>
            <a:r>
              <a:rPr lang="en-US"/>
              <a:t> attack on city systems, resulting in massive network outages and prompting city administrators to declare a state of emergency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city was forced to shut down certain internal call lines in response to the attack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9ffc3ece97_0_1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Background Information</a:t>
            </a:r>
            <a:endParaRPr/>
          </a:p>
        </p:txBody>
      </p:sp>
      <p:sp>
        <p:nvSpPr>
          <p:cNvPr id="35" name="Google Shape;35;g29ffc3ece97_0_1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Oakland, California is home to over 400,000 residents and many large tech companies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cities critical functions include emergency services, utilities, and public records management, all of which are necessary to keep the city operating efficiently; the ransomware attack caused major challenges and stress to all these critical systems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9ffc3ece97_0_1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Timeline of Events</a:t>
            </a:r>
            <a:endParaRPr/>
          </a:p>
        </p:txBody>
      </p:sp>
      <p:sp>
        <p:nvSpPr>
          <p:cNvPr id="41" name="Google Shape;41;g29ffc3ece97_0_1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Feb. 8, 2023</a:t>
            </a:r>
            <a:r>
              <a:rPr lang="en-US">
                <a:solidFill>
                  <a:srgbClr val="FF0000"/>
                </a:solidFill>
              </a:rPr>
              <a:t>:</a:t>
            </a:r>
            <a:r>
              <a:rPr lang="en-US"/>
              <a:t> The City of Oakland experiences a major ransomware attack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Feb. 10:</a:t>
            </a:r>
            <a:r>
              <a:rPr lang="en-US"/>
              <a:t> Oakland declares a local state of emergency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Feb. - March:</a:t>
            </a:r>
            <a:r>
              <a:rPr lang="en-US"/>
              <a:t> Critical systems are impacted, including city payroll, permitting, and public records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2be339eb8e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Timeline of Events Cont.</a:t>
            </a:r>
            <a:endParaRPr/>
          </a:p>
        </p:txBody>
      </p:sp>
      <p:sp>
        <p:nvSpPr>
          <p:cNvPr id="47" name="Google Shape;47;g32be339eb8e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Feb. - March: </a:t>
            </a:r>
            <a:r>
              <a:rPr lang="en-US"/>
              <a:t> The </a:t>
            </a:r>
            <a:r>
              <a:rPr lang="en-US"/>
              <a:t>attackers</a:t>
            </a:r>
            <a:r>
              <a:rPr lang="en-US"/>
              <a:t> demand an undisclosed ransom to the City of Oakland, to be paid for the recovery of lost data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March:</a:t>
            </a:r>
            <a:r>
              <a:rPr lang="en-US"/>
              <a:t> City employees and residents personal data is leaked online after Oakland refuses to pay the ransom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April:</a:t>
            </a:r>
            <a:r>
              <a:rPr lang="en-US"/>
              <a:t> A second, much larger data dump is published, totalling nearly 600Gb of city data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May 4, 2023:</a:t>
            </a:r>
            <a:r>
              <a:rPr lang="en-US"/>
              <a:t> Nearly all impacted systems restored and fully operational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a2a5a9131c_0_1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Attack Vector</a:t>
            </a:r>
            <a:endParaRPr/>
          </a:p>
        </p:txBody>
      </p:sp>
      <p:sp>
        <p:nvSpPr>
          <p:cNvPr id="53" name="Google Shape;53;g2a2a5a9131c_0_1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897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actual attack vector has not been disclosed, as of Jan. 2025</a:t>
            </a:r>
            <a:endParaRPr/>
          </a:p>
          <a:p>
            <a:pPr indent="-34289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As in all ransomware attacks, critical systems, such as the city’s email systems, phone lines, and employee payroll and portal websites were encrypted and exfiltrated by the attackers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a2a5a9131c_0_1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Attribution</a:t>
            </a:r>
            <a:endParaRPr/>
          </a:p>
        </p:txBody>
      </p:sp>
      <p:sp>
        <p:nvSpPr>
          <p:cNvPr id="59" name="Google Shape;59;g2a2a5a9131c_0_1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 ransomware group known as Play has claimed responsibility, posting the stolen data on their leak site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Play is known for targeting critical infrastructure and commonly utilized double extortion: pay the </a:t>
            </a:r>
            <a:r>
              <a:rPr lang="en-US"/>
              <a:t>ransom or your data will be leaked and sold online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As of Jan. 2025, nobody has yet been charged in connection with the attack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2be339eb8e_0_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Aftermath</a:t>
            </a:r>
            <a:endParaRPr/>
          </a:p>
        </p:txBody>
      </p:sp>
      <p:sp>
        <p:nvSpPr>
          <p:cNvPr id="65" name="Google Shape;65;g32be339eb8e_0_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City of Oakland has faced multiple lawsuits in connection with the breach, with a prominent suit coming from the local Oakland Police Department union, seeking monetary damages as well as credit monitoring, bank monitoring, and identity theft insurance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city has </a:t>
            </a:r>
            <a:r>
              <a:rPr lang="en-US"/>
              <a:t>budgeted</a:t>
            </a:r>
            <a:r>
              <a:rPr lang="en-US"/>
              <a:t> $10 million over two years to hire IT specialists and strengthen city systems and networks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a2a5a9131c_0_2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</a:t>
            </a:r>
            <a:endParaRPr/>
          </a:p>
        </p:txBody>
      </p:sp>
      <p:sp>
        <p:nvSpPr>
          <p:cNvPr id="71" name="Google Shape;71;g2a2a5a9131c_0_2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Ransomware groups specifically target the critical infrastructure of medium-sized cities, who may not have top-of-the-line security, but with enough money to pay a ransom worth the effort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If you refuse to pay the ransom, you risk confidential, perhaps personal, data being leaked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