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9"/>
  </p:notesMasterIdLst>
  <p:sldIdLst>
    <p:sldId id="256" r:id="rId2"/>
    <p:sldId id="554" r:id="rId3"/>
    <p:sldId id="588" r:id="rId4"/>
    <p:sldId id="257" r:id="rId5"/>
    <p:sldId id="258" r:id="rId6"/>
    <p:sldId id="259" r:id="rId7"/>
    <p:sldId id="260" r:id="rId8"/>
    <p:sldId id="261" r:id="rId9"/>
    <p:sldId id="262" r:id="rId10"/>
    <p:sldId id="560" r:id="rId11"/>
    <p:sldId id="266" r:id="rId12"/>
    <p:sldId id="267" r:id="rId13"/>
    <p:sldId id="268" r:id="rId14"/>
    <p:sldId id="565" r:id="rId15"/>
    <p:sldId id="269" r:id="rId16"/>
    <p:sldId id="271" r:id="rId17"/>
    <p:sldId id="272" r:id="rId18"/>
    <p:sldId id="273" r:id="rId19"/>
    <p:sldId id="274" r:id="rId20"/>
    <p:sldId id="275" r:id="rId21"/>
    <p:sldId id="278" r:id="rId22"/>
    <p:sldId id="279" r:id="rId23"/>
    <p:sldId id="280" r:id="rId24"/>
    <p:sldId id="281" r:id="rId25"/>
    <p:sldId id="282" r:id="rId26"/>
    <p:sldId id="283" r:id="rId27"/>
    <p:sldId id="284" r:id="rId28"/>
    <p:sldId id="285" r:id="rId29"/>
    <p:sldId id="286" r:id="rId30"/>
    <p:sldId id="578" r:id="rId31"/>
    <p:sldId id="579" r:id="rId32"/>
    <p:sldId id="580" r:id="rId33"/>
    <p:sldId id="582" r:id="rId34"/>
    <p:sldId id="584" r:id="rId35"/>
    <p:sldId id="585" r:id="rId36"/>
    <p:sldId id="586" r:id="rId37"/>
    <p:sldId id="587" r:id="rId38"/>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8" roundtripDataSignature="AMtx7mitTruZs/2leca7g0VydeWY/d/bV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933" autoAdjust="0"/>
  </p:normalViewPr>
  <p:slideViewPr>
    <p:cSldViewPr snapToGrid="0">
      <p:cViewPr varScale="1">
        <p:scale>
          <a:sx n="102" d="100"/>
          <a:sy n="102" d="100"/>
        </p:scale>
        <p:origin x="1884" y="1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8" Type="http://customschemas.google.com/relationships/presentationmetadata" Target="metadata"/><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
        <p:cNvGrpSpPr/>
        <p:nvPr/>
      </p:nvGrpSpPr>
      <p:grpSpPr>
        <a:xfrm>
          <a:off x="0" y="0"/>
          <a:ext cx="0" cy="0"/>
          <a:chOff x="0" y="0"/>
          <a:chExt cx="0" cy="0"/>
        </a:xfrm>
      </p:grpSpPr>
      <p:sp>
        <p:nvSpPr>
          <p:cNvPr id="20" name="Google Shape;20;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 name="Google Shape;21;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29f9d4983fa_0_3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29f9d4983fa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29f9d4983fa_0_4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29f9d4983fa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29f9d4983fa_0_5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29f9d4983fa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29f9d4983fa_0_6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29f9d4983fa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29f9d4983fa_0_6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29f9d4983fa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29f9d4983fa_0_7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29f9d4983fa_0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29f9d4983fa_0_7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29f9d4983fa_0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29f9d4983fa_0_9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g29f9d4983fa_0_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29f9d4983fa_0_98: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4" name="Google Shape;164;g29f9d4983fa_0_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29f9d4983fa_0_10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29f9d4983fa_0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
        <p:cNvGrpSpPr/>
        <p:nvPr/>
      </p:nvGrpSpPr>
      <p:grpSpPr>
        <a:xfrm>
          <a:off x="0" y="0"/>
          <a:ext cx="0" cy="0"/>
          <a:chOff x="0" y="0"/>
          <a:chExt cx="0" cy="0"/>
        </a:xfrm>
      </p:grpSpPr>
      <p:sp>
        <p:nvSpPr>
          <p:cNvPr id="25" name="Google Shape;25;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 name="Google Shape;26;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29f9d4983fa_0_108: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29f9d4983fa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29f9d4983fa_0_11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29f9d4983fa_0_1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29f9d4983fa_0_118: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 name="Google Shape;188;g29f9d4983fa_0_1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29f9d4983fa_0_12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29f9d4983fa_0_1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29f9d4983fa_0_128: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29f9d4983fa_0_1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29f9d4983fa_0_133: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29f9d4983fa_0_1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Google Shape;31;g25e50be669c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 name="Google Shape;32;g25e50be669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Google Shape;37;g25e50be669c_0_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 name="Google Shape;38;g25e50be669c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g25e50be669c_0_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 name="Google Shape;44;g25e50be669c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
        <p:cNvGrpSpPr/>
        <p:nvPr/>
      </p:nvGrpSpPr>
      <p:grpSpPr>
        <a:xfrm>
          <a:off x="0" y="0"/>
          <a:ext cx="0" cy="0"/>
          <a:chOff x="0" y="0"/>
          <a:chExt cx="0" cy="0"/>
        </a:xfrm>
      </p:grpSpPr>
      <p:sp>
        <p:nvSpPr>
          <p:cNvPr id="49" name="Google Shape;49;g29f9d4983fa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 name="Google Shape;50;g29f9d4983f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9f9d4983fa_0_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g29f9d4983fa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29f9d4983fa_0_28: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29f9d4983fa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29f9d4983fa_0_3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29f9d4983fa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4"/>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 name="Google Shape;10;p4"/>
          <p:cNvSpPr txBox="1">
            <a:spLocks noGrp="1"/>
          </p:cNvSpPr>
          <p:nvPr>
            <p:ph type="subTitle" idx="1"/>
          </p:nvPr>
        </p:nvSpPr>
        <p:spPr>
          <a:xfrm>
            <a:off x="1371600" y="3733800"/>
            <a:ext cx="6400800" cy="15240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pic>
        <p:nvPicPr>
          <p:cNvPr id="11" name="Google Shape;11;p4" descr="Image result for mtu logo"/>
          <p:cNvPicPr preferRelativeResize="0"/>
          <p:nvPr/>
        </p:nvPicPr>
        <p:blipFill rotWithShape="1">
          <a:blip r:embed="rId2">
            <a:alphaModFix/>
          </a:blip>
          <a:srcRect/>
          <a:stretch/>
        </p:blipFill>
        <p:spPr>
          <a:xfrm>
            <a:off x="4648200" y="5396260"/>
            <a:ext cx="1491312" cy="1027525"/>
          </a:xfrm>
          <a:prstGeom prst="rect">
            <a:avLst/>
          </a:prstGeom>
          <a:noFill/>
          <a:ln>
            <a:noFill/>
          </a:ln>
        </p:spPr>
      </p:pic>
      <p:sp>
        <p:nvSpPr>
          <p:cNvPr id="12" name="Google Shape;12;p4"/>
          <p:cNvSpPr txBox="1"/>
          <p:nvPr/>
        </p:nvSpPr>
        <p:spPr>
          <a:xfrm>
            <a:off x="4343400" y="6527410"/>
            <a:ext cx="838200"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i="0" u="none" strike="noStrike" cap="none">
                <a:solidFill>
                  <a:schemeClr val="dk1"/>
                </a:solidFill>
                <a:latin typeface="Calibri"/>
                <a:ea typeface="Calibri"/>
                <a:cs typeface="Calibri"/>
                <a:sym typeface="Calibri"/>
              </a:rPr>
              <a:t>Page </a:t>
            </a:r>
            <a:fld id="{00000000-1234-1234-1234-123412341234}" type="slidenum">
              <a:rPr lang="en-US" sz="1200" b="0" i="0" u="none" strike="noStrike" cap="none">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pic>
        <p:nvPicPr>
          <p:cNvPr id="13" name="Google Shape;13;p4"/>
          <p:cNvPicPr preferRelativeResize="0"/>
          <p:nvPr/>
        </p:nvPicPr>
        <p:blipFill rotWithShape="1">
          <a:blip r:embed="rId3">
            <a:alphaModFix/>
          </a:blip>
          <a:srcRect/>
          <a:stretch/>
        </p:blipFill>
        <p:spPr>
          <a:xfrm>
            <a:off x="3409950" y="5391150"/>
            <a:ext cx="914400" cy="91917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4"/>
        <p:cNvGrpSpPr/>
        <p:nvPr/>
      </p:nvGrpSpPr>
      <p:grpSpPr>
        <a:xfrm>
          <a:off x="0" y="0"/>
          <a:ext cx="0" cy="0"/>
          <a:chOff x="0" y="0"/>
          <a:chExt cx="0" cy="0"/>
        </a:xfrm>
      </p:grpSpPr>
      <p:sp>
        <p:nvSpPr>
          <p:cNvPr id="15" name="Google Shape;15;p5"/>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 name="Google Shape;16;p5"/>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pic>
        <p:nvPicPr>
          <p:cNvPr id="17" name="Google Shape;17;p5" descr="Image result for mtu logo"/>
          <p:cNvPicPr preferRelativeResize="0"/>
          <p:nvPr/>
        </p:nvPicPr>
        <p:blipFill rotWithShape="1">
          <a:blip r:embed="rId2">
            <a:alphaModFix/>
          </a:blip>
          <a:srcRect/>
          <a:stretch/>
        </p:blipFill>
        <p:spPr>
          <a:xfrm>
            <a:off x="8153400" y="6195556"/>
            <a:ext cx="867867" cy="597967"/>
          </a:xfrm>
          <a:prstGeom prst="rect">
            <a:avLst/>
          </a:prstGeom>
          <a:noFill/>
          <a:ln>
            <a:noFill/>
          </a:ln>
        </p:spPr>
      </p:pic>
      <p:sp>
        <p:nvSpPr>
          <p:cNvPr id="18" name="Google Shape;18;p5"/>
          <p:cNvSpPr txBox="1"/>
          <p:nvPr/>
        </p:nvSpPr>
        <p:spPr>
          <a:xfrm>
            <a:off x="4343400" y="6527410"/>
            <a:ext cx="838200"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Page </a:t>
            </a: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4">
            <a:alphaModFix/>
          </a:blip>
          <a:stretch>
            <a:fillRect/>
          </a:stretch>
        </a:blipFill>
        <a:effectLst/>
      </p:bgPr>
    </p:bg>
    <p:spTree>
      <p:nvGrpSpPr>
        <p:cNvPr id="1" name="Shape 5"/>
        <p:cNvGrpSpPr/>
        <p:nvPr/>
      </p:nvGrpSpPr>
      <p:grpSpPr>
        <a:xfrm>
          <a:off x="0" y="0"/>
          <a:ext cx="0" cy="0"/>
          <a:chOff x="0" y="0"/>
          <a:chExt cx="0" cy="0"/>
        </a:xfrm>
      </p:grpSpPr>
      <p:sp>
        <p:nvSpPr>
          <p:cNvPr id="6" name="Google Shape;6;p3"/>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lvl1pPr marR="0" lvl="0" algn="l" rtl="0">
              <a:spcBef>
                <a:spcPts val="0"/>
              </a:spcBef>
              <a:spcAft>
                <a:spcPts val="0"/>
              </a:spcAft>
              <a:buClr>
                <a:schemeClr val="dk1"/>
              </a:buClr>
              <a:buSzPts val="3600"/>
              <a:buFont typeface="Calibri"/>
              <a:buNone/>
              <a:defRPr sz="36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3"/>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Google Shape;23;p1"/>
          <p:cNvSpPr txBox="1">
            <a:spLocks noGrp="1"/>
          </p:cNvSpPr>
          <p:nvPr>
            <p:ph type="ctrTitle"/>
          </p:nvPr>
        </p:nvSpPr>
        <p:spPr>
          <a:xfrm>
            <a:off x="762000" y="1524000"/>
            <a:ext cx="7772400" cy="3203575"/>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4800"/>
              <a:buFont typeface="Calibri"/>
              <a:buNone/>
            </a:pPr>
            <a:r>
              <a:rPr lang="en-US" sz="4800" b="1"/>
              <a:t>Case Study:</a:t>
            </a:r>
            <a:br>
              <a:rPr lang="en-US" sz="4800" b="1"/>
            </a:br>
            <a:r>
              <a:rPr lang="en-US" sz="4800" b="1"/>
              <a:t>2013 Target Data Breach</a:t>
            </a:r>
            <a:endParaRPr sz="2000" b="1"/>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6606" y="607512"/>
            <a:ext cx="7886700" cy="835176"/>
          </a:xfrm>
        </p:spPr>
        <p:txBody>
          <a:bodyPr/>
          <a:lstStyle/>
          <a:p>
            <a:r>
              <a:rPr lang="en-US" dirty="0"/>
              <a:t>The Starting Point of the Breach</a:t>
            </a:r>
          </a:p>
        </p:txBody>
      </p:sp>
      <p:sp>
        <p:nvSpPr>
          <p:cNvPr id="3" name="Content Placeholder 2"/>
          <p:cNvSpPr>
            <a:spLocks noGrp="1"/>
          </p:cNvSpPr>
          <p:nvPr>
            <p:ph idx="1"/>
          </p:nvPr>
        </p:nvSpPr>
        <p:spPr>
          <a:xfrm>
            <a:off x="457200" y="1295400"/>
            <a:ext cx="8229600" cy="4800600"/>
          </a:xfrm>
        </p:spPr>
        <p:txBody>
          <a:bodyPr>
            <a:normAutofit fontScale="92500" lnSpcReduction="10000"/>
          </a:bodyPr>
          <a:lstStyle/>
          <a:p>
            <a:r>
              <a:rPr lang="en-US" dirty="0"/>
              <a:t>All things start with a Target HVAC contractor company A in PA.</a:t>
            </a:r>
          </a:p>
          <a:p>
            <a:r>
              <a:rPr lang="en-US" dirty="0"/>
              <a:t>A </a:t>
            </a:r>
            <a:r>
              <a:rPr lang="en-US" dirty="0">
                <a:solidFill>
                  <a:srgbClr val="FF0000"/>
                </a:solidFill>
              </a:rPr>
              <a:t>phishing</a:t>
            </a:r>
            <a:r>
              <a:rPr lang="en-US" dirty="0"/>
              <a:t> email duped at least one employee in company A, allowing Citadel, a variant of the Zeus banking </a:t>
            </a:r>
            <a:r>
              <a:rPr lang="en-US" dirty="0" err="1">
                <a:solidFill>
                  <a:srgbClr val="FF0000"/>
                </a:solidFill>
              </a:rPr>
              <a:t>trojan</a:t>
            </a:r>
            <a:r>
              <a:rPr lang="en-US" dirty="0"/>
              <a:t>, to be installed on their computers. </a:t>
            </a:r>
          </a:p>
          <a:p>
            <a:r>
              <a:rPr lang="en-US" dirty="0"/>
              <a:t>With Citadel in place, the attackers got company A's login credentials to Target.</a:t>
            </a:r>
          </a:p>
          <a:p>
            <a:r>
              <a:rPr lang="en-US" dirty="0"/>
              <a:t>Company A used a </a:t>
            </a:r>
            <a:r>
              <a:rPr lang="en-US" dirty="0">
                <a:solidFill>
                  <a:srgbClr val="FF0000"/>
                </a:solidFill>
              </a:rPr>
              <a:t>free version of Malwarebytes </a:t>
            </a:r>
            <a:r>
              <a:rPr lang="en-US" dirty="0"/>
              <a:t>anti-malware with limited functionalities.</a:t>
            </a:r>
          </a:p>
        </p:txBody>
      </p:sp>
      <p:sp>
        <p:nvSpPr>
          <p:cNvPr id="6" name="TextBox 5"/>
          <p:cNvSpPr txBox="1"/>
          <p:nvPr/>
        </p:nvSpPr>
        <p:spPr>
          <a:xfrm>
            <a:off x="1371600" y="6129169"/>
            <a:ext cx="7071167" cy="253916"/>
          </a:xfrm>
          <a:prstGeom prst="rect">
            <a:avLst/>
          </a:prstGeom>
          <a:noFill/>
        </p:spPr>
        <p:txBody>
          <a:bodyPr wrap="none" rtlCol="0">
            <a:spAutoFit/>
          </a:bodyPr>
          <a:lstStyle/>
          <a:p>
            <a:r>
              <a:rPr lang="en-US" sz="1050" dirty="0"/>
              <a:t>Source: http://www.zdnet.com/article/anatomy-of-the-target-data-breach-missed-opportunities-and-lessons-learned/</a:t>
            </a:r>
          </a:p>
        </p:txBody>
      </p:sp>
    </p:spTree>
    <p:extLst>
      <p:ext uri="{BB962C8B-B14F-4D97-AF65-F5344CB8AC3E}">
        <p14:creationId xmlns:p14="http://schemas.microsoft.com/office/powerpoint/2010/main" val="39884908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g29f9d4983fa_0_28"/>
          <p:cNvSpPr txBox="1">
            <a:spLocks noGrp="1"/>
          </p:cNvSpPr>
          <p:nvPr>
            <p:ph type="title"/>
          </p:nvPr>
        </p:nvSpPr>
        <p:spPr>
          <a:xfrm>
            <a:off x="76200" y="457200"/>
            <a:ext cx="7620000" cy="11430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Discussion</a:t>
            </a:r>
            <a:endParaRPr/>
          </a:p>
        </p:txBody>
      </p:sp>
      <p:sp>
        <p:nvSpPr>
          <p:cNvPr id="86" name="Google Shape;86;g29f9d4983fa_0_28"/>
          <p:cNvSpPr txBox="1">
            <a:spLocks noGrp="1"/>
          </p:cNvSpPr>
          <p:nvPr>
            <p:ph type="body" idx="1"/>
          </p:nvPr>
        </p:nvSpPr>
        <p:spPr>
          <a:xfrm>
            <a:off x="457200" y="1600200"/>
            <a:ext cx="8229600" cy="48768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r>
              <a:rPr lang="en-US"/>
              <a:t>The HVAC contractor’s credentials were compromised by email phishing. Propose at least two effective security mechanisms to guard against email phishing in the enterprise work environment.</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g29f9d4983fa_0_33"/>
          <p:cNvSpPr txBox="1">
            <a:spLocks noGrp="1"/>
          </p:cNvSpPr>
          <p:nvPr>
            <p:ph type="title"/>
          </p:nvPr>
        </p:nvSpPr>
        <p:spPr>
          <a:xfrm>
            <a:off x="76200" y="457200"/>
            <a:ext cx="7620000" cy="11430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Discussion</a:t>
            </a:r>
            <a:endParaRPr/>
          </a:p>
        </p:txBody>
      </p:sp>
      <p:sp>
        <p:nvSpPr>
          <p:cNvPr id="92" name="Google Shape;92;g29f9d4983fa_0_33"/>
          <p:cNvSpPr txBox="1">
            <a:spLocks noGrp="1"/>
          </p:cNvSpPr>
          <p:nvPr>
            <p:ph type="body" idx="1"/>
          </p:nvPr>
        </p:nvSpPr>
        <p:spPr>
          <a:xfrm>
            <a:off x="457200" y="1600200"/>
            <a:ext cx="8229600" cy="48768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r>
              <a:rPr lang="en-US" dirty="0"/>
              <a:t>Assume the role of a hacker, propose a scheme to launch an email phishing campaign against the company. Be as detailed and realistic as possible.</a:t>
            </a:r>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g29f9d4983fa_0_38"/>
          <p:cNvSpPr txBox="1">
            <a:spLocks noGrp="1"/>
          </p:cNvSpPr>
          <p:nvPr>
            <p:ph type="title"/>
          </p:nvPr>
        </p:nvSpPr>
        <p:spPr>
          <a:xfrm>
            <a:off x="76200" y="457200"/>
            <a:ext cx="7620000" cy="11430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dirty="0"/>
              <a:t>Discussion</a:t>
            </a:r>
            <a:endParaRPr dirty="0"/>
          </a:p>
        </p:txBody>
      </p:sp>
      <p:sp>
        <p:nvSpPr>
          <p:cNvPr id="98" name="Google Shape;98;g29f9d4983fa_0_38"/>
          <p:cNvSpPr txBox="1">
            <a:spLocks noGrp="1"/>
          </p:cNvSpPr>
          <p:nvPr>
            <p:ph type="body" idx="1"/>
          </p:nvPr>
        </p:nvSpPr>
        <p:spPr>
          <a:xfrm>
            <a:off x="457200" y="1393521"/>
            <a:ext cx="8229600" cy="4876800"/>
          </a:xfrm>
          <a:prstGeom prst="rect">
            <a:avLst/>
          </a:prstGeom>
        </p:spPr>
        <p:txBody>
          <a:bodyPr spcFirstLastPara="1" wrap="square" lIns="91425" tIns="45700" rIns="91425" bIns="45700" anchor="t" anchorCtr="0">
            <a:normAutofit/>
          </a:bodyPr>
          <a:lstStyle/>
          <a:p>
            <a:pPr marL="0" indent="0">
              <a:buFont typeface="Arial" charset="0"/>
              <a:buNone/>
            </a:pPr>
            <a:r>
              <a:rPr lang="en-US" altLang="zh-CN" dirty="0"/>
              <a:t>The stolen credentials alone did not provide direct access to the company's point-of-sale devices. The hackers then acquired elevated rights that allowed them to navigate portions of company’s network and to deploy malware. This process is usually called Privilege Escalation. </a:t>
            </a:r>
          </a:p>
          <a:p>
            <a:pPr marL="0" indent="0">
              <a:buFont typeface="Arial" charset="0"/>
              <a:buNone/>
            </a:pPr>
            <a:endParaRPr lang="en-US" altLang="zh-CN" dirty="0"/>
          </a:p>
          <a:p>
            <a:pPr marL="0" indent="0">
              <a:buFont typeface="Arial" charset="0"/>
              <a:buNone/>
            </a:pPr>
            <a:r>
              <a:rPr lang="en-US" altLang="zh-CN" dirty="0"/>
              <a:t>Name as many ways as you know to do Privilege Escalation.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US" altLang="zh-CN" dirty="0"/>
              <a:t>Discussion</a:t>
            </a:r>
          </a:p>
        </p:txBody>
      </p:sp>
      <p:sp>
        <p:nvSpPr>
          <p:cNvPr id="29698" name="Content Placeholder 2"/>
          <p:cNvSpPr>
            <a:spLocks noGrp="1"/>
          </p:cNvSpPr>
          <p:nvPr>
            <p:ph idx="1"/>
          </p:nvPr>
        </p:nvSpPr>
        <p:spPr/>
        <p:txBody>
          <a:bodyPr/>
          <a:lstStyle/>
          <a:p>
            <a:pPr marL="0" indent="0">
              <a:buFont typeface="Arial" charset="0"/>
              <a:buNone/>
            </a:pPr>
            <a:r>
              <a:rPr lang="en-US" altLang="zh-CN" dirty="0"/>
              <a:t>To do privilege escalation, the hackers need to do vulnerability scanning on the Target network. Please propose as many ways as you know to do vulnerability scanning?</a:t>
            </a:r>
          </a:p>
        </p:txBody>
      </p:sp>
    </p:spTree>
    <p:extLst>
      <p:ext uri="{BB962C8B-B14F-4D97-AF65-F5344CB8AC3E}">
        <p14:creationId xmlns:p14="http://schemas.microsoft.com/office/powerpoint/2010/main" val="31964109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g29f9d4983fa_0_44"/>
          <p:cNvSpPr txBox="1">
            <a:spLocks noGrp="1"/>
          </p:cNvSpPr>
          <p:nvPr>
            <p:ph type="title"/>
          </p:nvPr>
        </p:nvSpPr>
        <p:spPr>
          <a:xfrm>
            <a:off x="76200" y="457200"/>
            <a:ext cx="8229600" cy="11430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Leveraging Target’s Vendor-Portal Access</a:t>
            </a:r>
            <a:endParaRPr/>
          </a:p>
        </p:txBody>
      </p:sp>
      <p:sp>
        <p:nvSpPr>
          <p:cNvPr id="104" name="Google Shape;104;g29f9d4983fa_0_44"/>
          <p:cNvSpPr txBox="1">
            <a:spLocks noGrp="1"/>
          </p:cNvSpPr>
          <p:nvPr>
            <p:ph type="body" idx="1"/>
          </p:nvPr>
        </p:nvSpPr>
        <p:spPr>
          <a:xfrm>
            <a:off x="457200" y="1600200"/>
            <a:ext cx="8229600" cy="4876800"/>
          </a:xfrm>
          <a:prstGeom prst="rect">
            <a:avLst/>
          </a:prstGeom>
        </p:spPr>
        <p:txBody>
          <a:bodyPr spcFirstLastPara="1" wrap="square" lIns="91425" tIns="45700" rIns="91425" bIns="45700" anchor="t" anchorCtr="0">
            <a:normAutofit lnSpcReduction="10000"/>
          </a:bodyPr>
          <a:lstStyle/>
          <a:p>
            <a:pPr marL="457200" lvl="0" indent="-342900" algn="l" rtl="0">
              <a:spcBef>
                <a:spcPts val="360"/>
              </a:spcBef>
              <a:spcAft>
                <a:spcPts val="0"/>
              </a:spcAft>
              <a:buSzPts val="1800"/>
              <a:buChar char="•"/>
            </a:pPr>
            <a:r>
              <a:rPr lang="en-US"/>
              <a:t>The Target portal may have used Active Directory (AD) credentials</a:t>
            </a:r>
            <a:endParaRPr/>
          </a:p>
          <a:p>
            <a:pPr marL="457200" lvl="0" indent="-342900" algn="l" rtl="0">
              <a:spcBef>
                <a:spcPts val="0"/>
              </a:spcBef>
              <a:spcAft>
                <a:spcPts val="0"/>
              </a:spcAft>
              <a:buSzPts val="1800"/>
              <a:buChar char="•"/>
            </a:pPr>
            <a:r>
              <a:rPr lang="en-US"/>
              <a:t>This would imply that the portal server had access to the rest of the corporate network in some form</a:t>
            </a:r>
            <a:endParaRPr/>
          </a:p>
          <a:p>
            <a:pPr marL="457200" lvl="0" indent="-342900" algn="l" rtl="0">
              <a:spcBef>
                <a:spcPts val="0"/>
              </a:spcBef>
              <a:spcAft>
                <a:spcPts val="0"/>
              </a:spcAft>
              <a:buSzPts val="1800"/>
              <a:buChar char="•"/>
            </a:pPr>
            <a:r>
              <a:rPr lang="en-US"/>
              <a:t>“It’s possible that attackers abused a vulnerability in the web application, such as SQL injection, XSS, or possible a 0-day, to gain a point of presence, escalate privileges, then attack internal systems” - Verizon report</a:t>
            </a:r>
            <a:endParaRPr/>
          </a:p>
        </p:txBody>
      </p:sp>
      <p:sp>
        <p:nvSpPr>
          <p:cNvPr id="2" name="TextBox 1">
            <a:extLst>
              <a:ext uri="{FF2B5EF4-FFF2-40B4-BE49-F238E27FC236}">
                <a16:creationId xmlns:a16="http://schemas.microsoft.com/office/drawing/2014/main" id="{378C9871-D392-24A9-6A63-96C3E8A50CA8}"/>
              </a:ext>
            </a:extLst>
          </p:cNvPr>
          <p:cNvSpPr txBox="1"/>
          <p:nvPr/>
        </p:nvSpPr>
        <p:spPr>
          <a:xfrm>
            <a:off x="1858757" y="6176963"/>
            <a:ext cx="5426486" cy="253916"/>
          </a:xfrm>
          <a:prstGeom prst="rect">
            <a:avLst/>
          </a:prstGeom>
          <a:noFill/>
        </p:spPr>
        <p:txBody>
          <a:bodyPr wrap="none" rtlCol="0">
            <a:spAutoFit/>
          </a:bodyPr>
          <a:lstStyle/>
          <a:p>
            <a:r>
              <a:rPr lang="en-US" sz="1050" dirty="0"/>
              <a:t>Source: https://krebsonsecurity.com/2015/09/inside-target-corp-days-after-2013-breach/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g29f9d4983fa_0_56"/>
          <p:cNvSpPr txBox="1">
            <a:spLocks noGrp="1"/>
          </p:cNvSpPr>
          <p:nvPr>
            <p:ph type="title"/>
          </p:nvPr>
        </p:nvSpPr>
        <p:spPr>
          <a:xfrm>
            <a:off x="76200" y="457200"/>
            <a:ext cx="7620000" cy="11430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dirty="0"/>
              <a:t>Overview of the POS Malware</a:t>
            </a:r>
            <a:endParaRPr dirty="0"/>
          </a:p>
        </p:txBody>
      </p:sp>
      <p:sp>
        <p:nvSpPr>
          <p:cNvPr id="117" name="Google Shape;117;g29f9d4983fa_0_56"/>
          <p:cNvSpPr txBox="1">
            <a:spLocks noGrp="1"/>
          </p:cNvSpPr>
          <p:nvPr>
            <p:ph type="body" idx="1"/>
          </p:nvPr>
        </p:nvSpPr>
        <p:spPr>
          <a:xfrm>
            <a:off x="457200" y="1600200"/>
            <a:ext cx="8229600" cy="4876800"/>
          </a:xfrm>
          <a:prstGeom prst="rect">
            <a:avLst/>
          </a:prstGeom>
        </p:spPr>
        <p:txBody>
          <a:bodyPr spcFirstLastPara="1" wrap="square" lIns="91425" tIns="45700" rIns="91425" bIns="45700" anchor="t" anchorCtr="0">
            <a:normAutofit/>
          </a:bodyPr>
          <a:lstStyle/>
          <a:p>
            <a:pPr fontAlgn="auto">
              <a:spcAft>
                <a:spcPts val="0"/>
              </a:spcAft>
              <a:buFont typeface="Arial" pitchFamily="34" charset="0"/>
              <a:buChar char="•"/>
              <a:defRPr/>
            </a:pPr>
            <a:r>
              <a:rPr lang="en-US" sz="2800" dirty="0"/>
              <a:t>The malware is a modified version of </a:t>
            </a:r>
            <a:r>
              <a:rPr lang="en-US" sz="2800" dirty="0" err="1"/>
              <a:t>BlackPOS</a:t>
            </a:r>
            <a:r>
              <a:rPr lang="en-US" sz="2800" dirty="0"/>
              <a:t> or </a:t>
            </a:r>
            <a:r>
              <a:rPr lang="en-US" sz="2800" dirty="0" err="1"/>
              <a:t>Kaptoxa</a:t>
            </a:r>
            <a:r>
              <a:rPr lang="en-US" sz="2800" dirty="0"/>
              <a:t> (Russian for Potato). </a:t>
            </a:r>
          </a:p>
          <a:p>
            <a:pPr fontAlgn="auto">
              <a:spcAft>
                <a:spcPts val="0"/>
              </a:spcAft>
              <a:buFont typeface="Arial" pitchFamily="34" charset="0"/>
              <a:buChar char="•"/>
              <a:defRPr/>
            </a:pPr>
            <a:r>
              <a:rPr lang="en-US" sz="2800" dirty="0"/>
              <a:t>It runs on Point of Sale (POS) terminals and scrape memory for credit card data.</a:t>
            </a:r>
          </a:p>
          <a:p>
            <a:pPr fontAlgn="auto">
              <a:spcAft>
                <a:spcPts val="0"/>
              </a:spcAft>
              <a:buFont typeface="Arial" pitchFamily="34" charset="0"/>
              <a:buChar char="•"/>
              <a:defRPr/>
            </a:pPr>
            <a:r>
              <a:rPr lang="en-US" sz="2800" dirty="0"/>
              <a:t>Various POS malwares are available on cybercrime forums.</a:t>
            </a:r>
          </a:p>
          <a:p>
            <a:pPr fontAlgn="auto">
              <a:spcAft>
                <a:spcPts val="0"/>
              </a:spcAft>
              <a:buFont typeface="Arial" pitchFamily="34" charset="0"/>
              <a:buChar char="•"/>
              <a:defRPr/>
            </a:pPr>
            <a:r>
              <a:rPr lang="en-US" sz="2800" dirty="0"/>
              <a:t>Think about virus on windows. Don’t be surprise to see POS malwares.</a:t>
            </a:r>
          </a:p>
        </p:txBody>
      </p:sp>
      <p:sp>
        <p:nvSpPr>
          <p:cNvPr id="2" name="TextBox 1">
            <a:extLst>
              <a:ext uri="{FF2B5EF4-FFF2-40B4-BE49-F238E27FC236}">
                <a16:creationId xmlns:a16="http://schemas.microsoft.com/office/drawing/2014/main" id="{4C96C663-6FF8-1091-A355-066A42DAD46C}"/>
              </a:ext>
            </a:extLst>
          </p:cNvPr>
          <p:cNvSpPr txBox="1"/>
          <p:nvPr/>
        </p:nvSpPr>
        <p:spPr>
          <a:xfrm>
            <a:off x="1858757" y="6176963"/>
            <a:ext cx="5426486" cy="253916"/>
          </a:xfrm>
          <a:prstGeom prst="rect">
            <a:avLst/>
          </a:prstGeom>
          <a:noFill/>
        </p:spPr>
        <p:txBody>
          <a:bodyPr wrap="none" rtlCol="0">
            <a:spAutoFit/>
          </a:bodyPr>
          <a:lstStyle/>
          <a:p>
            <a:r>
              <a:rPr lang="en-US" sz="1050" dirty="0"/>
              <a:t>Source: https://krebsonsecurity.com/2015/09/inside-target-corp-days-after-2013-breach/</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g29f9d4983fa_0_61"/>
          <p:cNvSpPr txBox="1">
            <a:spLocks noGrp="1"/>
          </p:cNvSpPr>
          <p:nvPr>
            <p:ph type="title"/>
          </p:nvPr>
        </p:nvSpPr>
        <p:spPr>
          <a:xfrm>
            <a:off x="76200" y="457200"/>
            <a:ext cx="7620000" cy="11430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Dissecting the Malware</a:t>
            </a:r>
            <a:endParaRPr/>
          </a:p>
        </p:txBody>
      </p:sp>
      <p:sp>
        <p:nvSpPr>
          <p:cNvPr id="123" name="Google Shape;123;g29f9d4983fa_0_61"/>
          <p:cNvSpPr txBox="1">
            <a:spLocks noGrp="1"/>
          </p:cNvSpPr>
          <p:nvPr>
            <p:ph type="body" idx="1"/>
          </p:nvPr>
        </p:nvSpPr>
        <p:spPr>
          <a:xfrm>
            <a:off x="457200" y="1600200"/>
            <a:ext cx="8229600" cy="4876800"/>
          </a:xfrm>
          <a:prstGeom prst="rect">
            <a:avLst/>
          </a:prstGeom>
        </p:spPr>
        <p:txBody>
          <a:bodyPr spcFirstLastPara="1" wrap="square" lIns="91425" tIns="45700" rIns="91425" bIns="45700" anchor="t" anchorCtr="0">
            <a:normAutofit/>
          </a:bodyPr>
          <a:lstStyle/>
          <a:p>
            <a:pPr marL="457200" lvl="0" indent="-342900" algn="l" rtl="0">
              <a:spcBef>
                <a:spcPts val="360"/>
              </a:spcBef>
              <a:spcAft>
                <a:spcPts val="0"/>
              </a:spcAft>
              <a:buSzPts val="1800"/>
              <a:buChar char="•"/>
            </a:pPr>
            <a:r>
              <a:rPr lang="en-US"/>
              <a:t>This malware had two modules:</a:t>
            </a:r>
            <a:endParaRPr/>
          </a:p>
          <a:p>
            <a:pPr marL="914400" lvl="1" indent="-342900" algn="l" rtl="0">
              <a:spcBef>
                <a:spcPts val="0"/>
              </a:spcBef>
              <a:spcAft>
                <a:spcPts val="0"/>
              </a:spcAft>
              <a:buSzPts val="1800"/>
              <a:buChar char="–"/>
            </a:pPr>
            <a:r>
              <a:rPr lang="en-US"/>
              <a:t>Mmon module - used for scanning the memory of the POS machine, extracting credit card numbers and dumping them to a file, and sending them to another compromised system inside Target’s network via a network share</a:t>
            </a:r>
            <a:endParaRPr/>
          </a:p>
          <a:p>
            <a:pPr marL="914400" lvl="1" indent="-342900" algn="l" rtl="0">
              <a:spcBef>
                <a:spcPts val="0"/>
              </a:spcBef>
              <a:spcAft>
                <a:spcPts val="0"/>
              </a:spcAft>
              <a:buSzPts val="1800"/>
              <a:buChar char="–"/>
            </a:pPr>
            <a:r>
              <a:rPr lang="en-US"/>
              <a:t>Bladelogic Uploader module - used to upload those dumps to an FTP server</a:t>
            </a:r>
            <a:endParaRPr/>
          </a:p>
        </p:txBody>
      </p:sp>
      <p:sp>
        <p:nvSpPr>
          <p:cNvPr id="2" name="TextBox 1">
            <a:extLst>
              <a:ext uri="{FF2B5EF4-FFF2-40B4-BE49-F238E27FC236}">
                <a16:creationId xmlns:a16="http://schemas.microsoft.com/office/drawing/2014/main" id="{38FEEA15-9F9F-5F0C-086D-0109ACE2AF5B}"/>
              </a:ext>
            </a:extLst>
          </p:cNvPr>
          <p:cNvSpPr txBox="1"/>
          <p:nvPr/>
        </p:nvSpPr>
        <p:spPr>
          <a:xfrm>
            <a:off x="1858757" y="6176963"/>
            <a:ext cx="5426486" cy="253916"/>
          </a:xfrm>
          <a:prstGeom prst="rect">
            <a:avLst/>
          </a:prstGeom>
          <a:noFill/>
        </p:spPr>
        <p:txBody>
          <a:bodyPr wrap="none" rtlCol="0">
            <a:spAutoFit/>
          </a:bodyPr>
          <a:lstStyle/>
          <a:p>
            <a:r>
              <a:rPr lang="en-US" sz="1050" dirty="0"/>
              <a:t>Source: https://krebsonsecurity.com/2015/09/inside-target-corp-days-after-2013-breach/</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g29f9d4983fa_0_66"/>
          <p:cNvSpPr txBox="1">
            <a:spLocks noGrp="1"/>
          </p:cNvSpPr>
          <p:nvPr>
            <p:ph type="title"/>
          </p:nvPr>
        </p:nvSpPr>
        <p:spPr>
          <a:xfrm>
            <a:off x="76200" y="457200"/>
            <a:ext cx="7620000" cy="11430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Dissecting the Malware</a:t>
            </a:r>
            <a:endParaRPr/>
          </a:p>
        </p:txBody>
      </p:sp>
      <p:sp>
        <p:nvSpPr>
          <p:cNvPr id="129" name="Google Shape;129;g29f9d4983fa_0_66"/>
          <p:cNvSpPr txBox="1">
            <a:spLocks noGrp="1"/>
          </p:cNvSpPr>
          <p:nvPr>
            <p:ph type="body" idx="1"/>
          </p:nvPr>
        </p:nvSpPr>
        <p:spPr>
          <a:xfrm>
            <a:off x="319413" y="1424836"/>
            <a:ext cx="8505173" cy="5257800"/>
          </a:xfrm>
          <a:prstGeom prst="rect">
            <a:avLst/>
          </a:prstGeom>
        </p:spPr>
        <p:txBody>
          <a:bodyPr spcFirstLastPara="1" wrap="square" lIns="91425" tIns="45700" rIns="91425" bIns="45700" anchor="t" anchorCtr="0">
            <a:normAutofit/>
          </a:bodyPr>
          <a:lstStyle/>
          <a:p>
            <a:pPr marL="457200" lvl="0" indent="-334327" algn="l" rtl="0">
              <a:spcBef>
                <a:spcPts val="360"/>
              </a:spcBef>
              <a:spcAft>
                <a:spcPts val="0"/>
              </a:spcAft>
              <a:buSzPct val="56250"/>
              <a:buChar char="•"/>
            </a:pPr>
            <a:r>
              <a:rPr lang="en-US" sz="2800" dirty="0" err="1"/>
              <a:t>Mmon</a:t>
            </a:r>
            <a:r>
              <a:rPr lang="en-US" sz="2800" dirty="0"/>
              <a:t> module adds itself as a service called “POSWDS”</a:t>
            </a:r>
            <a:endParaRPr sz="2800" dirty="0"/>
          </a:p>
          <a:p>
            <a:pPr marL="457200" lvl="0" indent="-334327" algn="l" rtl="0">
              <a:spcBef>
                <a:spcPts val="0"/>
              </a:spcBef>
              <a:spcAft>
                <a:spcPts val="0"/>
              </a:spcAft>
              <a:buSzPct val="56250"/>
              <a:buChar char="•"/>
            </a:pPr>
            <a:r>
              <a:rPr lang="en-US" sz="2800" dirty="0" err="1"/>
              <a:t>Bladelogic</a:t>
            </a:r>
            <a:r>
              <a:rPr lang="en-US" sz="2800" dirty="0"/>
              <a:t> uploader registered itself as a service called “</a:t>
            </a:r>
            <a:r>
              <a:rPr lang="en-US" sz="2800" dirty="0" err="1"/>
              <a:t>bladelogic</a:t>
            </a:r>
            <a:r>
              <a:rPr lang="en-US" sz="2800" dirty="0"/>
              <a:t>”</a:t>
            </a:r>
            <a:endParaRPr sz="2800" dirty="0"/>
          </a:p>
          <a:p>
            <a:pPr lvl="1" indent="-334327">
              <a:spcBef>
                <a:spcPts val="0"/>
              </a:spcBef>
              <a:buSzPct val="56250"/>
              <a:buChar char="•"/>
            </a:pPr>
            <a:r>
              <a:rPr lang="en-US" sz="2400" dirty="0" err="1"/>
              <a:t>Bladelogic</a:t>
            </a:r>
            <a:r>
              <a:rPr lang="en-US" sz="2400" dirty="0"/>
              <a:t> is used for obfuscation, attempting to look like the legitimate data center automation software.</a:t>
            </a:r>
            <a:endParaRPr sz="2400" dirty="0"/>
          </a:p>
          <a:p>
            <a:pPr marL="457200" lvl="0" indent="-334327" algn="l" rtl="0">
              <a:spcBef>
                <a:spcPts val="0"/>
              </a:spcBef>
              <a:spcAft>
                <a:spcPts val="0"/>
              </a:spcAft>
              <a:buSzPct val="56250"/>
              <a:buChar char="•"/>
            </a:pPr>
            <a:r>
              <a:rPr lang="en-US" sz="2800" dirty="0"/>
              <a:t>Uploads the stolen information to an FTP server in Los Angeles</a:t>
            </a:r>
            <a:endParaRPr sz="2800" dirty="0"/>
          </a:p>
          <a:p>
            <a:pPr marL="914400" lvl="1" indent="-334327" algn="l" rtl="0">
              <a:spcBef>
                <a:spcPts val="0"/>
              </a:spcBef>
              <a:spcAft>
                <a:spcPts val="0"/>
              </a:spcAft>
              <a:buSzPct val="64285"/>
              <a:buChar char="–"/>
            </a:pPr>
            <a:r>
              <a:rPr lang="en-US" sz="2400" dirty="0"/>
              <a:t>Server: 199.188.204.182</a:t>
            </a:r>
            <a:endParaRPr sz="2400" dirty="0"/>
          </a:p>
          <a:p>
            <a:pPr marL="914400" lvl="1" indent="-334327" algn="l" rtl="0">
              <a:spcBef>
                <a:spcPts val="0"/>
              </a:spcBef>
              <a:spcAft>
                <a:spcPts val="0"/>
              </a:spcAft>
              <a:buSzPct val="64285"/>
              <a:buChar char="–"/>
            </a:pPr>
            <a:r>
              <a:rPr lang="en-US" sz="2400" dirty="0"/>
              <a:t>Username: digital</a:t>
            </a:r>
            <a:endParaRPr sz="2400" dirty="0"/>
          </a:p>
          <a:p>
            <a:pPr marL="914400" lvl="1" indent="-334327" algn="l" rtl="0">
              <a:spcBef>
                <a:spcPts val="0"/>
              </a:spcBef>
              <a:spcAft>
                <a:spcPts val="0"/>
              </a:spcAft>
              <a:buSzPct val="64285"/>
              <a:buChar char="–"/>
            </a:pPr>
            <a:r>
              <a:rPr lang="en-US" sz="2400" dirty="0"/>
              <a:t>Password: Crysis1089</a:t>
            </a:r>
            <a:endParaRPr sz="2400" dirty="0"/>
          </a:p>
          <a:p>
            <a:pPr marL="0" lvl="0" indent="0" algn="l" rtl="0">
              <a:spcBef>
                <a:spcPts val="360"/>
              </a:spcBef>
              <a:spcAft>
                <a:spcPts val="0"/>
              </a:spcAft>
              <a:buNone/>
            </a:pPr>
            <a:endParaRPr sz="2800" dirty="0"/>
          </a:p>
          <a:p>
            <a:pPr marL="0" lvl="0" indent="0" algn="l" rtl="0">
              <a:spcBef>
                <a:spcPts val="360"/>
              </a:spcBef>
              <a:spcAft>
                <a:spcPts val="0"/>
              </a:spcAft>
              <a:buNone/>
            </a:pPr>
            <a:endParaRPr sz="2800" dirty="0"/>
          </a:p>
        </p:txBody>
      </p:sp>
      <p:sp>
        <p:nvSpPr>
          <p:cNvPr id="2" name="TextBox 1">
            <a:extLst>
              <a:ext uri="{FF2B5EF4-FFF2-40B4-BE49-F238E27FC236}">
                <a16:creationId xmlns:a16="http://schemas.microsoft.com/office/drawing/2014/main" id="{420B84F9-0E4A-244C-60F4-48E2192522D9}"/>
              </a:ext>
            </a:extLst>
          </p:cNvPr>
          <p:cNvSpPr txBox="1"/>
          <p:nvPr/>
        </p:nvSpPr>
        <p:spPr>
          <a:xfrm>
            <a:off x="1858757" y="6176963"/>
            <a:ext cx="5426486" cy="253916"/>
          </a:xfrm>
          <a:prstGeom prst="rect">
            <a:avLst/>
          </a:prstGeom>
          <a:noFill/>
        </p:spPr>
        <p:txBody>
          <a:bodyPr wrap="none" rtlCol="0">
            <a:spAutoFit/>
          </a:bodyPr>
          <a:lstStyle/>
          <a:p>
            <a:r>
              <a:rPr lang="en-US" sz="1050" dirty="0"/>
              <a:t>Source: https://krebsonsecurity.com/2015/09/inside-target-corp-days-after-2013-breach/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g29f9d4983fa_0_71"/>
          <p:cNvSpPr txBox="1">
            <a:spLocks noGrp="1"/>
          </p:cNvSpPr>
          <p:nvPr>
            <p:ph type="title"/>
          </p:nvPr>
        </p:nvSpPr>
        <p:spPr>
          <a:xfrm>
            <a:off x="76200" y="457200"/>
            <a:ext cx="7620000" cy="11430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Dissecting the Malware</a:t>
            </a:r>
            <a:endParaRPr/>
          </a:p>
        </p:txBody>
      </p:sp>
      <p:sp>
        <p:nvSpPr>
          <p:cNvPr id="135" name="Google Shape;135;g29f9d4983fa_0_71"/>
          <p:cNvSpPr txBox="1">
            <a:spLocks noGrp="1"/>
          </p:cNvSpPr>
          <p:nvPr>
            <p:ph type="body" idx="1"/>
          </p:nvPr>
        </p:nvSpPr>
        <p:spPr>
          <a:xfrm>
            <a:off x="457200" y="1600200"/>
            <a:ext cx="8229600" cy="4876800"/>
          </a:xfrm>
          <a:prstGeom prst="rect">
            <a:avLst/>
          </a:prstGeom>
        </p:spPr>
        <p:txBody>
          <a:bodyPr spcFirstLastPara="1" wrap="square" lIns="91425" tIns="45700" rIns="91425" bIns="45700" anchor="t" anchorCtr="0">
            <a:normAutofit/>
          </a:bodyPr>
          <a:lstStyle/>
          <a:p>
            <a:pPr marL="457200" lvl="0" indent="-342900" algn="l" rtl="0">
              <a:spcBef>
                <a:spcPts val="360"/>
              </a:spcBef>
              <a:spcAft>
                <a:spcPts val="0"/>
              </a:spcAft>
              <a:buSzPts val="1800"/>
              <a:buChar char="•"/>
            </a:pPr>
            <a:r>
              <a:rPr lang="en-US"/>
              <a:t>Both the mmon module and the uploader module were coded to exfiltrate card data exclusively between the hours of 10am and 5pm</a:t>
            </a:r>
            <a:endParaRPr/>
          </a:p>
          <a:p>
            <a:pPr marL="457200" lvl="0" indent="-342900" algn="l" rtl="0">
              <a:spcBef>
                <a:spcPts val="0"/>
              </a:spcBef>
              <a:spcAft>
                <a:spcPts val="0"/>
              </a:spcAft>
              <a:buSzPts val="1800"/>
              <a:buChar char="•"/>
            </a:pPr>
            <a:r>
              <a:rPr lang="en-US"/>
              <a:t>They wanted their exfiltration data to blend with the noise of high activity everyday network traffic</a:t>
            </a:r>
            <a:endParaRPr/>
          </a:p>
          <a:p>
            <a:pPr marL="0" lvl="0" indent="0" algn="l" rtl="0">
              <a:spcBef>
                <a:spcPts val="360"/>
              </a:spcBef>
              <a:spcAft>
                <a:spcPts val="0"/>
              </a:spcAft>
              <a:buNone/>
            </a:pPr>
            <a:endParaRPr/>
          </a:p>
        </p:txBody>
      </p:sp>
      <p:sp>
        <p:nvSpPr>
          <p:cNvPr id="2" name="TextBox 1">
            <a:extLst>
              <a:ext uri="{FF2B5EF4-FFF2-40B4-BE49-F238E27FC236}">
                <a16:creationId xmlns:a16="http://schemas.microsoft.com/office/drawing/2014/main" id="{D2D57450-F2D3-C7D5-0C2A-BE9813BFF512}"/>
              </a:ext>
            </a:extLst>
          </p:cNvPr>
          <p:cNvSpPr txBox="1"/>
          <p:nvPr/>
        </p:nvSpPr>
        <p:spPr>
          <a:xfrm>
            <a:off x="1858757" y="6176963"/>
            <a:ext cx="5426486" cy="253916"/>
          </a:xfrm>
          <a:prstGeom prst="rect">
            <a:avLst/>
          </a:prstGeom>
          <a:noFill/>
        </p:spPr>
        <p:txBody>
          <a:bodyPr wrap="none" rtlCol="0">
            <a:spAutoFit/>
          </a:bodyPr>
          <a:lstStyle/>
          <a:p>
            <a:r>
              <a:rPr lang="en-US" sz="1050" dirty="0"/>
              <a:t>Source: https://krebsonsecurity.com/2015/09/inside-target-corp-days-after-2013-breach/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Disclaimer</a:t>
            </a:r>
          </a:p>
        </p:txBody>
      </p:sp>
      <p:sp>
        <p:nvSpPr>
          <p:cNvPr id="3" name="Content Placeholder 2"/>
          <p:cNvSpPr>
            <a:spLocks noGrp="1"/>
          </p:cNvSpPr>
          <p:nvPr>
            <p:ph idx="1"/>
          </p:nvPr>
        </p:nvSpPr>
        <p:spPr>
          <a:xfrm>
            <a:off x="628650" y="1417638"/>
            <a:ext cx="7886700" cy="4906962"/>
          </a:xfrm>
        </p:spPr>
        <p:txBody>
          <a:bodyPr>
            <a:noAutofit/>
          </a:bodyPr>
          <a:lstStyle/>
          <a:p>
            <a:r>
              <a:rPr lang="en-US" sz="2800" dirty="0"/>
              <a:t>The company affected by the cyber breach has not disclosed all details of the incident publicly and likely will not do so in the future. However, sufficient information is available online and within the cybersecurity community to infer the probable events during the breach.</a:t>
            </a:r>
          </a:p>
          <a:p>
            <a:r>
              <a:rPr lang="en-US" sz="2800" dirty="0"/>
              <a:t>While efforts have been made to ensure the accuracy of the information provided, the presenter assumes no responsibility for its accuracy or for the consequences of its use.</a:t>
            </a:r>
          </a:p>
        </p:txBody>
      </p:sp>
    </p:spTree>
    <p:extLst>
      <p:ext uri="{BB962C8B-B14F-4D97-AF65-F5344CB8AC3E}">
        <p14:creationId xmlns:p14="http://schemas.microsoft.com/office/powerpoint/2010/main" val="41841060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g29f9d4983fa_0_76"/>
          <p:cNvSpPr txBox="1">
            <a:spLocks noGrp="1"/>
          </p:cNvSpPr>
          <p:nvPr>
            <p:ph type="title"/>
          </p:nvPr>
        </p:nvSpPr>
        <p:spPr>
          <a:xfrm>
            <a:off x="76200" y="457200"/>
            <a:ext cx="7620000" cy="11430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Dissecting the Malware</a:t>
            </a:r>
            <a:endParaRPr/>
          </a:p>
        </p:txBody>
      </p:sp>
      <p:sp>
        <p:nvSpPr>
          <p:cNvPr id="141" name="Google Shape;141;g29f9d4983fa_0_76"/>
          <p:cNvSpPr txBox="1">
            <a:spLocks noGrp="1"/>
          </p:cNvSpPr>
          <p:nvPr>
            <p:ph type="body" idx="1"/>
          </p:nvPr>
        </p:nvSpPr>
        <p:spPr>
          <a:xfrm>
            <a:off x="457200" y="1600200"/>
            <a:ext cx="8229600" cy="5257800"/>
          </a:xfrm>
          <a:prstGeom prst="rect">
            <a:avLst/>
          </a:prstGeom>
        </p:spPr>
        <p:txBody>
          <a:bodyPr spcFirstLastPara="1" wrap="square" lIns="91425" tIns="45700" rIns="91425" bIns="45700" anchor="t" anchorCtr="0">
            <a:normAutofit/>
          </a:bodyPr>
          <a:lstStyle/>
          <a:p>
            <a:pPr marL="457200" lvl="0" indent="-342900" algn="l" rtl="0">
              <a:spcBef>
                <a:spcPts val="360"/>
              </a:spcBef>
              <a:spcAft>
                <a:spcPts val="0"/>
              </a:spcAft>
              <a:buSzPts val="1800"/>
              <a:buChar char="•"/>
            </a:pPr>
            <a:r>
              <a:rPr lang="en-US" sz="2800" dirty="0"/>
              <a:t>Both of the modules of malware used in this attack were not caught by detected by antivirus software. These tools were custom written to avoid signature detection</a:t>
            </a:r>
            <a:endParaRPr sz="2800" dirty="0"/>
          </a:p>
          <a:p>
            <a:pPr marL="457200" lvl="0" indent="-342900" algn="l" rtl="0">
              <a:spcBef>
                <a:spcPts val="0"/>
              </a:spcBef>
              <a:spcAft>
                <a:spcPts val="0"/>
              </a:spcAft>
              <a:buSzPts val="1800"/>
              <a:buChar char="•"/>
            </a:pPr>
            <a:r>
              <a:rPr lang="en-US" sz="2800" dirty="0"/>
              <a:t>Attackers downloaded the data from a FTP server into their virtual private server over a period of two weeks</a:t>
            </a:r>
            <a:endParaRPr sz="2800" dirty="0"/>
          </a:p>
          <a:p>
            <a:pPr marL="457200" lvl="0" indent="-342900" algn="l" rtl="0">
              <a:spcBef>
                <a:spcPts val="0"/>
              </a:spcBef>
              <a:spcAft>
                <a:spcPts val="0"/>
              </a:spcAft>
              <a:buSzPts val="1800"/>
              <a:buChar char="•"/>
            </a:pPr>
            <a:r>
              <a:rPr lang="en-US" sz="2800" dirty="0"/>
              <a:t>This attack was complex, and demonstrates how determined attackers can maneuver around security controls to gain access to what they want</a:t>
            </a:r>
            <a:endParaRPr sz="2800" dirty="0"/>
          </a:p>
        </p:txBody>
      </p:sp>
      <p:sp>
        <p:nvSpPr>
          <p:cNvPr id="2" name="TextBox 1">
            <a:extLst>
              <a:ext uri="{FF2B5EF4-FFF2-40B4-BE49-F238E27FC236}">
                <a16:creationId xmlns:a16="http://schemas.microsoft.com/office/drawing/2014/main" id="{0284EC83-6B57-4B87-C707-09A8B7FD83AF}"/>
              </a:ext>
            </a:extLst>
          </p:cNvPr>
          <p:cNvSpPr txBox="1"/>
          <p:nvPr/>
        </p:nvSpPr>
        <p:spPr>
          <a:xfrm>
            <a:off x="1858757" y="6176963"/>
            <a:ext cx="5426486" cy="253916"/>
          </a:xfrm>
          <a:prstGeom prst="rect">
            <a:avLst/>
          </a:prstGeom>
          <a:noFill/>
        </p:spPr>
        <p:txBody>
          <a:bodyPr wrap="none" rtlCol="0">
            <a:spAutoFit/>
          </a:bodyPr>
          <a:lstStyle/>
          <a:p>
            <a:r>
              <a:rPr lang="en-US" sz="1050" dirty="0"/>
              <a:t>Source: https://krebsonsecurity.com/2015/09/inside-target-corp-days-after-2013-breach/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g29f9d4983fa_0_93"/>
          <p:cNvSpPr txBox="1">
            <a:spLocks noGrp="1"/>
          </p:cNvSpPr>
          <p:nvPr>
            <p:ph type="title"/>
          </p:nvPr>
        </p:nvSpPr>
        <p:spPr>
          <a:xfrm>
            <a:off x="76200" y="457200"/>
            <a:ext cx="7620000" cy="11430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Discussion</a:t>
            </a:r>
            <a:endParaRPr/>
          </a:p>
        </p:txBody>
      </p:sp>
      <p:sp>
        <p:nvSpPr>
          <p:cNvPr id="161" name="Google Shape;161;g29f9d4983fa_0_93"/>
          <p:cNvSpPr txBox="1">
            <a:spLocks noGrp="1"/>
          </p:cNvSpPr>
          <p:nvPr>
            <p:ph type="body" idx="1"/>
          </p:nvPr>
        </p:nvSpPr>
        <p:spPr>
          <a:xfrm>
            <a:off x="457200" y="1600200"/>
            <a:ext cx="8229600" cy="48768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r>
              <a:rPr lang="en-US" dirty="0"/>
              <a:t>Most POS machines on the market today run Microsoft Windows, which is vulnerable to viruses and malware. Assume you are the CTO of Target, propose at least two security measures to enhance security on your POS devices.</a:t>
            </a:r>
            <a:endParaRP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g29f9d4983fa_0_98"/>
          <p:cNvSpPr txBox="1">
            <a:spLocks noGrp="1"/>
          </p:cNvSpPr>
          <p:nvPr>
            <p:ph type="title"/>
          </p:nvPr>
        </p:nvSpPr>
        <p:spPr>
          <a:xfrm>
            <a:off x="76200" y="457200"/>
            <a:ext cx="7620000" cy="11430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Discussion</a:t>
            </a:r>
            <a:endParaRPr/>
          </a:p>
        </p:txBody>
      </p:sp>
      <p:sp>
        <p:nvSpPr>
          <p:cNvPr id="167" name="Google Shape;167;g29f9d4983fa_0_98"/>
          <p:cNvSpPr txBox="1">
            <a:spLocks noGrp="1"/>
          </p:cNvSpPr>
          <p:nvPr>
            <p:ph type="body" idx="1"/>
          </p:nvPr>
        </p:nvSpPr>
        <p:spPr>
          <a:xfrm>
            <a:off x="457200" y="1600200"/>
            <a:ext cx="8229600" cy="48768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r>
              <a:rPr lang="en-US"/>
              <a:t>Target admitted that they ignored many alerts from their network security devices because of alert overload. If you are the Target CTO, what would you do to alleviate the problem of alert overload?</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g29f9d4983fa_0_103"/>
          <p:cNvSpPr txBox="1">
            <a:spLocks noGrp="1"/>
          </p:cNvSpPr>
          <p:nvPr>
            <p:ph type="title"/>
          </p:nvPr>
        </p:nvSpPr>
        <p:spPr>
          <a:xfrm>
            <a:off x="76200" y="457200"/>
            <a:ext cx="7620000" cy="11430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Privileged Account Management</a:t>
            </a:r>
            <a:endParaRPr/>
          </a:p>
        </p:txBody>
      </p:sp>
      <p:sp>
        <p:nvSpPr>
          <p:cNvPr id="173" name="Google Shape;173;g29f9d4983fa_0_103"/>
          <p:cNvSpPr txBox="1">
            <a:spLocks noGrp="1"/>
          </p:cNvSpPr>
          <p:nvPr>
            <p:ph type="body" idx="1"/>
          </p:nvPr>
        </p:nvSpPr>
        <p:spPr>
          <a:xfrm>
            <a:off x="457200" y="1600200"/>
            <a:ext cx="8229600" cy="4876800"/>
          </a:xfrm>
          <a:prstGeom prst="rect">
            <a:avLst/>
          </a:prstGeom>
        </p:spPr>
        <p:txBody>
          <a:bodyPr spcFirstLastPara="1" wrap="square" lIns="91425" tIns="45700" rIns="91425" bIns="45700" anchor="t" anchorCtr="0">
            <a:normAutofit/>
          </a:bodyPr>
          <a:lstStyle/>
          <a:p>
            <a:pPr marL="457200" lvl="0" indent="-342900" algn="l" rtl="0">
              <a:spcBef>
                <a:spcPts val="360"/>
              </a:spcBef>
              <a:spcAft>
                <a:spcPts val="0"/>
              </a:spcAft>
              <a:buSzPts val="1800"/>
              <a:buChar char="•"/>
            </a:pPr>
            <a:r>
              <a:rPr lang="en-US"/>
              <a:t>Privileged accounts represent the largest security vulnerability any organization faces today.</a:t>
            </a:r>
            <a:endParaRPr/>
          </a:p>
          <a:p>
            <a:pPr marL="457200" lvl="0" indent="-342900" algn="l" rtl="0">
              <a:spcBef>
                <a:spcPts val="0"/>
              </a:spcBef>
              <a:spcAft>
                <a:spcPts val="0"/>
              </a:spcAft>
              <a:buSzPts val="1800"/>
              <a:buChar char="•"/>
            </a:pPr>
            <a:r>
              <a:rPr lang="en-US"/>
              <a:t>Stolen, abused, or misused privileged credentials are used in nearly all breaches.</a:t>
            </a:r>
            <a:endParaRPr/>
          </a:p>
          <a:p>
            <a:pPr marL="457200" lvl="0" indent="-342900" algn="l" rtl="0">
              <a:spcBef>
                <a:spcPts val="0"/>
              </a:spcBef>
              <a:spcAft>
                <a:spcPts val="0"/>
              </a:spcAft>
              <a:buSzPts val="1800"/>
              <a:buChar char="•"/>
            </a:pPr>
            <a:r>
              <a:rPr lang="en-US"/>
              <a:t>Examples of privileged accounts include:</a:t>
            </a:r>
            <a:endParaRPr/>
          </a:p>
          <a:p>
            <a:pPr marL="914400" lvl="1" indent="-342900" algn="l" rtl="0">
              <a:spcBef>
                <a:spcPts val="0"/>
              </a:spcBef>
              <a:spcAft>
                <a:spcPts val="0"/>
              </a:spcAft>
              <a:buSzPts val="1800"/>
              <a:buChar char="–"/>
            </a:pPr>
            <a:r>
              <a:rPr lang="en-US"/>
              <a:t>Root, system, and administrator accounts</a:t>
            </a:r>
            <a:endParaRPr/>
          </a:p>
          <a:p>
            <a:pPr marL="914400" lvl="1" indent="-342900" algn="l" rtl="0">
              <a:spcBef>
                <a:spcPts val="0"/>
              </a:spcBef>
              <a:spcAft>
                <a:spcPts val="0"/>
              </a:spcAft>
              <a:buSzPts val="1800"/>
              <a:buChar char="–"/>
            </a:pPr>
            <a:r>
              <a:rPr lang="en-US"/>
              <a:t>Backup users, manager accounts</a:t>
            </a:r>
            <a:endParaRPr/>
          </a:p>
          <a:p>
            <a:pPr marL="914400" lvl="1" indent="-342900" algn="l" rtl="0">
              <a:spcBef>
                <a:spcPts val="0"/>
              </a:spcBef>
              <a:spcAft>
                <a:spcPts val="0"/>
              </a:spcAft>
              <a:buSzPts val="1800"/>
              <a:buChar char="–"/>
            </a:pPr>
            <a:r>
              <a:rPr lang="en-US"/>
              <a:t>Any powerful accounts with access to critical resources</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g29f9d4983fa_0_108"/>
          <p:cNvSpPr txBox="1">
            <a:spLocks noGrp="1"/>
          </p:cNvSpPr>
          <p:nvPr>
            <p:ph type="title"/>
          </p:nvPr>
        </p:nvSpPr>
        <p:spPr>
          <a:xfrm>
            <a:off x="76200" y="457200"/>
            <a:ext cx="7620000" cy="11430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Discussion</a:t>
            </a:r>
            <a:endParaRPr/>
          </a:p>
        </p:txBody>
      </p:sp>
      <p:sp>
        <p:nvSpPr>
          <p:cNvPr id="179" name="Google Shape;179;g29f9d4983fa_0_108"/>
          <p:cNvSpPr txBox="1">
            <a:spLocks noGrp="1"/>
          </p:cNvSpPr>
          <p:nvPr>
            <p:ph type="body" idx="1"/>
          </p:nvPr>
        </p:nvSpPr>
        <p:spPr>
          <a:xfrm>
            <a:off x="457200" y="1600200"/>
            <a:ext cx="8229600" cy="4876800"/>
          </a:xfrm>
          <a:prstGeom prst="rect">
            <a:avLst/>
          </a:prstGeom>
        </p:spPr>
        <p:txBody>
          <a:bodyPr spcFirstLastPara="1" wrap="square" lIns="91425" tIns="45700" rIns="91425" bIns="45700" anchor="t" anchorCtr="0">
            <a:normAutofit/>
          </a:bodyPr>
          <a:lstStyle/>
          <a:p>
            <a:pPr marL="457200" lvl="0" indent="-342900" algn="l" rtl="0">
              <a:spcBef>
                <a:spcPts val="360"/>
              </a:spcBef>
              <a:spcAft>
                <a:spcPts val="0"/>
              </a:spcAft>
              <a:buSzPts val="1800"/>
              <a:buChar char="•"/>
            </a:pPr>
            <a:r>
              <a:rPr lang="en-US"/>
              <a:t>The security experts criticized Target for failing to isolate sensitive sections of their networks from those more easily accessible to outsiders. If you were the Target CTO, propose a feasible solution to segment and categorize your networks and resources.</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29f9d4983fa_0_113"/>
          <p:cNvSpPr txBox="1">
            <a:spLocks noGrp="1"/>
          </p:cNvSpPr>
          <p:nvPr>
            <p:ph type="title"/>
          </p:nvPr>
        </p:nvSpPr>
        <p:spPr>
          <a:xfrm>
            <a:off x="76200" y="457200"/>
            <a:ext cx="7620000" cy="11430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Network Segmentation</a:t>
            </a:r>
            <a:endParaRPr/>
          </a:p>
        </p:txBody>
      </p:sp>
      <p:sp>
        <p:nvSpPr>
          <p:cNvPr id="185" name="Google Shape;185;g29f9d4983fa_0_113"/>
          <p:cNvSpPr txBox="1">
            <a:spLocks noGrp="1"/>
          </p:cNvSpPr>
          <p:nvPr>
            <p:ph type="body" idx="1"/>
          </p:nvPr>
        </p:nvSpPr>
        <p:spPr>
          <a:xfrm>
            <a:off x="457200" y="1600200"/>
            <a:ext cx="8229600" cy="4876800"/>
          </a:xfrm>
          <a:prstGeom prst="rect">
            <a:avLst/>
          </a:prstGeom>
        </p:spPr>
        <p:txBody>
          <a:bodyPr spcFirstLastPara="1" wrap="square" lIns="91425" tIns="45700" rIns="91425" bIns="45700" anchor="t" anchorCtr="0">
            <a:normAutofit/>
          </a:bodyPr>
          <a:lstStyle/>
          <a:p>
            <a:pPr marL="457200" lvl="0" indent="-342900" algn="l" rtl="0">
              <a:spcBef>
                <a:spcPts val="360"/>
              </a:spcBef>
              <a:spcAft>
                <a:spcPts val="0"/>
              </a:spcAft>
              <a:buSzPts val="1800"/>
              <a:buChar char="•"/>
            </a:pPr>
            <a:r>
              <a:rPr lang="en-US"/>
              <a:t>Traditional methods of network segmentation include:</a:t>
            </a:r>
            <a:endParaRPr/>
          </a:p>
          <a:p>
            <a:pPr marL="914400" lvl="1" indent="-342900" algn="l" rtl="0">
              <a:spcBef>
                <a:spcPts val="0"/>
              </a:spcBef>
              <a:spcAft>
                <a:spcPts val="0"/>
              </a:spcAft>
              <a:buSzPts val="1800"/>
              <a:buChar char="–"/>
            </a:pPr>
            <a:r>
              <a:rPr lang="en-US"/>
              <a:t>VLANs</a:t>
            </a:r>
            <a:endParaRPr/>
          </a:p>
          <a:p>
            <a:pPr marL="914400" lvl="1" indent="-342900" algn="l" rtl="0">
              <a:spcBef>
                <a:spcPts val="0"/>
              </a:spcBef>
              <a:spcAft>
                <a:spcPts val="0"/>
              </a:spcAft>
              <a:buSzPts val="1800"/>
              <a:buChar char="–"/>
            </a:pPr>
            <a:r>
              <a:rPr lang="en-US"/>
              <a:t>Firewall and IDS</a:t>
            </a:r>
            <a:endParaRPr/>
          </a:p>
          <a:p>
            <a:pPr marL="914400" lvl="1" indent="-342900" algn="l" rtl="0">
              <a:spcBef>
                <a:spcPts val="0"/>
              </a:spcBef>
              <a:spcAft>
                <a:spcPts val="0"/>
              </a:spcAft>
              <a:buSzPts val="1800"/>
              <a:buChar char="–"/>
            </a:pPr>
            <a:r>
              <a:rPr lang="en-US"/>
              <a:t>Subnetting</a:t>
            </a:r>
            <a:endParaRPr/>
          </a:p>
          <a:p>
            <a:pPr marL="457200" lvl="0" indent="-342900" algn="l" rtl="0">
              <a:spcBef>
                <a:spcPts val="0"/>
              </a:spcBef>
              <a:spcAft>
                <a:spcPts val="0"/>
              </a:spcAft>
              <a:buSzPts val="1800"/>
              <a:buChar char="•"/>
            </a:pPr>
            <a:r>
              <a:rPr lang="en-US"/>
              <a:t>These alone are likely insufficient in preventing an attack from a determined hacker</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g29f9d4983fa_0_118"/>
          <p:cNvSpPr txBox="1">
            <a:spLocks noGrp="1"/>
          </p:cNvSpPr>
          <p:nvPr>
            <p:ph type="title"/>
          </p:nvPr>
        </p:nvSpPr>
        <p:spPr>
          <a:xfrm>
            <a:off x="76200" y="457200"/>
            <a:ext cx="7620000" cy="11430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Discussion</a:t>
            </a:r>
            <a:endParaRPr/>
          </a:p>
        </p:txBody>
      </p:sp>
      <p:sp>
        <p:nvSpPr>
          <p:cNvPr id="191" name="Google Shape;191;g29f9d4983fa_0_118"/>
          <p:cNvSpPr txBox="1">
            <a:spLocks noGrp="1"/>
          </p:cNvSpPr>
          <p:nvPr>
            <p:ph type="body" idx="1"/>
          </p:nvPr>
        </p:nvSpPr>
        <p:spPr>
          <a:xfrm>
            <a:off x="457200" y="1600200"/>
            <a:ext cx="8229600" cy="48768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r>
              <a:rPr lang="en-US"/>
              <a:t>IT weaknesses presented the opportunity for the Target attack to take place. Identify as many weaknesses as you can within the Target IT systems.</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g29f9d4983fa_0_123"/>
          <p:cNvSpPr txBox="1">
            <a:spLocks noGrp="1"/>
          </p:cNvSpPr>
          <p:nvPr>
            <p:ph type="title"/>
          </p:nvPr>
        </p:nvSpPr>
        <p:spPr>
          <a:xfrm>
            <a:off x="76200" y="457200"/>
            <a:ext cx="7620000" cy="11430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Discussion</a:t>
            </a:r>
            <a:endParaRPr/>
          </a:p>
        </p:txBody>
      </p:sp>
      <p:sp>
        <p:nvSpPr>
          <p:cNvPr id="197" name="Google Shape;197;g29f9d4983fa_0_123"/>
          <p:cNvSpPr txBox="1">
            <a:spLocks noGrp="1"/>
          </p:cNvSpPr>
          <p:nvPr>
            <p:ph type="body" idx="1"/>
          </p:nvPr>
        </p:nvSpPr>
        <p:spPr>
          <a:xfrm>
            <a:off x="457200" y="1600200"/>
            <a:ext cx="8229600" cy="48768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r>
              <a:rPr lang="en-US"/>
              <a:t>Imagine you were the Target CTO. List as many changes as you can think of which would improve IT security, which could have helped prevent this attack occur.</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g29f9d4983fa_0_128"/>
          <p:cNvSpPr txBox="1">
            <a:spLocks noGrp="1"/>
          </p:cNvSpPr>
          <p:nvPr>
            <p:ph type="title"/>
          </p:nvPr>
        </p:nvSpPr>
        <p:spPr>
          <a:xfrm>
            <a:off x="76200" y="457200"/>
            <a:ext cx="7620000" cy="11430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Lessons Learned</a:t>
            </a:r>
            <a:endParaRPr/>
          </a:p>
        </p:txBody>
      </p:sp>
      <p:sp>
        <p:nvSpPr>
          <p:cNvPr id="203" name="Google Shape;203;g29f9d4983fa_0_128"/>
          <p:cNvSpPr txBox="1">
            <a:spLocks noGrp="1"/>
          </p:cNvSpPr>
          <p:nvPr>
            <p:ph type="body" idx="1"/>
          </p:nvPr>
        </p:nvSpPr>
        <p:spPr>
          <a:xfrm>
            <a:off x="457200" y="1600200"/>
            <a:ext cx="8229600" cy="4876800"/>
          </a:xfrm>
          <a:prstGeom prst="rect">
            <a:avLst/>
          </a:prstGeom>
        </p:spPr>
        <p:txBody>
          <a:bodyPr spcFirstLastPara="1" wrap="square" lIns="91425" tIns="45700" rIns="91425" bIns="45700" anchor="t" anchorCtr="0">
            <a:normAutofit/>
          </a:bodyPr>
          <a:lstStyle/>
          <a:p>
            <a:pPr marL="457200" lvl="0" indent="-342900" algn="l" rtl="0">
              <a:spcBef>
                <a:spcPts val="360"/>
              </a:spcBef>
              <a:spcAft>
                <a:spcPts val="0"/>
              </a:spcAft>
              <a:buSzPts val="1800"/>
              <a:buChar char="•"/>
            </a:pPr>
            <a:r>
              <a:rPr lang="en-US"/>
              <a:t>Segment your corporate network and limit access to core assets</a:t>
            </a:r>
            <a:endParaRPr/>
          </a:p>
          <a:p>
            <a:pPr marL="457200" lvl="0" indent="-342900" algn="l" rtl="0">
              <a:spcBef>
                <a:spcPts val="0"/>
              </a:spcBef>
              <a:spcAft>
                <a:spcPts val="0"/>
              </a:spcAft>
              <a:buSzPts val="1800"/>
              <a:buChar char="•"/>
            </a:pPr>
            <a:r>
              <a:rPr lang="en-US"/>
              <a:t>Include multiple layers of monitoring and protection</a:t>
            </a:r>
            <a:endParaRPr/>
          </a:p>
          <a:p>
            <a:pPr marL="457200" lvl="0" indent="-342900" algn="l" rtl="0">
              <a:spcBef>
                <a:spcPts val="0"/>
              </a:spcBef>
              <a:spcAft>
                <a:spcPts val="0"/>
              </a:spcAft>
              <a:buSzPts val="1800"/>
              <a:buChar char="•"/>
            </a:pPr>
            <a:r>
              <a:rPr lang="en-US"/>
              <a:t>Improve how you handle alert-overload</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g29f9d4983fa_0_133"/>
          <p:cNvSpPr txBox="1">
            <a:spLocks noGrp="1"/>
          </p:cNvSpPr>
          <p:nvPr>
            <p:ph type="title"/>
          </p:nvPr>
        </p:nvSpPr>
        <p:spPr>
          <a:xfrm>
            <a:off x="76200" y="457200"/>
            <a:ext cx="7620000" cy="11430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Lessons Learned</a:t>
            </a:r>
            <a:endParaRPr/>
          </a:p>
        </p:txBody>
      </p:sp>
      <p:sp>
        <p:nvSpPr>
          <p:cNvPr id="209" name="Google Shape;209;g29f9d4983fa_0_133"/>
          <p:cNvSpPr txBox="1">
            <a:spLocks noGrp="1"/>
          </p:cNvSpPr>
          <p:nvPr>
            <p:ph type="body" idx="1"/>
          </p:nvPr>
        </p:nvSpPr>
        <p:spPr>
          <a:xfrm>
            <a:off x="457200" y="1600200"/>
            <a:ext cx="8229600" cy="4876800"/>
          </a:xfrm>
          <a:prstGeom prst="rect">
            <a:avLst/>
          </a:prstGeom>
        </p:spPr>
        <p:txBody>
          <a:bodyPr spcFirstLastPara="1" wrap="square" lIns="91425" tIns="45700" rIns="91425" bIns="45700" anchor="t" anchorCtr="0">
            <a:normAutofit/>
          </a:bodyPr>
          <a:lstStyle/>
          <a:p>
            <a:pPr marL="457200" lvl="0" indent="-342900" algn="l" rtl="0">
              <a:spcBef>
                <a:spcPts val="360"/>
              </a:spcBef>
              <a:spcAft>
                <a:spcPts val="0"/>
              </a:spcAft>
              <a:buSzPts val="1800"/>
              <a:buChar char="•"/>
            </a:pPr>
            <a:r>
              <a:rPr lang="en-US"/>
              <a:t>Establish a system for finding and fixing vulnerabilities on a regular basis</a:t>
            </a:r>
            <a:endParaRPr/>
          </a:p>
          <a:p>
            <a:pPr marL="457200" lvl="0" indent="-342900" algn="l" rtl="0">
              <a:spcBef>
                <a:spcPts val="0"/>
              </a:spcBef>
              <a:spcAft>
                <a:spcPts val="0"/>
              </a:spcAft>
              <a:buSzPts val="1800"/>
              <a:buChar char="•"/>
            </a:pPr>
            <a:r>
              <a:rPr lang="en-US"/>
              <a:t>Perform regular penetration testing</a:t>
            </a:r>
            <a:endParaRPr/>
          </a:p>
          <a:p>
            <a:pPr marL="914400" lvl="1" indent="-342900" algn="l" rtl="0">
              <a:spcBef>
                <a:spcPts val="0"/>
              </a:spcBef>
              <a:spcAft>
                <a:spcPts val="0"/>
              </a:spcAft>
              <a:buSzPts val="1800"/>
              <a:buChar char="–"/>
            </a:pPr>
            <a:r>
              <a:rPr lang="en-US"/>
              <a:t>Attack your own network regularly to find holes in your security posture</a:t>
            </a:r>
            <a:endParaRPr/>
          </a:p>
          <a:p>
            <a:pPr marL="914400" lvl="1" indent="-342900" algn="l" rtl="0">
              <a:spcBef>
                <a:spcPts val="0"/>
              </a:spcBef>
              <a:spcAft>
                <a:spcPts val="0"/>
              </a:spcAft>
              <a:buSzPts val="1800"/>
              <a:buChar char="–"/>
            </a:pPr>
            <a:r>
              <a:rPr lang="en-US"/>
              <a:t>Two types of pentesting - blind, and with complete internal network documentation</a:t>
            </a:r>
            <a:endParaRPr/>
          </a:p>
          <a:p>
            <a:pPr marL="914400" lvl="1" indent="-342900" algn="l" rtl="0">
              <a:spcBef>
                <a:spcPts val="0"/>
              </a:spcBef>
              <a:spcAft>
                <a:spcPts val="0"/>
              </a:spcAft>
              <a:buSzPts val="1800"/>
              <a:buChar char="–"/>
            </a:pPr>
            <a:r>
              <a:rPr lang="en-US"/>
              <a:t>Hire outside experts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ltLang="en-US" dirty="0"/>
              <a:t>Sources of Information</a:t>
            </a:r>
          </a:p>
        </p:txBody>
      </p:sp>
      <p:sp>
        <p:nvSpPr>
          <p:cNvPr id="5" name="Rectangle 3"/>
          <p:cNvSpPr txBox="1">
            <a:spLocks noChangeArrowheads="1"/>
          </p:cNvSpPr>
          <p:nvPr/>
        </p:nvSpPr>
        <p:spPr bwMode="auto">
          <a:xfrm>
            <a:off x="685800" y="1752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defRPr/>
            </a:pPr>
            <a:r>
              <a:rPr lang="en-US" altLang="en-US" sz="2800" dirty="0">
                <a:solidFill>
                  <a:schemeClr val="dk1"/>
                </a:solidFill>
                <a:latin typeface="Calibri"/>
                <a:ea typeface="Calibri"/>
                <a:cs typeface="Calibri"/>
                <a:sym typeface="Calibri"/>
              </a:rPr>
              <a:t>This case study is adapted from the 2013 Target Data Breach, utilizing information from public sources and modified for educational purposes. </a:t>
            </a:r>
          </a:p>
          <a:p>
            <a:pPr>
              <a:defRPr/>
            </a:pPr>
            <a:r>
              <a:rPr lang="en-US" altLang="en-US" sz="2800" dirty="0">
                <a:solidFill>
                  <a:schemeClr val="dk1"/>
                </a:solidFill>
                <a:latin typeface="Calibri"/>
                <a:ea typeface="Calibri"/>
                <a:cs typeface="Calibri"/>
                <a:sym typeface="Calibri"/>
              </a:rPr>
              <a:t>For further details, please refer to the additional resource provided in this presentation.</a:t>
            </a:r>
          </a:p>
        </p:txBody>
      </p:sp>
    </p:spTree>
    <p:extLst>
      <p:ext uri="{BB962C8B-B14F-4D97-AF65-F5344CB8AC3E}">
        <p14:creationId xmlns:p14="http://schemas.microsoft.com/office/powerpoint/2010/main" val="39118410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3"/>
          <p:cNvSpPr>
            <a:spLocks noGrp="1"/>
          </p:cNvSpPr>
          <p:nvPr>
            <p:ph type="title"/>
          </p:nvPr>
        </p:nvSpPr>
        <p:spPr/>
        <p:txBody>
          <a:bodyPr/>
          <a:lstStyle/>
          <a:p>
            <a:pPr eaLnBrk="1" hangingPunct="1"/>
            <a:r>
              <a:rPr lang="en-US" altLang="zh-CN" dirty="0"/>
              <a:t>Target Breach is only the start!</a:t>
            </a:r>
          </a:p>
        </p:txBody>
      </p:sp>
      <p:sp>
        <p:nvSpPr>
          <p:cNvPr id="17410" name="Content Placeholder 4"/>
          <p:cNvSpPr>
            <a:spLocks noGrp="1"/>
          </p:cNvSpPr>
          <p:nvPr>
            <p:ph idx="1"/>
          </p:nvPr>
        </p:nvSpPr>
        <p:spPr/>
        <p:txBody>
          <a:bodyPr/>
          <a:lstStyle/>
          <a:p>
            <a:pPr eaLnBrk="1" hangingPunct="1"/>
            <a:r>
              <a:rPr lang="en-US" altLang="zh-CN" dirty="0"/>
              <a:t>Home Depot data breach stems from same malware used in Target hacking, sources say</a:t>
            </a:r>
          </a:p>
          <a:p>
            <a:pPr eaLnBrk="1" hangingPunct="1">
              <a:buFont typeface="Arial" charset="0"/>
              <a:buNone/>
            </a:pPr>
            <a:endParaRPr lang="en-US" altLang="zh-CN" b="1" dirty="0"/>
          </a:p>
          <a:p>
            <a:pPr eaLnBrk="1" hangingPunct="1">
              <a:buFont typeface="Arial" charset="0"/>
              <a:buNone/>
            </a:pPr>
            <a:r>
              <a:rPr lang="en-US" altLang="zh-CN" b="1" dirty="0"/>
              <a:t>Sep 9, 2014</a:t>
            </a:r>
            <a:endParaRPr lang="en-US" altLang="zh-CN" dirty="0"/>
          </a:p>
          <a:p>
            <a:pPr eaLnBrk="1" hangingPunct="1">
              <a:buNone/>
            </a:pPr>
            <a:endParaRPr lang="en-US" altLang="zh-CN" dirty="0"/>
          </a:p>
          <a:p>
            <a:pPr eaLnBrk="1" hangingPunct="1"/>
            <a:r>
              <a:rPr lang="en-US" altLang="zh-CN" dirty="0"/>
              <a:t>And many more …</a:t>
            </a:r>
          </a:p>
          <a:p>
            <a:pPr eaLnBrk="1" hangingPunct="1"/>
            <a:endParaRPr lang="zh-CN" altLang="en-US" dirty="0"/>
          </a:p>
        </p:txBody>
      </p:sp>
    </p:spTree>
    <p:extLst>
      <p:ext uri="{BB962C8B-B14F-4D97-AF65-F5344CB8AC3E}">
        <p14:creationId xmlns:p14="http://schemas.microsoft.com/office/powerpoint/2010/main" val="19166430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One Year after Target breach</a:t>
            </a:r>
          </a:p>
        </p:txBody>
      </p:sp>
      <p:sp>
        <p:nvSpPr>
          <p:cNvPr id="3" name="Content Placeholder 2"/>
          <p:cNvSpPr>
            <a:spLocks noGrp="1"/>
          </p:cNvSpPr>
          <p:nvPr>
            <p:ph idx="1"/>
          </p:nvPr>
        </p:nvSpPr>
        <p:spPr>
          <a:xfrm>
            <a:off x="457200" y="2155371"/>
            <a:ext cx="8229600" cy="3788230"/>
          </a:xfrm>
        </p:spPr>
        <p:txBody>
          <a:bodyPr/>
          <a:lstStyle/>
          <a:p>
            <a:r>
              <a:rPr lang="en-US" dirty="0"/>
              <a:t>In 2014, Target hire a security firm called Verizon to pen-test their network.</a:t>
            </a:r>
          </a:p>
        </p:txBody>
      </p:sp>
      <p:sp>
        <p:nvSpPr>
          <p:cNvPr id="4" name="TextBox 3"/>
          <p:cNvSpPr txBox="1"/>
          <p:nvPr/>
        </p:nvSpPr>
        <p:spPr>
          <a:xfrm>
            <a:off x="1922367" y="6269995"/>
            <a:ext cx="5614037" cy="261610"/>
          </a:xfrm>
          <a:prstGeom prst="rect">
            <a:avLst/>
          </a:prstGeom>
          <a:noFill/>
        </p:spPr>
        <p:txBody>
          <a:bodyPr wrap="none" rtlCol="0">
            <a:spAutoFit/>
          </a:bodyPr>
          <a:lstStyle/>
          <a:p>
            <a:r>
              <a:rPr lang="en-US" sz="1100" dirty="0"/>
              <a:t>Source: https://krebsonsecurity.com/2015/09/inside-target-corp-days-after-2013-breach</a:t>
            </a:r>
          </a:p>
        </p:txBody>
      </p:sp>
    </p:spTree>
    <p:extLst>
      <p:ext uri="{BB962C8B-B14F-4D97-AF65-F5344CB8AC3E}">
        <p14:creationId xmlns:p14="http://schemas.microsoft.com/office/powerpoint/2010/main" val="39362079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Verizon report</a:t>
            </a:r>
          </a:p>
        </p:txBody>
      </p:sp>
      <p:sp>
        <p:nvSpPr>
          <p:cNvPr id="3" name="Content Placeholder 2"/>
          <p:cNvSpPr>
            <a:spLocks noGrp="1"/>
          </p:cNvSpPr>
          <p:nvPr>
            <p:ph idx="1"/>
          </p:nvPr>
        </p:nvSpPr>
        <p:spPr>
          <a:xfrm>
            <a:off x="457200" y="1417638"/>
            <a:ext cx="8229600" cy="4525963"/>
          </a:xfrm>
        </p:spPr>
        <p:txBody>
          <a:bodyPr/>
          <a:lstStyle/>
          <a:p>
            <a:r>
              <a:rPr lang="en-US" dirty="0"/>
              <a:t>Target IT weaknesses found by Verizon:</a:t>
            </a:r>
          </a:p>
          <a:p>
            <a:pPr lvl="1"/>
            <a:r>
              <a:rPr lang="en-US" dirty="0"/>
              <a:t>Password issues</a:t>
            </a:r>
          </a:p>
          <a:p>
            <a:pPr lvl="2"/>
            <a:r>
              <a:rPr lang="en-US" dirty="0">
                <a:solidFill>
                  <a:srgbClr val="FF0000"/>
                </a:solidFill>
              </a:rPr>
              <a:t>Files/scripts containing valid network credentials </a:t>
            </a:r>
            <a:r>
              <a:rPr lang="en-US" dirty="0"/>
              <a:t>being stored on several servers. </a:t>
            </a:r>
          </a:p>
          <a:p>
            <a:pPr lvl="2"/>
            <a:r>
              <a:rPr lang="en-US" dirty="0"/>
              <a:t>Systems and services utilizing either </a:t>
            </a:r>
            <a:r>
              <a:rPr lang="en-US" dirty="0">
                <a:solidFill>
                  <a:srgbClr val="FF0000"/>
                </a:solidFill>
              </a:rPr>
              <a:t>weak or default passwords</a:t>
            </a:r>
            <a:r>
              <a:rPr lang="en-US" dirty="0"/>
              <a:t>. </a:t>
            </a:r>
          </a:p>
          <a:p>
            <a:pPr lvl="3"/>
            <a:r>
              <a:rPr lang="en-US" sz="1800" dirty="0"/>
              <a:t>For example, several </a:t>
            </a:r>
            <a:r>
              <a:rPr lang="en-US" sz="1800" dirty="0">
                <a:solidFill>
                  <a:srgbClr val="FF0000"/>
                </a:solidFill>
              </a:rPr>
              <a:t>Microsoft SQL servers </a:t>
            </a:r>
            <a:r>
              <a:rPr lang="en-US" sz="1800" dirty="0"/>
              <a:t>that had a </a:t>
            </a:r>
            <a:r>
              <a:rPr lang="en-US" sz="1800" dirty="0">
                <a:solidFill>
                  <a:srgbClr val="FF0000"/>
                </a:solidFill>
              </a:rPr>
              <a:t>weak administrator password</a:t>
            </a:r>
            <a:r>
              <a:rPr lang="en-US" sz="1800" dirty="0"/>
              <a:t>, and </a:t>
            </a:r>
            <a:r>
              <a:rPr lang="en-US" sz="1800" dirty="0">
                <a:solidFill>
                  <a:srgbClr val="FF0000"/>
                </a:solidFill>
              </a:rPr>
              <a:t>Apache Tomcat servers </a:t>
            </a:r>
            <a:r>
              <a:rPr lang="en-US" sz="1800" dirty="0"/>
              <a:t>using the </a:t>
            </a:r>
            <a:r>
              <a:rPr lang="en-US" sz="1800" dirty="0">
                <a:solidFill>
                  <a:srgbClr val="FF0000"/>
                </a:solidFill>
              </a:rPr>
              <a:t>default administrator password</a:t>
            </a:r>
          </a:p>
          <a:p>
            <a:pPr lvl="2"/>
            <a:r>
              <a:rPr lang="en-US" dirty="0"/>
              <a:t>Weak passwords by users</a:t>
            </a:r>
          </a:p>
        </p:txBody>
      </p:sp>
      <p:sp>
        <p:nvSpPr>
          <p:cNvPr id="4" name="TextBox 3"/>
          <p:cNvSpPr txBox="1"/>
          <p:nvPr/>
        </p:nvSpPr>
        <p:spPr>
          <a:xfrm>
            <a:off x="1676400" y="6221823"/>
            <a:ext cx="5389617" cy="253916"/>
          </a:xfrm>
          <a:prstGeom prst="rect">
            <a:avLst/>
          </a:prstGeom>
          <a:noFill/>
        </p:spPr>
        <p:txBody>
          <a:bodyPr wrap="none" rtlCol="0">
            <a:spAutoFit/>
          </a:bodyPr>
          <a:lstStyle/>
          <a:p>
            <a:r>
              <a:rPr lang="en-US" sz="1050" dirty="0"/>
              <a:t>Source: https://krebsonsecurity.com/2015/09/inside-target-corp-days-after-2013-breach</a:t>
            </a:r>
          </a:p>
        </p:txBody>
      </p:sp>
    </p:spTree>
    <p:extLst>
      <p:ext uri="{BB962C8B-B14F-4D97-AF65-F5344CB8AC3E}">
        <p14:creationId xmlns:p14="http://schemas.microsoft.com/office/powerpoint/2010/main" val="31414425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Verizon report</a:t>
            </a:r>
          </a:p>
        </p:txBody>
      </p:sp>
      <p:sp>
        <p:nvSpPr>
          <p:cNvPr id="3" name="Content Placeholder 2"/>
          <p:cNvSpPr>
            <a:spLocks noGrp="1"/>
          </p:cNvSpPr>
          <p:nvPr>
            <p:ph idx="1"/>
          </p:nvPr>
        </p:nvSpPr>
        <p:spPr>
          <a:xfrm>
            <a:off x="457200" y="1417638"/>
            <a:ext cx="8229600" cy="4525963"/>
          </a:xfrm>
        </p:spPr>
        <p:txBody>
          <a:bodyPr/>
          <a:lstStyle/>
          <a:p>
            <a:r>
              <a:rPr lang="en-US" dirty="0"/>
              <a:t>Target IT weaknesses found by Verizon:</a:t>
            </a:r>
          </a:p>
          <a:p>
            <a:pPr lvl="1"/>
            <a:r>
              <a:rPr lang="en-US" dirty="0"/>
              <a:t>Software issues</a:t>
            </a:r>
          </a:p>
          <a:p>
            <a:pPr lvl="2"/>
            <a:r>
              <a:rPr lang="en-US" dirty="0"/>
              <a:t>Systems missing </a:t>
            </a:r>
            <a:r>
              <a:rPr lang="en-US" dirty="0">
                <a:solidFill>
                  <a:srgbClr val="FF0000"/>
                </a:solidFill>
              </a:rPr>
              <a:t>critical Microsoft patches</a:t>
            </a:r>
            <a:r>
              <a:rPr lang="en-US" dirty="0"/>
              <a:t>, or </a:t>
            </a:r>
            <a:r>
              <a:rPr lang="en-US" dirty="0">
                <a:solidFill>
                  <a:srgbClr val="FF0000"/>
                </a:solidFill>
              </a:rPr>
              <a:t>running outdated web server software</a:t>
            </a:r>
            <a:r>
              <a:rPr lang="en-US" dirty="0"/>
              <a:t> such as Apache, IBM WebSphere, and PHP.</a:t>
            </a:r>
          </a:p>
          <a:p>
            <a:pPr lvl="3"/>
            <a:r>
              <a:rPr lang="en-US" sz="1800" dirty="0"/>
              <a:t>These services have many </a:t>
            </a:r>
            <a:r>
              <a:rPr lang="en-US" sz="1800" dirty="0">
                <a:solidFill>
                  <a:srgbClr val="FF0000"/>
                </a:solidFill>
              </a:rPr>
              <a:t>known vulnerabilities </a:t>
            </a:r>
            <a:r>
              <a:rPr lang="en-US" sz="1800" dirty="0"/>
              <a:t>associated with them.</a:t>
            </a:r>
          </a:p>
          <a:p>
            <a:pPr lvl="2"/>
            <a:r>
              <a:rPr lang="en-US" dirty="0"/>
              <a:t>System misconfiguration issues</a:t>
            </a:r>
          </a:p>
          <a:p>
            <a:pPr lvl="3"/>
            <a:r>
              <a:rPr lang="en-US" sz="1800" dirty="0"/>
              <a:t>Unchanged default password</a:t>
            </a:r>
          </a:p>
          <a:p>
            <a:pPr lvl="3"/>
            <a:r>
              <a:rPr lang="en-US" sz="1800" dirty="0"/>
              <a:t>Unused ports and services</a:t>
            </a:r>
          </a:p>
          <a:p>
            <a:pPr lvl="2"/>
            <a:endParaRPr lang="en-US" sz="2100" dirty="0"/>
          </a:p>
        </p:txBody>
      </p:sp>
      <p:sp>
        <p:nvSpPr>
          <p:cNvPr id="6" name="TextBox 5"/>
          <p:cNvSpPr txBox="1"/>
          <p:nvPr/>
        </p:nvSpPr>
        <p:spPr>
          <a:xfrm>
            <a:off x="1676400" y="6223084"/>
            <a:ext cx="5389617" cy="253916"/>
          </a:xfrm>
          <a:prstGeom prst="rect">
            <a:avLst/>
          </a:prstGeom>
          <a:noFill/>
        </p:spPr>
        <p:txBody>
          <a:bodyPr wrap="none" rtlCol="0">
            <a:spAutoFit/>
          </a:bodyPr>
          <a:lstStyle/>
          <a:p>
            <a:r>
              <a:rPr lang="en-US" sz="1050" dirty="0"/>
              <a:t>Source: https://krebsonsecurity.com/2015/09/inside-target-corp-days-after-2013-breach</a:t>
            </a:r>
          </a:p>
        </p:txBody>
      </p:sp>
    </p:spTree>
    <p:extLst>
      <p:ext uri="{BB962C8B-B14F-4D97-AF65-F5344CB8AC3E}">
        <p14:creationId xmlns:p14="http://schemas.microsoft.com/office/powerpoint/2010/main" val="26428581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a:xfrm>
            <a:off x="263047" y="554421"/>
            <a:ext cx="8229600" cy="1143000"/>
          </a:xfrm>
        </p:spPr>
        <p:txBody>
          <a:bodyPr/>
          <a:lstStyle/>
          <a:p>
            <a:pPr eaLnBrk="1" hangingPunct="1"/>
            <a:r>
              <a:rPr lang="en-US" altLang="zh-CN" dirty="0"/>
              <a:t>Weaknesses in Target IT</a:t>
            </a:r>
          </a:p>
        </p:txBody>
      </p:sp>
      <p:sp>
        <p:nvSpPr>
          <p:cNvPr id="3" name="Content Placeholder 2"/>
          <p:cNvSpPr>
            <a:spLocks noGrp="1"/>
          </p:cNvSpPr>
          <p:nvPr>
            <p:ph idx="1"/>
          </p:nvPr>
        </p:nvSpPr>
        <p:spPr>
          <a:xfrm>
            <a:off x="457200" y="1565753"/>
            <a:ext cx="8229600" cy="4737826"/>
          </a:xfrm>
        </p:spPr>
        <p:txBody>
          <a:bodyPr>
            <a:noAutofit/>
          </a:bodyPr>
          <a:lstStyle/>
          <a:p>
            <a:pPr marL="0" indent="0" eaLnBrk="1" hangingPunct="1">
              <a:lnSpc>
                <a:spcPct val="80000"/>
              </a:lnSpc>
              <a:buNone/>
            </a:pPr>
            <a:r>
              <a:rPr lang="en-US" altLang="zh-CN" sz="2000" dirty="0">
                <a:solidFill>
                  <a:srgbClr val="FF0000"/>
                </a:solidFill>
              </a:rPr>
              <a:t>Need a holistic view of cybersecurity in enterprise network</a:t>
            </a:r>
          </a:p>
          <a:p>
            <a:pPr eaLnBrk="1" hangingPunct="1">
              <a:lnSpc>
                <a:spcPct val="80000"/>
              </a:lnSpc>
            </a:pPr>
            <a:r>
              <a:rPr lang="en-US" altLang="zh-CN" sz="2000" dirty="0"/>
              <a:t>POS machine</a:t>
            </a:r>
          </a:p>
          <a:p>
            <a:pPr lvl="1" eaLnBrk="1" hangingPunct="1">
              <a:lnSpc>
                <a:spcPct val="80000"/>
              </a:lnSpc>
            </a:pPr>
            <a:r>
              <a:rPr lang="en-US" altLang="zh-CN" sz="1600" dirty="0"/>
              <a:t>check new process, new patch, large data traffic, anti-virus, firewall</a:t>
            </a:r>
          </a:p>
          <a:p>
            <a:pPr eaLnBrk="1" hangingPunct="1">
              <a:lnSpc>
                <a:spcPct val="80000"/>
              </a:lnSpc>
            </a:pPr>
            <a:r>
              <a:rPr lang="en-US" altLang="zh-CN" sz="2000" dirty="0"/>
              <a:t>Traffic monitoring between POSs and other servers </a:t>
            </a:r>
          </a:p>
          <a:p>
            <a:pPr lvl="1" eaLnBrk="1" hangingPunct="1">
              <a:lnSpc>
                <a:spcPct val="80000"/>
              </a:lnSpc>
            </a:pPr>
            <a:r>
              <a:rPr lang="en-US" altLang="zh-CN" sz="1600" dirty="0"/>
              <a:t>data exchange and collection, share mapping</a:t>
            </a:r>
          </a:p>
          <a:p>
            <a:pPr eaLnBrk="1" hangingPunct="1">
              <a:lnSpc>
                <a:spcPct val="80000"/>
              </a:lnSpc>
            </a:pPr>
            <a:r>
              <a:rPr lang="en-US" altLang="zh-CN" sz="2000" dirty="0"/>
              <a:t>Outgoing FTP monitoring</a:t>
            </a:r>
          </a:p>
          <a:p>
            <a:pPr lvl="1" eaLnBrk="1" hangingPunct="1">
              <a:lnSpc>
                <a:spcPct val="80000"/>
              </a:lnSpc>
            </a:pPr>
            <a:r>
              <a:rPr lang="en-US" altLang="zh-CN" sz="1600" dirty="0"/>
              <a:t>firewall block, log read, whitelist</a:t>
            </a:r>
          </a:p>
          <a:p>
            <a:pPr eaLnBrk="1" hangingPunct="1">
              <a:lnSpc>
                <a:spcPct val="80000"/>
              </a:lnSpc>
            </a:pPr>
            <a:r>
              <a:rPr lang="en-US" altLang="zh-CN" sz="2000" dirty="0"/>
              <a:t>HVAC contractor credential cracked</a:t>
            </a:r>
          </a:p>
          <a:p>
            <a:pPr eaLnBrk="1" hangingPunct="1">
              <a:lnSpc>
                <a:spcPct val="80000"/>
              </a:lnSpc>
            </a:pPr>
            <a:r>
              <a:rPr lang="en-US" altLang="zh-CN" sz="2000" dirty="0"/>
              <a:t>Monitoring internal traffic</a:t>
            </a:r>
          </a:p>
          <a:p>
            <a:pPr eaLnBrk="1" hangingPunct="1">
              <a:lnSpc>
                <a:spcPct val="80000"/>
              </a:lnSpc>
            </a:pPr>
            <a:r>
              <a:rPr lang="en-US" altLang="zh-CN" sz="2000" dirty="0"/>
              <a:t>Overloaded with security alerts</a:t>
            </a:r>
          </a:p>
          <a:p>
            <a:pPr eaLnBrk="1" hangingPunct="1">
              <a:lnSpc>
                <a:spcPct val="80000"/>
              </a:lnSpc>
            </a:pPr>
            <a:r>
              <a:rPr lang="en-US" altLang="zh-CN" sz="2000" dirty="0"/>
              <a:t>All networks, assets and users are not equal. Categorize them!</a:t>
            </a:r>
          </a:p>
          <a:p>
            <a:pPr eaLnBrk="1" hangingPunct="1">
              <a:lnSpc>
                <a:spcPct val="80000"/>
              </a:lnSpc>
            </a:pPr>
            <a:r>
              <a:rPr lang="en-US" altLang="zh-CN" sz="2000" dirty="0"/>
              <a:t>Password policy: default and weak password</a:t>
            </a:r>
          </a:p>
          <a:p>
            <a:pPr eaLnBrk="1" hangingPunct="1">
              <a:lnSpc>
                <a:spcPct val="80000"/>
              </a:lnSpc>
            </a:pPr>
            <a:r>
              <a:rPr lang="en-US" altLang="zh-CN" sz="2000" dirty="0"/>
              <a:t>Out-of-dated software and unpatched systems</a:t>
            </a:r>
          </a:p>
          <a:p>
            <a:pPr eaLnBrk="1" hangingPunct="1">
              <a:lnSpc>
                <a:spcPct val="80000"/>
              </a:lnSpc>
            </a:pPr>
            <a:r>
              <a:rPr lang="en-US" altLang="zh-CN" sz="2000" dirty="0"/>
              <a:t>Misconfigured systems</a:t>
            </a:r>
          </a:p>
          <a:p>
            <a:pPr eaLnBrk="1" hangingPunct="1">
              <a:lnSpc>
                <a:spcPct val="80000"/>
              </a:lnSpc>
            </a:pPr>
            <a:r>
              <a:rPr lang="en-US" altLang="zh-CN" sz="2000" dirty="0"/>
              <a:t>Human factors</a:t>
            </a:r>
          </a:p>
          <a:p>
            <a:pPr eaLnBrk="1" hangingPunct="1">
              <a:lnSpc>
                <a:spcPct val="80000"/>
              </a:lnSpc>
            </a:pPr>
            <a:endParaRPr lang="en-US" altLang="zh-CN" sz="2000" dirty="0"/>
          </a:p>
          <a:p>
            <a:pPr eaLnBrk="1" hangingPunct="1">
              <a:lnSpc>
                <a:spcPct val="80000"/>
              </a:lnSpc>
            </a:pPr>
            <a:endParaRPr lang="zh-CN" altLang="en-US" sz="2000" dirty="0"/>
          </a:p>
        </p:txBody>
      </p:sp>
    </p:spTree>
    <p:extLst>
      <p:ext uri="{BB962C8B-B14F-4D97-AF65-F5344CB8AC3E}">
        <p14:creationId xmlns:p14="http://schemas.microsoft.com/office/powerpoint/2010/main" val="4209538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Lessons learned</a:t>
            </a:r>
          </a:p>
        </p:txBody>
      </p:sp>
      <p:sp>
        <p:nvSpPr>
          <p:cNvPr id="3" name="Content Placeholder 2"/>
          <p:cNvSpPr>
            <a:spLocks noGrp="1"/>
          </p:cNvSpPr>
          <p:nvPr>
            <p:ph idx="1"/>
          </p:nvPr>
        </p:nvSpPr>
        <p:spPr>
          <a:xfrm>
            <a:off x="457200" y="1417638"/>
            <a:ext cx="8229600" cy="4876800"/>
          </a:xfrm>
        </p:spPr>
        <p:txBody>
          <a:bodyPr>
            <a:normAutofit lnSpcReduction="10000"/>
          </a:bodyPr>
          <a:lstStyle/>
          <a:p>
            <a:r>
              <a:rPr lang="en-US" dirty="0"/>
              <a:t>Segment your corporate network and limit access to core asset!</a:t>
            </a:r>
          </a:p>
          <a:p>
            <a:pPr lvl="1"/>
            <a:r>
              <a:rPr lang="en-US" dirty="0"/>
              <a:t>Regular office network </a:t>
            </a:r>
          </a:p>
          <a:p>
            <a:pPr lvl="1"/>
            <a:r>
              <a:rPr lang="en-US" dirty="0"/>
              <a:t>Core asset network</a:t>
            </a:r>
          </a:p>
          <a:p>
            <a:pPr lvl="2"/>
            <a:r>
              <a:rPr lang="en-US" dirty="0"/>
              <a:t>Minimum necessary</a:t>
            </a:r>
          </a:p>
          <a:p>
            <a:r>
              <a:rPr lang="en-US" dirty="0"/>
              <a:t>Multiple layers of monitoring and protection</a:t>
            </a:r>
          </a:p>
          <a:p>
            <a:pPr lvl="1"/>
            <a:r>
              <a:rPr lang="en-US" dirty="0"/>
              <a:t>Locking the front door is not enough!</a:t>
            </a:r>
          </a:p>
          <a:p>
            <a:r>
              <a:rPr lang="en-US" dirty="0"/>
              <a:t>Better dealing with alert-overloading.</a:t>
            </a:r>
          </a:p>
          <a:p>
            <a:pPr lvl="1"/>
            <a:r>
              <a:rPr lang="en-US" dirty="0"/>
              <a:t>New security systems</a:t>
            </a:r>
          </a:p>
          <a:p>
            <a:pPr lvl="1"/>
            <a:r>
              <a:rPr lang="en-US" dirty="0"/>
              <a:t>Better training</a:t>
            </a:r>
          </a:p>
          <a:p>
            <a:pPr lvl="1"/>
            <a:endParaRPr lang="en-US" sz="2100" dirty="0"/>
          </a:p>
        </p:txBody>
      </p:sp>
    </p:spTree>
    <p:extLst>
      <p:ext uri="{BB962C8B-B14F-4D97-AF65-F5344CB8AC3E}">
        <p14:creationId xmlns:p14="http://schemas.microsoft.com/office/powerpoint/2010/main" val="11591918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Lessons learned</a:t>
            </a:r>
          </a:p>
        </p:txBody>
      </p:sp>
      <p:sp>
        <p:nvSpPr>
          <p:cNvPr id="3" name="Content Placeholder 2"/>
          <p:cNvSpPr>
            <a:spLocks noGrp="1"/>
          </p:cNvSpPr>
          <p:nvPr>
            <p:ph idx="1"/>
          </p:nvPr>
        </p:nvSpPr>
        <p:spPr/>
        <p:txBody>
          <a:bodyPr/>
          <a:lstStyle/>
          <a:p>
            <a:r>
              <a:rPr lang="en-US" dirty="0"/>
              <a:t>Establish a system for finding and fixing vulnerabilities on a regular basis</a:t>
            </a:r>
          </a:p>
          <a:p>
            <a:r>
              <a:rPr lang="en-US" dirty="0"/>
              <a:t>Human factors in IT security.</a:t>
            </a:r>
          </a:p>
          <a:p>
            <a:r>
              <a:rPr lang="en-US" dirty="0"/>
              <a:t>Penetration Test Helps!</a:t>
            </a:r>
          </a:p>
          <a:p>
            <a:pPr lvl="1"/>
            <a:r>
              <a:rPr lang="en-US" dirty="0"/>
              <a:t>Attack your own network regularly to find holes in your security posture</a:t>
            </a:r>
          </a:p>
          <a:p>
            <a:pPr lvl="1"/>
            <a:r>
              <a:rPr lang="en-US" dirty="0"/>
              <a:t>Two types: blind, and then with complete internal network documentation.</a:t>
            </a:r>
          </a:p>
          <a:p>
            <a:pPr lvl="1"/>
            <a:r>
              <a:rPr lang="en-US" dirty="0"/>
              <a:t>Find experts to do it.</a:t>
            </a:r>
          </a:p>
        </p:txBody>
      </p:sp>
    </p:spTree>
    <p:extLst>
      <p:ext uri="{BB962C8B-B14F-4D97-AF65-F5344CB8AC3E}">
        <p14:creationId xmlns:p14="http://schemas.microsoft.com/office/powerpoint/2010/main" val="8326022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
          <p:cNvSpPr>
            <a:spLocks noGrp="1" noChangeArrowheads="1"/>
          </p:cNvSpPr>
          <p:nvPr>
            <p:ph type="title"/>
          </p:nvPr>
        </p:nvSpPr>
        <p:spPr>
          <a:xfrm>
            <a:off x="294362" y="757950"/>
            <a:ext cx="8229600" cy="609997"/>
          </a:xfrm>
        </p:spPr>
        <p:txBody>
          <a:bodyPr vert="horz" wrap="square" lIns="0" tIns="0" rIns="0" bIns="0" numCol="1" rtlCol="0" anchor="t" anchorCtr="0" compatLnSpc="1">
            <a:prstTxWarp prst="textNoShape">
              <a:avLst/>
            </a:prstTxWarp>
            <a:normAutofit/>
          </a:bodyPr>
          <a:lstStyle/>
          <a:p>
            <a:pPr algn="l" eaLnBrk="1" hangingPunct="1">
              <a:lnSpc>
                <a:spcPct val="95000"/>
              </a:lnSpc>
            </a:pPr>
            <a:r>
              <a:rPr lang="en-US"/>
              <a:t>References and Resources</a:t>
            </a:r>
            <a:endParaRPr lang="en-US" altLang="en-US" dirty="0"/>
          </a:p>
        </p:txBody>
      </p:sp>
      <p:sp>
        <p:nvSpPr>
          <p:cNvPr id="2" name="Content Placeholder 1"/>
          <p:cNvSpPr>
            <a:spLocks noGrp="1"/>
          </p:cNvSpPr>
          <p:nvPr>
            <p:ph idx="1"/>
          </p:nvPr>
        </p:nvSpPr>
        <p:spPr>
          <a:xfrm>
            <a:off x="391297" y="1367947"/>
            <a:ext cx="8213436" cy="5105400"/>
          </a:xfrm>
        </p:spPr>
        <p:txBody>
          <a:bodyPr>
            <a:noAutofit/>
          </a:bodyPr>
          <a:lstStyle/>
          <a:p>
            <a:pPr marL="0" indent="0">
              <a:buNone/>
            </a:pPr>
            <a:r>
              <a:rPr lang="en-US" sz="1600" dirty="0"/>
              <a:t>[1] US Senate Report. A kill chain analysis of the 2013 target data breach, 2014.</a:t>
            </a:r>
          </a:p>
          <a:p>
            <a:pPr marL="0" indent="0">
              <a:buNone/>
            </a:pPr>
            <a:r>
              <a:rPr lang="en-US" sz="1600" dirty="0"/>
              <a:t>[2] Michael </a:t>
            </a:r>
            <a:r>
              <a:rPr lang="en-US" sz="1600" dirty="0" err="1"/>
              <a:t>Kassner</a:t>
            </a:r>
            <a:r>
              <a:rPr lang="en-US" sz="1600" dirty="0"/>
              <a:t>. Anatomy of the target data breach,</a:t>
            </a:r>
          </a:p>
          <a:p>
            <a:pPr marL="0" indent="0">
              <a:buNone/>
            </a:pPr>
            <a:r>
              <a:rPr lang="en-US" sz="1600" dirty="0"/>
              <a:t>2015. Available at http://www.zdnet.com/article/anatomy-of-the-target-data-breach-missed-opportunities-and-lessons-learned/.</a:t>
            </a:r>
          </a:p>
          <a:p>
            <a:pPr marL="0" indent="0">
              <a:buNone/>
            </a:pPr>
            <a:r>
              <a:rPr lang="en-US" sz="1600" dirty="0"/>
              <a:t>[3] </a:t>
            </a:r>
            <a:r>
              <a:rPr lang="en-US" sz="1600" dirty="0" err="1"/>
              <a:t>KrebsonSecurity</a:t>
            </a:r>
            <a:r>
              <a:rPr lang="en-US" sz="1600" dirty="0"/>
              <a:t>. Verizon security report on target, 2015. Available at https://krebsonsecurity.com/2015/09/inside-target-corp-days-after-2013-breach/.</a:t>
            </a:r>
          </a:p>
          <a:p>
            <a:pPr marL="0" indent="0">
              <a:buNone/>
            </a:pPr>
            <a:r>
              <a:rPr lang="en-US" sz="1600" dirty="0"/>
              <a:t>[4] </a:t>
            </a:r>
            <a:r>
              <a:rPr lang="en-US" sz="1600" dirty="0" err="1"/>
              <a:t>Cyphort</a:t>
            </a:r>
            <a:r>
              <a:rPr lang="en-US" sz="1600" dirty="0"/>
              <a:t>. Dissecting the target breach, 2014. Available at https://www.youtube.com/watch?v=hiKoBxn3smY.</a:t>
            </a:r>
          </a:p>
          <a:p>
            <a:pPr marL="0" indent="0">
              <a:buNone/>
            </a:pPr>
            <a:r>
              <a:rPr lang="en-US" sz="1600" dirty="0"/>
              <a:t>[5] </a:t>
            </a:r>
            <a:r>
              <a:rPr lang="en-US" sz="1600" dirty="0" err="1"/>
              <a:t>Cyphort</a:t>
            </a:r>
            <a:r>
              <a:rPr lang="en-US" sz="1600" dirty="0"/>
              <a:t>. Malware’s most wanted </a:t>
            </a:r>
            <a:r>
              <a:rPr lang="en-US" sz="1600" dirty="0" err="1"/>
              <a:t>backoff</a:t>
            </a:r>
            <a:r>
              <a:rPr lang="en-US" sz="1600" dirty="0"/>
              <a:t> </a:t>
            </a:r>
            <a:r>
              <a:rPr lang="en-US" sz="1600" dirty="0" err="1"/>
              <a:t>pos</a:t>
            </a:r>
            <a:r>
              <a:rPr lang="en-US" sz="1600" dirty="0"/>
              <a:t> malware, 2014. Available at</a:t>
            </a:r>
          </a:p>
          <a:p>
            <a:pPr marL="0" indent="0">
              <a:buNone/>
            </a:pPr>
            <a:r>
              <a:rPr lang="en-US" sz="1600" dirty="0"/>
              <a:t>https://www.youtube.com/watch?v=VRsDssFfzzU.</a:t>
            </a:r>
          </a:p>
          <a:p>
            <a:pPr marL="0" indent="0">
              <a:buNone/>
            </a:pPr>
            <a:r>
              <a:rPr lang="en-US" sz="1600" dirty="0"/>
              <a:t>[6] Web Privacy Wiki. Target data breach, 2016. Available at http://web-privacy.wikia.com/wiki/Target_Data_Breach.</a:t>
            </a:r>
          </a:p>
          <a:p>
            <a:pPr marL="0" indent="0">
              <a:buNone/>
            </a:pPr>
            <a:r>
              <a:rPr lang="en-US" sz="1600" dirty="0"/>
              <a:t>[7] Alert Logic. The Target Data Breach: Anatomy of an Attack. Available at https://www.youtube.com/watch?v=ap8RAjXO1C8.</a:t>
            </a:r>
          </a:p>
          <a:p>
            <a:pPr marL="0" indent="0">
              <a:buNone/>
            </a:pPr>
            <a:r>
              <a:rPr lang="en-US" sz="1600" dirty="0"/>
              <a:t>[8] Wiki. Advanced persistent threat, 2016. Available at https://en.wikipedia.org/wiki/Advanced_persistent_threat.</a:t>
            </a:r>
          </a:p>
        </p:txBody>
      </p:sp>
    </p:spTree>
    <p:extLst>
      <p:ext uri="{BB962C8B-B14F-4D97-AF65-F5344CB8AC3E}">
        <p14:creationId xmlns:p14="http://schemas.microsoft.com/office/powerpoint/2010/main" val="41414922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7"/>
        <p:cNvGrpSpPr/>
        <p:nvPr/>
      </p:nvGrpSpPr>
      <p:grpSpPr>
        <a:xfrm>
          <a:off x="0" y="0"/>
          <a:ext cx="0" cy="0"/>
          <a:chOff x="0" y="0"/>
          <a:chExt cx="0" cy="0"/>
        </a:xfrm>
      </p:grpSpPr>
      <p:sp>
        <p:nvSpPr>
          <p:cNvPr id="28" name="Google Shape;28;p2"/>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1"/>
              </a:buClr>
              <a:buSzPts val="3600"/>
              <a:buFont typeface="Calibri"/>
              <a:buNone/>
            </a:pPr>
            <a:r>
              <a:rPr lang="en-US"/>
              <a:t>Learning Objectives</a:t>
            </a:r>
            <a:endParaRPr/>
          </a:p>
        </p:txBody>
      </p:sp>
      <p:sp>
        <p:nvSpPr>
          <p:cNvPr id="29" name="Google Shape;29;p2"/>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a:spcBef>
                <a:spcPts val="0"/>
              </a:spcBef>
            </a:pPr>
            <a:r>
              <a:rPr lang="en-US" sz="2400" dirty="0"/>
              <a:t>Describe real-world cyber breaches and how these breaches could have been prevented.</a:t>
            </a:r>
          </a:p>
          <a:p>
            <a:pPr marL="342900">
              <a:spcBef>
                <a:spcPts val="0"/>
              </a:spcBef>
            </a:pPr>
            <a:r>
              <a:rPr lang="en-US" sz="2400" dirty="0"/>
              <a:t>Explain common offensive cybersecurity techniques, including email phishing, vulnerability scanning, and privilege escalation.</a:t>
            </a:r>
          </a:p>
          <a:p>
            <a:pPr marL="342900">
              <a:spcBef>
                <a:spcPts val="0"/>
              </a:spcBef>
            </a:pPr>
            <a:r>
              <a:rPr lang="en-US" sz="2400" dirty="0"/>
              <a:t>Explain common cybersecurity defense techniques and common vulnerabilities</a:t>
            </a:r>
          </a:p>
          <a:p>
            <a:pPr marL="342900">
              <a:spcBef>
                <a:spcPts val="0"/>
              </a:spcBef>
            </a:pPr>
            <a:r>
              <a:rPr lang="en-US" sz="2400" dirty="0"/>
              <a:t>Summarize how multiple security systems are integrated and how to establish a holistic view of cybersecurity in an enterprise environment.</a:t>
            </a:r>
            <a:endParaRPr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3"/>
        <p:cNvGrpSpPr/>
        <p:nvPr/>
      </p:nvGrpSpPr>
      <p:grpSpPr>
        <a:xfrm>
          <a:off x="0" y="0"/>
          <a:ext cx="0" cy="0"/>
          <a:chOff x="0" y="0"/>
          <a:chExt cx="0" cy="0"/>
        </a:xfrm>
      </p:grpSpPr>
      <p:sp>
        <p:nvSpPr>
          <p:cNvPr id="34" name="Google Shape;34;g25e50be669c_0_0"/>
          <p:cNvSpPr txBox="1">
            <a:spLocks noGrp="1"/>
          </p:cNvSpPr>
          <p:nvPr>
            <p:ph type="title"/>
          </p:nvPr>
        </p:nvSpPr>
        <p:spPr>
          <a:xfrm>
            <a:off x="76200" y="457200"/>
            <a:ext cx="7620000" cy="11430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Background</a:t>
            </a:r>
            <a:endParaRPr/>
          </a:p>
        </p:txBody>
      </p:sp>
      <p:sp>
        <p:nvSpPr>
          <p:cNvPr id="35" name="Google Shape;35;g25e50be669c_0_0"/>
          <p:cNvSpPr txBox="1">
            <a:spLocks noGrp="1"/>
          </p:cNvSpPr>
          <p:nvPr>
            <p:ph type="body" idx="1"/>
          </p:nvPr>
        </p:nvSpPr>
        <p:spPr>
          <a:xfrm>
            <a:off x="457200" y="1600200"/>
            <a:ext cx="8229600" cy="4876800"/>
          </a:xfrm>
          <a:prstGeom prst="rect">
            <a:avLst/>
          </a:prstGeom>
        </p:spPr>
        <p:txBody>
          <a:bodyPr spcFirstLastPara="1" wrap="square" lIns="91425" tIns="45700" rIns="91425" bIns="45700" anchor="t" anchorCtr="0">
            <a:normAutofit/>
          </a:bodyPr>
          <a:lstStyle/>
          <a:p>
            <a:pPr marL="457200" lvl="0" indent="-342900" algn="l" rtl="0">
              <a:spcBef>
                <a:spcPts val="360"/>
              </a:spcBef>
              <a:spcAft>
                <a:spcPts val="0"/>
              </a:spcAft>
              <a:buSzPts val="1800"/>
              <a:buChar char="•"/>
            </a:pPr>
            <a:r>
              <a:rPr lang="en-US"/>
              <a:t>One of the largest data breaches in US history</a:t>
            </a:r>
            <a:endParaRPr/>
          </a:p>
          <a:p>
            <a:pPr marL="457200" lvl="0" indent="-342900" algn="l" rtl="0">
              <a:spcBef>
                <a:spcPts val="0"/>
              </a:spcBef>
              <a:spcAft>
                <a:spcPts val="0"/>
              </a:spcAft>
              <a:buSzPts val="1800"/>
              <a:buChar char="•"/>
            </a:pPr>
            <a:r>
              <a:rPr lang="en-US"/>
              <a:t>70 million personal and financial records of customers was stolen</a:t>
            </a:r>
            <a:endParaRPr/>
          </a:p>
          <a:p>
            <a:pPr marL="457200" lvl="0" indent="-342900" algn="l" rtl="0">
              <a:spcBef>
                <a:spcPts val="0"/>
              </a:spcBef>
              <a:spcAft>
                <a:spcPts val="0"/>
              </a:spcAft>
              <a:buSzPts val="1800"/>
              <a:buChar char="•"/>
            </a:pPr>
            <a:r>
              <a:rPr lang="en-US"/>
              <a:t>Occurred at the end of 2013 during the holiday shopping season</a:t>
            </a:r>
            <a:endParaRPr/>
          </a:p>
        </p:txBody>
      </p:sp>
      <p:sp>
        <p:nvSpPr>
          <p:cNvPr id="2" name="TextBox 1">
            <a:extLst>
              <a:ext uri="{FF2B5EF4-FFF2-40B4-BE49-F238E27FC236}">
                <a16:creationId xmlns:a16="http://schemas.microsoft.com/office/drawing/2014/main" id="{1DFE0E02-1648-4810-276A-700EE6B9490E}"/>
              </a:ext>
            </a:extLst>
          </p:cNvPr>
          <p:cNvSpPr txBox="1"/>
          <p:nvPr/>
        </p:nvSpPr>
        <p:spPr>
          <a:xfrm>
            <a:off x="2449648" y="6269995"/>
            <a:ext cx="4094391" cy="261610"/>
          </a:xfrm>
          <a:prstGeom prst="rect">
            <a:avLst/>
          </a:prstGeom>
          <a:noFill/>
        </p:spPr>
        <p:txBody>
          <a:bodyPr wrap="none" rtlCol="0">
            <a:spAutoFit/>
          </a:bodyPr>
          <a:lstStyle/>
          <a:p>
            <a:r>
              <a:rPr lang="en-US" sz="1100" dirty="0"/>
              <a:t>Source: http://web-privacy.wikia.com/wiki/Target_Data_Breach</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9"/>
        <p:cNvGrpSpPr/>
        <p:nvPr/>
      </p:nvGrpSpPr>
      <p:grpSpPr>
        <a:xfrm>
          <a:off x="0" y="0"/>
          <a:ext cx="0" cy="0"/>
          <a:chOff x="0" y="0"/>
          <a:chExt cx="0" cy="0"/>
        </a:xfrm>
      </p:grpSpPr>
      <p:sp>
        <p:nvSpPr>
          <p:cNvPr id="40" name="Google Shape;40;g25e50be669c_0_5"/>
          <p:cNvSpPr txBox="1">
            <a:spLocks noGrp="1"/>
          </p:cNvSpPr>
          <p:nvPr>
            <p:ph type="title"/>
          </p:nvPr>
        </p:nvSpPr>
        <p:spPr>
          <a:xfrm>
            <a:off x="76200" y="457200"/>
            <a:ext cx="7620000" cy="11430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Leading up to the Breach</a:t>
            </a:r>
            <a:endParaRPr/>
          </a:p>
        </p:txBody>
      </p:sp>
      <p:sp>
        <p:nvSpPr>
          <p:cNvPr id="41" name="Google Shape;41;g25e50be669c_0_5"/>
          <p:cNvSpPr txBox="1">
            <a:spLocks noGrp="1"/>
          </p:cNvSpPr>
          <p:nvPr>
            <p:ph type="body" idx="1"/>
          </p:nvPr>
        </p:nvSpPr>
        <p:spPr>
          <a:xfrm>
            <a:off x="457200" y="1600200"/>
            <a:ext cx="8229600" cy="4876800"/>
          </a:xfrm>
          <a:prstGeom prst="rect">
            <a:avLst/>
          </a:prstGeom>
        </p:spPr>
        <p:txBody>
          <a:bodyPr spcFirstLastPara="1" wrap="square" lIns="91425" tIns="45700" rIns="91425" bIns="45700" anchor="t" anchorCtr="0">
            <a:normAutofit/>
          </a:bodyPr>
          <a:lstStyle/>
          <a:p>
            <a:pPr marL="457200" lvl="0" indent="-342900" algn="l" rtl="0">
              <a:spcBef>
                <a:spcPts val="360"/>
              </a:spcBef>
              <a:spcAft>
                <a:spcPts val="0"/>
              </a:spcAft>
              <a:buSzPts val="1800"/>
              <a:buChar char="•"/>
            </a:pPr>
            <a:r>
              <a:rPr lang="en-US" dirty="0"/>
              <a:t>Target passed a PCI-DSS (Payment Card Industry Data Security Standard) compliance audit in September 2013</a:t>
            </a:r>
            <a:endParaRPr dirty="0"/>
          </a:p>
          <a:p>
            <a:pPr marL="457200" lvl="0" indent="-342900" algn="l" rtl="0">
              <a:spcBef>
                <a:spcPts val="0"/>
              </a:spcBef>
              <a:spcAft>
                <a:spcPts val="0"/>
              </a:spcAft>
              <a:buSzPts val="1800"/>
              <a:buChar char="•"/>
            </a:pPr>
            <a:r>
              <a:rPr lang="en-US" dirty="0"/>
              <a:t>Target purchased a malware detection tool for $1.6 million from cybersecurity company FireEye six months before the breach</a:t>
            </a:r>
            <a:endParaRPr dirty="0"/>
          </a:p>
          <a:p>
            <a:pPr marL="457200" lvl="0" indent="-342900" algn="l" rtl="0">
              <a:spcBef>
                <a:spcPts val="0"/>
              </a:spcBef>
              <a:spcAft>
                <a:spcPts val="0"/>
              </a:spcAft>
              <a:buSzPts val="1800"/>
              <a:buChar char="•"/>
            </a:pPr>
            <a:r>
              <a:rPr lang="en-US" dirty="0"/>
              <a:t>Target employed a team of specialists to monitor their systems around the clock</a:t>
            </a:r>
            <a:endParaRPr dirty="0"/>
          </a:p>
        </p:txBody>
      </p:sp>
      <p:sp>
        <p:nvSpPr>
          <p:cNvPr id="3" name="TextBox 2">
            <a:extLst>
              <a:ext uri="{FF2B5EF4-FFF2-40B4-BE49-F238E27FC236}">
                <a16:creationId xmlns:a16="http://schemas.microsoft.com/office/drawing/2014/main" id="{6658E476-3C6A-12A6-F0D5-6AE006B33ABD}"/>
              </a:ext>
            </a:extLst>
          </p:cNvPr>
          <p:cNvSpPr txBox="1"/>
          <p:nvPr/>
        </p:nvSpPr>
        <p:spPr>
          <a:xfrm>
            <a:off x="1555316" y="6262300"/>
            <a:ext cx="6140884" cy="261610"/>
          </a:xfrm>
          <a:prstGeom prst="rect">
            <a:avLst/>
          </a:prstGeom>
          <a:noFill/>
        </p:spPr>
        <p:txBody>
          <a:bodyPr wrap="square">
            <a:spAutoFit/>
          </a:bodyPr>
          <a:lstStyle/>
          <a:p>
            <a:pPr marL="0" indent="0">
              <a:buNone/>
            </a:pPr>
            <a:r>
              <a:rPr lang="en-US" sz="1100" dirty="0"/>
              <a:t>Source: US Senate Report. A kill chain analysis of the 2013 target data breach, 2014.</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Google Shape;46;g25e50be669c_0_17"/>
          <p:cNvSpPr txBox="1">
            <a:spLocks noGrp="1"/>
          </p:cNvSpPr>
          <p:nvPr>
            <p:ph type="title"/>
          </p:nvPr>
        </p:nvSpPr>
        <p:spPr>
          <a:xfrm>
            <a:off x="76200" y="457200"/>
            <a:ext cx="7620000" cy="11430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Timeline of Breach and Key Events</a:t>
            </a:r>
            <a:endParaRPr/>
          </a:p>
        </p:txBody>
      </p:sp>
      <p:sp>
        <p:nvSpPr>
          <p:cNvPr id="47" name="Google Shape;47;g25e50be669c_0_17"/>
          <p:cNvSpPr txBox="1">
            <a:spLocks noGrp="1"/>
          </p:cNvSpPr>
          <p:nvPr>
            <p:ph type="body" idx="1"/>
          </p:nvPr>
        </p:nvSpPr>
        <p:spPr>
          <a:xfrm>
            <a:off x="457200" y="1600200"/>
            <a:ext cx="8229600" cy="4876800"/>
          </a:xfrm>
          <a:prstGeom prst="rect">
            <a:avLst/>
          </a:prstGeom>
        </p:spPr>
        <p:txBody>
          <a:bodyPr spcFirstLastPara="1" wrap="square" lIns="91425" tIns="45700" rIns="91425" bIns="45700" anchor="t" anchorCtr="0">
            <a:normAutofit fontScale="85000" lnSpcReduction="20000"/>
          </a:bodyPr>
          <a:lstStyle/>
          <a:p>
            <a:pPr marL="457200" lvl="0" indent="-386080" algn="l" rtl="0">
              <a:spcBef>
                <a:spcPts val="0"/>
              </a:spcBef>
              <a:spcAft>
                <a:spcPts val="0"/>
              </a:spcAft>
              <a:buClr>
                <a:srgbClr val="FF0000"/>
              </a:buClr>
              <a:buSzPct val="100000"/>
              <a:buChar char="•"/>
            </a:pPr>
            <a:r>
              <a:rPr lang="en-US">
                <a:solidFill>
                  <a:srgbClr val="FF0000"/>
                </a:solidFill>
              </a:rPr>
              <a:t>Nov. 27th, 2013</a:t>
            </a:r>
            <a:r>
              <a:rPr lang="en-US"/>
              <a:t>: Malware installed</a:t>
            </a:r>
            <a:endParaRPr/>
          </a:p>
          <a:p>
            <a:pPr marL="914400" lvl="1" indent="-322103" algn="l" rtl="0">
              <a:spcBef>
                <a:spcPts val="351"/>
              </a:spcBef>
              <a:spcAft>
                <a:spcPts val="0"/>
              </a:spcAft>
              <a:buSzPct val="100000"/>
              <a:buChar char="–"/>
            </a:pPr>
            <a:r>
              <a:rPr lang="en-US" sz="1900"/>
              <a:t>Malware operates, stealing financial and personal information for 6 days</a:t>
            </a:r>
            <a:endParaRPr/>
          </a:p>
          <a:p>
            <a:pPr marL="457200" lvl="0" indent="-386080" algn="l" rtl="0">
              <a:spcBef>
                <a:spcPts val="592"/>
              </a:spcBef>
              <a:spcAft>
                <a:spcPts val="0"/>
              </a:spcAft>
              <a:buSzPct val="100000"/>
              <a:buChar char="•"/>
            </a:pPr>
            <a:r>
              <a:rPr lang="en-US"/>
              <a:t>Dec. 2nd: Malware uploads stolen data</a:t>
            </a:r>
            <a:endParaRPr/>
          </a:p>
          <a:p>
            <a:pPr marL="914400" lvl="1" indent="-322103" algn="l" rtl="0">
              <a:spcBef>
                <a:spcPts val="351"/>
              </a:spcBef>
              <a:spcAft>
                <a:spcPts val="0"/>
              </a:spcAft>
              <a:buSzPct val="100000"/>
              <a:buChar char="–"/>
            </a:pPr>
            <a:r>
              <a:rPr lang="en-US" sz="1900"/>
              <a:t>Hackers download stolen records for 2 weeks</a:t>
            </a:r>
            <a:endParaRPr/>
          </a:p>
          <a:p>
            <a:pPr marL="457200" lvl="0" indent="-386080" algn="l" rtl="0">
              <a:spcBef>
                <a:spcPts val="592"/>
              </a:spcBef>
              <a:spcAft>
                <a:spcPts val="0"/>
              </a:spcAft>
              <a:buSzPct val="100000"/>
              <a:buChar char="•"/>
            </a:pPr>
            <a:r>
              <a:rPr lang="en-US"/>
              <a:t>Dec. 11th: Forged cards selling on black market</a:t>
            </a:r>
            <a:endParaRPr/>
          </a:p>
          <a:p>
            <a:pPr marL="914400" lvl="1" indent="-322103" algn="l" rtl="0">
              <a:spcBef>
                <a:spcPts val="351"/>
              </a:spcBef>
              <a:spcAft>
                <a:spcPts val="0"/>
              </a:spcAft>
              <a:buSzPct val="100000"/>
              <a:buChar char="–"/>
            </a:pPr>
            <a:r>
              <a:rPr lang="en-US" sz="1900"/>
              <a:t>Security firms noticed 10-20 fold increase in stolen cards</a:t>
            </a:r>
            <a:endParaRPr/>
          </a:p>
          <a:p>
            <a:pPr marL="457200" lvl="0" indent="-386080" algn="l" rtl="0">
              <a:spcBef>
                <a:spcPts val="592"/>
              </a:spcBef>
              <a:spcAft>
                <a:spcPts val="0"/>
              </a:spcAft>
              <a:buClr>
                <a:srgbClr val="FF0000"/>
              </a:buClr>
              <a:buSzPct val="100000"/>
              <a:buChar char="•"/>
            </a:pPr>
            <a:r>
              <a:rPr lang="en-US">
                <a:solidFill>
                  <a:srgbClr val="FF0000"/>
                </a:solidFill>
              </a:rPr>
              <a:t>Dec. 12th</a:t>
            </a:r>
            <a:r>
              <a:rPr lang="en-US"/>
              <a:t>: Federal investigators warned Target</a:t>
            </a:r>
            <a:endParaRPr/>
          </a:p>
          <a:p>
            <a:pPr marL="914400" lvl="1" indent="-322103" algn="l" rtl="0">
              <a:spcBef>
                <a:spcPts val="351"/>
              </a:spcBef>
              <a:spcAft>
                <a:spcPts val="0"/>
              </a:spcAft>
              <a:buSzPct val="100000"/>
              <a:buChar char="–"/>
            </a:pPr>
            <a:r>
              <a:rPr lang="en-US" sz="1900"/>
              <a:t>Target was investigating the breach internally</a:t>
            </a:r>
            <a:endParaRPr sz="1900"/>
          </a:p>
          <a:p>
            <a:pPr marL="457200" lvl="0" indent="-386080" algn="l" rtl="0">
              <a:spcBef>
                <a:spcPts val="592"/>
              </a:spcBef>
              <a:spcAft>
                <a:spcPts val="0"/>
              </a:spcAft>
              <a:buClr>
                <a:srgbClr val="FF0000"/>
              </a:buClr>
              <a:buSzPct val="100000"/>
              <a:buChar char="•"/>
            </a:pPr>
            <a:r>
              <a:rPr lang="en-US">
                <a:solidFill>
                  <a:srgbClr val="FF0000"/>
                </a:solidFill>
              </a:rPr>
              <a:t>Dec. 19th</a:t>
            </a:r>
            <a:r>
              <a:rPr lang="en-US"/>
              <a:t>: Target announces 40M cards stolen</a:t>
            </a:r>
            <a:endParaRPr/>
          </a:p>
          <a:p>
            <a:pPr marL="457200" lvl="0" indent="-386080" algn="l" rtl="0">
              <a:spcBef>
                <a:spcPts val="592"/>
              </a:spcBef>
              <a:spcAft>
                <a:spcPts val="0"/>
              </a:spcAft>
              <a:buSzPct val="100000"/>
              <a:buChar char="•"/>
            </a:pPr>
            <a:r>
              <a:rPr lang="en-US"/>
              <a:t>Jan. 8th, 2014: Target announces 70M more data</a:t>
            </a:r>
            <a:endParaRPr/>
          </a:p>
          <a:p>
            <a:pPr marL="457200" lvl="0" indent="-386080" algn="l" rtl="0">
              <a:spcBef>
                <a:spcPts val="592"/>
              </a:spcBef>
              <a:spcAft>
                <a:spcPts val="0"/>
              </a:spcAft>
              <a:buClr>
                <a:srgbClr val="FF0000"/>
              </a:buClr>
              <a:buSzPct val="100000"/>
              <a:buChar char="•"/>
            </a:pPr>
            <a:r>
              <a:rPr lang="en-US">
                <a:solidFill>
                  <a:srgbClr val="FF0000"/>
                </a:solidFill>
              </a:rPr>
              <a:t>Jan. 13th</a:t>
            </a:r>
            <a:r>
              <a:rPr lang="en-US"/>
              <a:t>: Target offers free credit monitoring</a:t>
            </a:r>
            <a:endParaRPr/>
          </a:p>
          <a:p>
            <a:pPr marL="457200" lvl="0" indent="-386080" algn="l" rtl="0">
              <a:spcBef>
                <a:spcPts val="592"/>
              </a:spcBef>
              <a:spcAft>
                <a:spcPts val="0"/>
              </a:spcAft>
              <a:buSzPct val="100000"/>
              <a:buChar char="•"/>
            </a:pPr>
            <a:r>
              <a:rPr lang="en-US"/>
              <a:t>Mar. 5th: Target CIO resign</a:t>
            </a:r>
            <a:endParaRPr/>
          </a:p>
          <a:p>
            <a:pPr marL="457200" lvl="0" indent="-386080" algn="l" rtl="0">
              <a:spcBef>
                <a:spcPts val="592"/>
              </a:spcBef>
              <a:spcAft>
                <a:spcPts val="0"/>
              </a:spcAft>
              <a:buSzPct val="100000"/>
              <a:buChar char="•"/>
            </a:pPr>
            <a:r>
              <a:rPr lang="en-US"/>
              <a:t>May 5th: Target CEO resign</a:t>
            </a:r>
            <a:endParaRPr>
              <a:solidFill>
                <a:srgbClr val="FF0000"/>
              </a:solidFill>
            </a:endParaRPr>
          </a:p>
        </p:txBody>
      </p:sp>
      <p:sp>
        <p:nvSpPr>
          <p:cNvPr id="2" name="TextBox 1">
            <a:extLst>
              <a:ext uri="{FF2B5EF4-FFF2-40B4-BE49-F238E27FC236}">
                <a16:creationId xmlns:a16="http://schemas.microsoft.com/office/drawing/2014/main" id="{0672F825-F305-921E-664A-F141D6EFFB28}"/>
              </a:ext>
            </a:extLst>
          </p:cNvPr>
          <p:cNvSpPr txBox="1"/>
          <p:nvPr/>
        </p:nvSpPr>
        <p:spPr>
          <a:xfrm>
            <a:off x="2524804" y="6215390"/>
            <a:ext cx="4094391" cy="261610"/>
          </a:xfrm>
          <a:prstGeom prst="rect">
            <a:avLst/>
          </a:prstGeom>
          <a:noFill/>
        </p:spPr>
        <p:txBody>
          <a:bodyPr wrap="none" rtlCol="0">
            <a:spAutoFit/>
          </a:bodyPr>
          <a:lstStyle/>
          <a:p>
            <a:r>
              <a:rPr lang="en-US" sz="1100" dirty="0"/>
              <a:t>Source: http://web-privacy.wikia.com/wiki/Target_Data_Breach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sp>
        <p:nvSpPr>
          <p:cNvPr id="52" name="Google Shape;52;g29f9d4983fa_0_0"/>
          <p:cNvSpPr txBox="1">
            <a:spLocks noGrp="1"/>
          </p:cNvSpPr>
          <p:nvPr>
            <p:ph type="title"/>
          </p:nvPr>
        </p:nvSpPr>
        <p:spPr>
          <a:xfrm>
            <a:off x="76200" y="457200"/>
            <a:ext cx="7620000" cy="11430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US"/>
              <a:t>Discussion</a:t>
            </a:r>
            <a:endParaRPr/>
          </a:p>
        </p:txBody>
      </p:sp>
      <p:sp>
        <p:nvSpPr>
          <p:cNvPr id="53" name="Google Shape;53;g29f9d4983fa_0_0"/>
          <p:cNvSpPr txBox="1">
            <a:spLocks noGrp="1"/>
          </p:cNvSpPr>
          <p:nvPr>
            <p:ph type="body" idx="1"/>
          </p:nvPr>
        </p:nvSpPr>
        <p:spPr>
          <a:xfrm>
            <a:off x="457200" y="1600200"/>
            <a:ext cx="8229600" cy="48768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r>
              <a:rPr lang="en-US"/>
              <a:t>In your own words, provide a general overview of the events that took place during the Target data breach</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g29f9d4983fa_0_5"/>
          <p:cNvSpPr txBox="1">
            <a:spLocks noGrp="1"/>
          </p:cNvSpPr>
          <p:nvPr>
            <p:ph type="title"/>
          </p:nvPr>
        </p:nvSpPr>
        <p:spPr>
          <a:xfrm>
            <a:off x="76200" y="457200"/>
            <a:ext cx="7620000" cy="11430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endParaRPr/>
          </a:p>
        </p:txBody>
      </p:sp>
      <p:sp>
        <p:nvSpPr>
          <p:cNvPr id="59" name="Google Shape;59;g29f9d4983fa_0_5"/>
          <p:cNvSpPr txBox="1">
            <a:spLocks noGrp="1"/>
          </p:cNvSpPr>
          <p:nvPr>
            <p:ph type="body" idx="1"/>
          </p:nvPr>
        </p:nvSpPr>
        <p:spPr>
          <a:xfrm>
            <a:off x="457200" y="1600200"/>
            <a:ext cx="8229600" cy="4876800"/>
          </a:xfrm>
          <a:prstGeom prst="rect">
            <a:avLst/>
          </a:prstGeom>
        </p:spPr>
        <p:txBody>
          <a:bodyPr spcFirstLastPara="1" wrap="square" lIns="91425" tIns="45700" rIns="91425" bIns="45700" anchor="t" anchorCtr="0">
            <a:normAutofit/>
          </a:bodyPr>
          <a:lstStyle/>
          <a:p>
            <a:pPr marL="0" lvl="0" indent="0" algn="l" rtl="0">
              <a:spcBef>
                <a:spcPts val="360"/>
              </a:spcBef>
              <a:spcAft>
                <a:spcPts val="0"/>
              </a:spcAft>
              <a:buNone/>
            </a:pPr>
            <a:endParaRPr/>
          </a:p>
        </p:txBody>
      </p:sp>
      <p:pic>
        <p:nvPicPr>
          <p:cNvPr id="60" name="Google Shape;60;g29f9d4983fa_0_5"/>
          <p:cNvPicPr preferRelativeResize="0"/>
          <p:nvPr/>
        </p:nvPicPr>
        <p:blipFill rotWithShape="1">
          <a:blip r:embed="rId3">
            <a:alphaModFix/>
          </a:blip>
          <a:srcRect/>
          <a:stretch/>
        </p:blipFill>
        <p:spPr>
          <a:xfrm>
            <a:off x="0" y="0"/>
            <a:ext cx="9144000" cy="6858001"/>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TotalTime>
  <Words>2097</Words>
  <Application>Microsoft Office PowerPoint</Application>
  <PresentationFormat>On-screen Show (4:3)</PresentationFormat>
  <Paragraphs>192</Paragraphs>
  <Slides>37</Slides>
  <Notes>25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37</vt:i4>
      </vt:variant>
    </vt:vector>
  </HeadingPairs>
  <TitlesOfParts>
    <vt:vector size="40" baseType="lpstr">
      <vt:lpstr>Arial</vt:lpstr>
      <vt:lpstr>Calibri</vt:lpstr>
      <vt:lpstr>Office Theme</vt:lpstr>
      <vt:lpstr>Case Study: 2013 Target Data Breach</vt:lpstr>
      <vt:lpstr>Disclaimer</vt:lpstr>
      <vt:lpstr>Sources of Information</vt:lpstr>
      <vt:lpstr>Learning Objectives</vt:lpstr>
      <vt:lpstr>Background</vt:lpstr>
      <vt:lpstr>Leading up to the Breach</vt:lpstr>
      <vt:lpstr>Timeline of Breach and Key Events</vt:lpstr>
      <vt:lpstr>Discussion</vt:lpstr>
      <vt:lpstr>PowerPoint Presentation</vt:lpstr>
      <vt:lpstr>The Starting Point of the Breach</vt:lpstr>
      <vt:lpstr>Discussion</vt:lpstr>
      <vt:lpstr>Discussion</vt:lpstr>
      <vt:lpstr>Discussion</vt:lpstr>
      <vt:lpstr>Discussion</vt:lpstr>
      <vt:lpstr>Leveraging Target’s Vendor-Portal Access</vt:lpstr>
      <vt:lpstr>Overview of the POS Malware</vt:lpstr>
      <vt:lpstr>Dissecting the Malware</vt:lpstr>
      <vt:lpstr>Dissecting the Malware</vt:lpstr>
      <vt:lpstr>Dissecting the Malware</vt:lpstr>
      <vt:lpstr>Dissecting the Malware</vt:lpstr>
      <vt:lpstr>Discussion</vt:lpstr>
      <vt:lpstr>Discussion</vt:lpstr>
      <vt:lpstr>Privileged Account Management</vt:lpstr>
      <vt:lpstr>Discussion</vt:lpstr>
      <vt:lpstr>Network Segmentation</vt:lpstr>
      <vt:lpstr>Discussion</vt:lpstr>
      <vt:lpstr>Discussion</vt:lpstr>
      <vt:lpstr>Lessons Learned</vt:lpstr>
      <vt:lpstr>Lessons Learned</vt:lpstr>
      <vt:lpstr>Target Breach is only the start!</vt:lpstr>
      <vt:lpstr>One Year after Target breach</vt:lpstr>
      <vt:lpstr>The Verizon report</vt:lpstr>
      <vt:lpstr>The Verizon report</vt:lpstr>
      <vt:lpstr>Weaknesses in Target IT</vt:lpstr>
      <vt:lpstr>Lessons learned</vt:lpstr>
      <vt:lpstr>Lessons learned</vt:lpstr>
      <vt:lpstr>References and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cai-adm</dc:creator>
  <cp:lastModifiedBy>Yu Cai</cp:lastModifiedBy>
  <cp:revision>11</cp:revision>
  <dcterms:created xsi:type="dcterms:W3CDTF">2006-08-16T00:00:00Z</dcterms:created>
  <dcterms:modified xsi:type="dcterms:W3CDTF">2024-06-10T15:48:52Z</dcterms:modified>
</cp:coreProperties>
</file>