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1"/>
  </p:notesMasterIdLst>
  <p:sldIdLst>
    <p:sldId id="256" r:id="rId2"/>
    <p:sldId id="554" r:id="rId3"/>
    <p:sldId id="588" r:id="rId4"/>
    <p:sldId id="257" r:id="rId5"/>
    <p:sldId id="258" r:id="rId6"/>
    <p:sldId id="259" r:id="rId7"/>
    <p:sldId id="260" r:id="rId8"/>
    <p:sldId id="261" r:id="rId9"/>
    <p:sldId id="263" r:id="rId10"/>
    <p:sldId id="264" r:id="rId11"/>
    <p:sldId id="265" r:id="rId12"/>
    <p:sldId id="266" r:id="rId13"/>
    <p:sldId id="267" r:id="rId14"/>
    <p:sldId id="590" r:id="rId15"/>
    <p:sldId id="593" r:id="rId16"/>
    <p:sldId id="591" r:id="rId17"/>
    <p:sldId id="594" r:id="rId18"/>
    <p:sldId id="592" r:id="rId19"/>
    <p:sldId id="268" r:id="rId2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2" roundtripDataSignature="AMtx7mjaFj78dS2XgAAFASRH4I9phhE03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7" d="100"/>
          <a:sy n="97" d="100"/>
        </p:scale>
        <p:origin x="1480" y="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 name="Google Shape;2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a2a5a9131c_0_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g2a2a5a9131c_0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2a2a5a9131c_0_2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7" name="Google Shape;87;g2a2a5a9131c_0_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29ffc3ece97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g29ffc3ece97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 name="Google Shape;26;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g29ffc3ece97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 name="Google Shape;32;g29ffc3ece9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g29ffc3ece97_0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 name="Google Shape;38;g29ffc3ece97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29ffc3ece97_0_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 name="Google Shape;44;g29ffc3ece97_0_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2a2a5a9131c_0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 name="Google Shape;50;g2a2a5a9131c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2a2a5a9131c_0_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g2a2a5a9131c_0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2a2a5a9131c_0_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 name="Google Shape;69;g2a2a5a9131c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2a2a5a9131c_0_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g2a2a5a9131c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pic>
        <p:nvPicPr>
          <p:cNvPr id="17" name="Google Shape;17;p5" descr="Image result for mtu logo"/>
          <p:cNvPicPr preferRelativeResize="0"/>
          <p:nvPr/>
        </p:nvPicPr>
        <p:blipFill rotWithShape="1">
          <a:blip r:embed="rId2">
            <a:alphaModFix/>
          </a:blip>
          <a:srcRect/>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s://thehill.com/policy/cybersecurity/532756-us-intel-agencies-blame-russia-for-massive-solarwinds-hack/" TargetMode="External"/><Relationship Id="rId3" Type="http://schemas.openxmlformats.org/officeDocument/2006/relationships/hyperlink" Target="https://www.youtube.com/watch?v=Kf7Motm36Go" TargetMode="External"/><Relationship Id="rId7" Type="http://schemas.openxmlformats.org/officeDocument/2006/relationships/hyperlink" Target="https://www.wired.com/story/the-untold-story-of-solarwinds-the-boldest-supply-chain-hack-ever/"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www.csoonline.com/article/570191/solarwinds-supply-chain-attack-explained-why-organizations-were-not-prepared.html" TargetMode="External"/><Relationship Id="rId5" Type="http://schemas.openxmlformats.org/officeDocument/2006/relationships/hyperlink" Target="https://web.archive.org/web/20201214092129/https:/www.solarwinds.com/orion-platform" TargetMode="External"/><Relationship Id="rId10" Type="http://schemas.openxmlformats.org/officeDocument/2006/relationships/hyperlink" Target="https://www.whitehouse.gov/briefing-room/presidential-actions/2021/02/24/executive-order-on-americas-supply-chains/" TargetMode="External"/><Relationship Id="rId4" Type="http://schemas.openxmlformats.org/officeDocument/2006/relationships/hyperlink" Target="https://en.wikipedia.org/wiki/SolarWinds" TargetMode="External"/><Relationship Id="rId9" Type="http://schemas.openxmlformats.org/officeDocument/2006/relationships/hyperlink" Target="https://www.theverge.com/2021/4/15/22385371/russia-sanctions-solarwinds-biden-white-house-putin-hac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800"/>
              <a:buFont typeface="Calibri"/>
              <a:buNone/>
            </a:pPr>
            <a:r>
              <a:rPr lang="en-US" sz="4800" b="1" dirty="0"/>
              <a:t>Case Study:</a:t>
            </a:r>
            <a:br>
              <a:rPr lang="en-US" sz="4800" b="1" dirty="0"/>
            </a:br>
            <a:r>
              <a:rPr lang="en-US" sz="4800" b="1" dirty="0"/>
              <a:t>2020 SolarWinds Hack</a:t>
            </a:r>
            <a:endParaRPr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g2a2a5a9131c_0_18"/>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Attribution</a:t>
            </a:r>
            <a:endParaRPr/>
          </a:p>
        </p:txBody>
      </p:sp>
      <p:sp>
        <p:nvSpPr>
          <p:cNvPr id="72" name="Google Shape;72;g2a2a5a9131c_0_18"/>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lnSpcReduction="10000"/>
          </a:bodyPr>
          <a:lstStyle/>
          <a:p>
            <a:pPr marL="457200" lvl="0" indent="-342900" algn="l" rtl="0">
              <a:lnSpc>
                <a:spcPct val="100000"/>
              </a:lnSpc>
              <a:spcBef>
                <a:spcPts val="360"/>
              </a:spcBef>
              <a:spcAft>
                <a:spcPts val="0"/>
              </a:spcAft>
              <a:buSzPts val="1800"/>
              <a:buChar char="•"/>
            </a:pPr>
            <a:r>
              <a:rPr lang="en-US"/>
              <a:t>The United States has formally accused Russian hackers affiliated with the SVR, Russia’s Foreign Intelligence Service, as being responsible for the attack</a:t>
            </a:r>
            <a:endParaRPr/>
          </a:p>
          <a:p>
            <a:pPr marL="457200" lvl="0" indent="-342900" algn="l" rtl="0">
              <a:lnSpc>
                <a:spcPct val="100000"/>
              </a:lnSpc>
              <a:spcBef>
                <a:spcPts val="0"/>
              </a:spcBef>
              <a:spcAft>
                <a:spcPts val="0"/>
              </a:spcAft>
              <a:buSzPts val="1800"/>
              <a:buChar char="•"/>
            </a:pPr>
            <a:r>
              <a:rPr lang="en-US"/>
              <a:t>High-level Mandiant employees suspected the SVR shortly after discovering the breach in November 2020</a:t>
            </a:r>
            <a:endParaRPr/>
          </a:p>
          <a:p>
            <a:pPr marL="457200" lvl="0" indent="-342900" algn="l" rtl="0">
              <a:lnSpc>
                <a:spcPct val="100000"/>
              </a:lnSpc>
              <a:spcBef>
                <a:spcPts val="0"/>
              </a:spcBef>
              <a:spcAft>
                <a:spcPts val="0"/>
              </a:spcAft>
              <a:buSzPts val="1800"/>
              <a:buChar char="•"/>
            </a:pPr>
            <a:r>
              <a:rPr lang="en-US"/>
              <a:t>Ten Russian diplomats were expelled and sanctions were placed on Russian individuals and assets in response to the attack</a:t>
            </a:r>
            <a:endParaRPr/>
          </a:p>
        </p:txBody>
      </p:sp>
      <p:sp>
        <p:nvSpPr>
          <p:cNvPr id="2" name="TextBox 1">
            <a:extLst>
              <a:ext uri="{FF2B5EF4-FFF2-40B4-BE49-F238E27FC236}">
                <a16:creationId xmlns:a16="http://schemas.microsoft.com/office/drawing/2014/main" id="{B36A8CF1-A718-CF23-718E-0E900BDCAF0F}"/>
              </a:ext>
            </a:extLst>
          </p:cNvPr>
          <p:cNvSpPr txBox="1"/>
          <p:nvPr/>
        </p:nvSpPr>
        <p:spPr>
          <a:xfrm>
            <a:off x="2366585" y="6246911"/>
            <a:ext cx="4627916" cy="246221"/>
          </a:xfrm>
          <a:prstGeom prst="rect">
            <a:avLst/>
          </a:prstGeom>
          <a:noFill/>
        </p:spPr>
        <p:txBody>
          <a:bodyPr wrap="square">
            <a:spAutoFit/>
          </a:bodyPr>
          <a:lstStyle/>
          <a:p>
            <a:pPr marL="148590" lvl="0" algn="l" rtl="0">
              <a:lnSpc>
                <a:spcPct val="100000"/>
              </a:lnSpc>
              <a:spcBef>
                <a:spcPts val="360"/>
              </a:spcBef>
              <a:spcAft>
                <a:spcPts val="0"/>
              </a:spcAft>
              <a:buSzPct val="56250"/>
            </a:pPr>
            <a:r>
              <a:rPr lang="en-US" sz="1000" dirty="0">
                <a:solidFill>
                  <a:schemeClr val="tx1"/>
                </a:solidFill>
              </a:rPr>
              <a:t>Source: https://en.wikipedia.org/wiki/SolarWinds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g2a2a5a9131c_0_2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Impact and Fallout</a:t>
            </a:r>
            <a:endParaRPr/>
          </a:p>
        </p:txBody>
      </p:sp>
      <p:sp>
        <p:nvSpPr>
          <p:cNvPr id="78" name="Google Shape;78;g2a2a5a9131c_0_2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457200" lvl="0" indent="-342900" algn="l" rtl="0">
              <a:lnSpc>
                <a:spcPct val="100000"/>
              </a:lnSpc>
              <a:spcBef>
                <a:spcPts val="360"/>
              </a:spcBef>
              <a:spcAft>
                <a:spcPts val="0"/>
              </a:spcAft>
              <a:buSzPts val="1800"/>
              <a:buChar char="•"/>
            </a:pPr>
            <a:r>
              <a:rPr lang="en-US"/>
              <a:t>“SolarWinds was the largest intrusion of the federal government in the history of the US” - Ritchie Torres, US House Representative</a:t>
            </a:r>
            <a:endParaRPr/>
          </a:p>
          <a:p>
            <a:pPr marL="457200" lvl="0" indent="-342900" algn="l" rtl="0">
              <a:lnSpc>
                <a:spcPct val="100000"/>
              </a:lnSpc>
              <a:spcBef>
                <a:spcPts val="0"/>
              </a:spcBef>
              <a:spcAft>
                <a:spcPts val="0"/>
              </a:spcAft>
              <a:buSzPts val="1800"/>
              <a:buChar char="•"/>
            </a:pPr>
            <a:r>
              <a:rPr lang="en-US"/>
              <a:t>Executive Order on America’s Supply Chains was created to deter and protect from future attacks of this nature</a:t>
            </a:r>
            <a:endParaRPr/>
          </a:p>
          <a:p>
            <a:pPr marL="457200" lvl="0" indent="-342900" algn="l" rtl="0">
              <a:lnSpc>
                <a:spcPct val="100000"/>
              </a:lnSpc>
              <a:spcBef>
                <a:spcPts val="0"/>
              </a:spcBef>
              <a:spcAft>
                <a:spcPts val="0"/>
              </a:spcAft>
              <a:buSzPts val="1800"/>
              <a:buChar char="•"/>
            </a:pPr>
            <a:r>
              <a:rPr lang="en-US"/>
              <a:t>Guidelines for developers for securing the software supply chain was created by the US government in August 2022</a:t>
            </a:r>
            <a:endParaRPr/>
          </a:p>
        </p:txBody>
      </p:sp>
      <p:sp>
        <p:nvSpPr>
          <p:cNvPr id="2" name="TextBox 1">
            <a:extLst>
              <a:ext uri="{FF2B5EF4-FFF2-40B4-BE49-F238E27FC236}">
                <a16:creationId xmlns:a16="http://schemas.microsoft.com/office/drawing/2014/main" id="{CD0C1DD4-C543-BBB5-897F-F1F5B3ABD975}"/>
              </a:ext>
            </a:extLst>
          </p:cNvPr>
          <p:cNvSpPr txBox="1"/>
          <p:nvPr/>
        </p:nvSpPr>
        <p:spPr>
          <a:xfrm>
            <a:off x="2366585" y="6246911"/>
            <a:ext cx="4627916" cy="246221"/>
          </a:xfrm>
          <a:prstGeom prst="rect">
            <a:avLst/>
          </a:prstGeom>
          <a:noFill/>
        </p:spPr>
        <p:txBody>
          <a:bodyPr wrap="square">
            <a:spAutoFit/>
          </a:bodyPr>
          <a:lstStyle/>
          <a:p>
            <a:pPr marL="148590" lvl="0" algn="l" rtl="0">
              <a:lnSpc>
                <a:spcPct val="100000"/>
              </a:lnSpc>
              <a:spcBef>
                <a:spcPts val="360"/>
              </a:spcBef>
              <a:spcAft>
                <a:spcPts val="0"/>
              </a:spcAft>
              <a:buSzPct val="56250"/>
            </a:pPr>
            <a:r>
              <a:rPr lang="en-US" sz="1000" dirty="0">
                <a:solidFill>
                  <a:schemeClr val="tx1"/>
                </a:solidFill>
              </a:rPr>
              <a:t>Source: https://en.wikipedia.org/wiki/SolarWinds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g2a2a5a9131c_0_3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Impact and Fallout cont.</a:t>
            </a:r>
            <a:endParaRPr/>
          </a:p>
        </p:txBody>
      </p:sp>
      <p:sp>
        <p:nvSpPr>
          <p:cNvPr id="84" name="Google Shape;84;g2a2a5a9131c_0_3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Autofit/>
          </a:bodyPr>
          <a:lstStyle/>
          <a:p>
            <a:pPr marL="457200" lvl="0" indent="-342900" algn="l" rtl="0">
              <a:lnSpc>
                <a:spcPct val="100000"/>
              </a:lnSpc>
              <a:spcBef>
                <a:spcPts val="360"/>
              </a:spcBef>
              <a:spcAft>
                <a:spcPts val="0"/>
              </a:spcAft>
              <a:buSzPts val="1800"/>
              <a:buChar char="•"/>
            </a:pPr>
            <a:r>
              <a:rPr lang="en-US" sz="2800" dirty="0"/>
              <a:t>Little is known about the true impact of the attack on US government network, as they have been reluctant to share what the attackers managed to steal</a:t>
            </a:r>
            <a:endParaRPr sz="2800" dirty="0"/>
          </a:p>
          <a:p>
            <a:pPr marL="457200" lvl="0" indent="-342900" algn="l" rtl="0">
              <a:lnSpc>
                <a:spcPct val="100000"/>
              </a:lnSpc>
              <a:spcBef>
                <a:spcPts val="0"/>
              </a:spcBef>
              <a:spcAft>
                <a:spcPts val="0"/>
              </a:spcAft>
              <a:buSzPts val="1800"/>
              <a:buChar char="•"/>
            </a:pPr>
            <a:r>
              <a:rPr lang="en-US" sz="2800" dirty="0"/>
              <a:t>CISA and Cyber Command implied at a conference they breached a system belonging to the attackers and collected 18 malware samples they can use to help detect their presence in infected networks</a:t>
            </a:r>
            <a:endParaRPr sz="2800" dirty="0"/>
          </a:p>
          <a:p>
            <a:pPr marL="457200" lvl="0" indent="-342900" algn="l" rtl="0">
              <a:lnSpc>
                <a:spcPct val="100000"/>
              </a:lnSpc>
              <a:spcBef>
                <a:spcPts val="0"/>
              </a:spcBef>
              <a:spcAft>
                <a:spcPts val="0"/>
              </a:spcAft>
              <a:buSzPts val="1800"/>
              <a:buChar char="•"/>
            </a:pPr>
            <a:r>
              <a:rPr lang="en-US" sz="2800" dirty="0"/>
              <a:t>Software supply chain attacks have risen 700 percent in the time since the SolarWinds hack</a:t>
            </a:r>
            <a:endParaRPr sz="2800" dirty="0"/>
          </a:p>
        </p:txBody>
      </p:sp>
      <p:sp>
        <p:nvSpPr>
          <p:cNvPr id="2" name="TextBox 1">
            <a:extLst>
              <a:ext uri="{FF2B5EF4-FFF2-40B4-BE49-F238E27FC236}">
                <a16:creationId xmlns:a16="http://schemas.microsoft.com/office/drawing/2014/main" id="{ADA4B4E1-24A6-A1DE-A886-2E90C59E8810}"/>
              </a:ext>
            </a:extLst>
          </p:cNvPr>
          <p:cNvSpPr txBox="1"/>
          <p:nvPr/>
        </p:nvSpPr>
        <p:spPr>
          <a:xfrm>
            <a:off x="2366585" y="6246911"/>
            <a:ext cx="4627916" cy="246221"/>
          </a:xfrm>
          <a:prstGeom prst="rect">
            <a:avLst/>
          </a:prstGeom>
          <a:noFill/>
        </p:spPr>
        <p:txBody>
          <a:bodyPr wrap="square">
            <a:spAutoFit/>
          </a:bodyPr>
          <a:lstStyle/>
          <a:p>
            <a:pPr marL="148590" lvl="0" algn="l" rtl="0">
              <a:lnSpc>
                <a:spcPct val="100000"/>
              </a:lnSpc>
              <a:spcBef>
                <a:spcPts val="360"/>
              </a:spcBef>
              <a:spcAft>
                <a:spcPts val="0"/>
              </a:spcAft>
              <a:buSzPct val="56250"/>
            </a:pPr>
            <a:r>
              <a:rPr lang="en-US" sz="1000" dirty="0">
                <a:solidFill>
                  <a:schemeClr val="tx1"/>
                </a:solidFill>
              </a:rPr>
              <a:t>Source: https://en.wikipedia.org/wiki/SolarWinds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2a2a5a9131c_0_28"/>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Lessons Learned</a:t>
            </a:r>
            <a:endParaRPr/>
          </a:p>
        </p:txBody>
      </p:sp>
      <p:sp>
        <p:nvSpPr>
          <p:cNvPr id="90" name="Google Shape;90;g2a2a5a9131c_0_28"/>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lnSpcReduction="10000"/>
          </a:bodyPr>
          <a:lstStyle/>
          <a:p>
            <a:pPr marL="457200" lvl="0" indent="-342900" algn="l" rtl="0">
              <a:lnSpc>
                <a:spcPct val="100000"/>
              </a:lnSpc>
              <a:spcBef>
                <a:spcPts val="360"/>
              </a:spcBef>
              <a:spcAft>
                <a:spcPts val="0"/>
              </a:spcAft>
              <a:buSzPts val="1800"/>
              <a:buChar char="•"/>
            </a:pPr>
            <a:r>
              <a:rPr lang="en-US" dirty="0"/>
              <a:t>Supply chain attacks, if performed correctly, are extremely hard to detect and can persist in individual systems after being booted out if the root cause is not found</a:t>
            </a:r>
            <a:endParaRPr dirty="0"/>
          </a:p>
          <a:p>
            <a:pPr marL="457200" lvl="0" indent="-342900" algn="l" rtl="0">
              <a:lnSpc>
                <a:spcPct val="100000"/>
              </a:lnSpc>
              <a:spcBef>
                <a:spcPts val="0"/>
              </a:spcBef>
              <a:spcAft>
                <a:spcPts val="0"/>
              </a:spcAft>
              <a:buSzPts val="1800"/>
              <a:buChar char="•"/>
            </a:pPr>
            <a:r>
              <a:rPr lang="en-US" dirty="0"/>
              <a:t>At the time of this attack, most organizations were susceptible to attacks of this kind</a:t>
            </a:r>
            <a:endParaRPr dirty="0"/>
          </a:p>
          <a:p>
            <a:pPr marL="457200" lvl="0" indent="-342900" algn="l" rtl="0">
              <a:lnSpc>
                <a:spcPct val="100000"/>
              </a:lnSpc>
              <a:spcBef>
                <a:spcPts val="0"/>
              </a:spcBef>
              <a:spcAft>
                <a:spcPts val="0"/>
              </a:spcAft>
              <a:buSzPts val="1800"/>
              <a:buChar char="•"/>
            </a:pPr>
            <a:r>
              <a:rPr lang="en-US" dirty="0"/>
              <a:t>Companies must take more care in verifying that their internal build environments have not been tampered with in any way before pushing the updates to customers</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96749-B666-4A3C-00E5-69FFB2B736DC}"/>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07737048-8903-FB79-F96F-CC18ACB50520}"/>
              </a:ext>
            </a:extLst>
          </p:cNvPr>
          <p:cNvSpPr>
            <a:spLocks noGrp="1"/>
          </p:cNvSpPr>
          <p:nvPr>
            <p:ph type="body" idx="1"/>
          </p:nvPr>
        </p:nvSpPr>
        <p:spPr/>
        <p:txBody>
          <a:bodyPr>
            <a:normAutofit/>
          </a:bodyPr>
          <a:lstStyle/>
          <a:p>
            <a:pPr marL="0" marR="0" lvl="0" indent="0">
              <a:spcBef>
                <a:spcPts val="0"/>
              </a:spcBef>
              <a:spcAft>
                <a:spcPts val="0"/>
              </a:spcAft>
              <a:buNone/>
            </a:pPr>
            <a:r>
              <a:rPr lang="en-US" sz="2400" dirty="0"/>
              <a:t>What were the critical factors that enabled the attackers to compromise the SolarWinds Orion software?</a:t>
            </a:r>
          </a:p>
          <a:p>
            <a:pPr marL="342900">
              <a:spcBef>
                <a:spcPts val="0"/>
              </a:spcBef>
            </a:pPr>
            <a:r>
              <a:rPr lang="en-US" sz="2000" dirty="0"/>
              <a:t>Weaknesses in the supply chain and the software update process.</a:t>
            </a:r>
          </a:p>
          <a:p>
            <a:pPr marL="0" marR="0" indent="0">
              <a:spcBef>
                <a:spcPts val="0"/>
              </a:spcBef>
              <a:spcAft>
                <a:spcPts val="0"/>
              </a:spcAft>
              <a:buNone/>
            </a:pPr>
            <a:r>
              <a:rPr lang="en-US" sz="2400" dirty="0"/>
              <a:t> </a:t>
            </a:r>
          </a:p>
          <a:p>
            <a:pPr marL="0" marR="0" indent="0">
              <a:spcBef>
                <a:spcPts val="0"/>
              </a:spcBef>
              <a:spcAft>
                <a:spcPts val="0"/>
              </a:spcAft>
              <a:buNone/>
            </a:pPr>
            <a:endParaRPr lang="en-US" dirty="0"/>
          </a:p>
        </p:txBody>
      </p:sp>
    </p:spTree>
    <p:extLst>
      <p:ext uri="{BB962C8B-B14F-4D97-AF65-F5344CB8AC3E}">
        <p14:creationId xmlns:p14="http://schemas.microsoft.com/office/powerpoint/2010/main" val="3917321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96749-B666-4A3C-00E5-69FFB2B736DC}"/>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07737048-8903-FB79-F96F-CC18ACB50520}"/>
              </a:ext>
            </a:extLst>
          </p:cNvPr>
          <p:cNvSpPr>
            <a:spLocks noGrp="1"/>
          </p:cNvSpPr>
          <p:nvPr>
            <p:ph type="body" idx="1"/>
          </p:nvPr>
        </p:nvSpPr>
        <p:spPr/>
        <p:txBody>
          <a:bodyPr>
            <a:normAutofit/>
          </a:bodyPr>
          <a:lstStyle/>
          <a:p>
            <a:pPr marL="0" marR="0" lvl="0" indent="0">
              <a:spcBef>
                <a:spcPts val="0"/>
              </a:spcBef>
              <a:spcAft>
                <a:spcPts val="0"/>
              </a:spcAft>
              <a:buNone/>
            </a:pPr>
            <a:r>
              <a:rPr lang="en-US" sz="2400" dirty="0"/>
              <a:t>How did the Advanced Persistent Threat (APT) tactics used in the SolarWinds hack contribute to the attack's prolonged duration and impact?</a:t>
            </a:r>
          </a:p>
          <a:p>
            <a:pPr marL="342900">
              <a:spcBef>
                <a:spcPts val="0"/>
              </a:spcBef>
            </a:pPr>
            <a:r>
              <a:rPr lang="en-US" sz="2000" dirty="0"/>
              <a:t>APT strategies such as stealth, persistence, and evasion techniques</a:t>
            </a:r>
          </a:p>
          <a:p>
            <a:pPr marL="0" marR="0" indent="0">
              <a:spcBef>
                <a:spcPts val="0"/>
              </a:spcBef>
              <a:spcAft>
                <a:spcPts val="0"/>
              </a:spcAft>
              <a:buNone/>
            </a:pPr>
            <a:r>
              <a:rPr lang="en-US" sz="2400" dirty="0"/>
              <a:t> </a:t>
            </a:r>
          </a:p>
          <a:p>
            <a:pPr marL="0" marR="0" indent="0">
              <a:spcBef>
                <a:spcPts val="0"/>
              </a:spcBef>
              <a:spcAft>
                <a:spcPts val="0"/>
              </a:spcAft>
              <a:buNone/>
            </a:pPr>
            <a:r>
              <a:rPr lang="en-US" sz="2400" dirty="0"/>
              <a:t> </a:t>
            </a:r>
            <a:endParaRPr lang="en-US" dirty="0"/>
          </a:p>
        </p:txBody>
      </p:sp>
    </p:spTree>
    <p:extLst>
      <p:ext uri="{BB962C8B-B14F-4D97-AF65-F5344CB8AC3E}">
        <p14:creationId xmlns:p14="http://schemas.microsoft.com/office/powerpoint/2010/main" val="33123745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96749-B666-4A3C-00E5-69FFB2B736DC}"/>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07737048-8903-FB79-F96F-CC18ACB50520}"/>
              </a:ext>
            </a:extLst>
          </p:cNvPr>
          <p:cNvSpPr>
            <a:spLocks noGrp="1"/>
          </p:cNvSpPr>
          <p:nvPr>
            <p:ph type="body" idx="1"/>
          </p:nvPr>
        </p:nvSpPr>
        <p:spPr/>
        <p:txBody>
          <a:bodyPr>
            <a:normAutofit/>
          </a:bodyPr>
          <a:lstStyle/>
          <a:p>
            <a:pPr marL="0" marR="0" lvl="0" indent="0">
              <a:spcBef>
                <a:spcPts val="0"/>
              </a:spcBef>
              <a:spcAft>
                <a:spcPts val="0"/>
              </a:spcAft>
              <a:buNone/>
            </a:pPr>
            <a:r>
              <a:rPr lang="en-US" sz="2400" dirty="0"/>
              <a:t>What are the key lessons learned from the SolarWinds hack regarding supply chain security, and how can organizations implement these lessons to prevent future attacks?</a:t>
            </a:r>
          </a:p>
          <a:p>
            <a:pPr marL="800100" lvl="1">
              <a:spcBef>
                <a:spcPts val="0"/>
              </a:spcBef>
            </a:pPr>
            <a:r>
              <a:rPr lang="en-US" sz="2000" dirty="0"/>
              <a:t>Supply chain security; </a:t>
            </a:r>
          </a:p>
          <a:p>
            <a:pPr marL="800100" lvl="1">
              <a:spcBef>
                <a:spcPts val="0"/>
              </a:spcBef>
            </a:pPr>
            <a:r>
              <a:rPr lang="en-US" sz="2000" dirty="0"/>
              <a:t>Code signing, stringent update verification, and continuous monitoring. </a:t>
            </a:r>
          </a:p>
          <a:p>
            <a:pPr marL="0" marR="0" indent="0">
              <a:spcBef>
                <a:spcPts val="0"/>
              </a:spcBef>
              <a:spcAft>
                <a:spcPts val="0"/>
              </a:spcAft>
              <a:buNone/>
            </a:pPr>
            <a:r>
              <a:rPr lang="en-US" sz="2400" dirty="0"/>
              <a:t> </a:t>
            </a:r>
            <a:endParaRPr lang="en-US" dirty="0"/>
          </a:p>
        </p:txBody>
      </p:sp>
    </p:spTree>
    <p:extLst>
      <p:ext uri="{BB962C8B-B14F-4D97-AF65-F5344CB8AC3E}">
        <p14:creationId xmlns:p14="http://schemas.microsoft.com/office/powerpoint/2010/main" val="4031548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96749-B666-4A3C-00E5-69FFB2B736DC}"/>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07737048-8903-FB79-F96F-CC18ACB50520}"/>
              </a:ext>
            </a:extLst>
          </p:cNvPr>
          <p:cNvSpPr>
            <a:spLocks noGrp="1"/>
          </p:cNvSpPr>
          <p:nvPr>
            <p:ph type="body" idx="1"/>
          </p:nvPr>
        </p:nvSpPr>
        <p:spPr/>
        <p:txBody>
          <a:bodyPr>
            <a:normAutofit/>
          </a:bodyPr>
          <a:lstStyle/>
          <a:p>
            <a:pPr marL="0" marR="0" indent="0">
              <a:spcBef>
                <a:spcPts val="0"/>
              </a:spcBef>
              <a:spcAft>
                <a:spcPts val="0"/>
              </a:spcAft>
              <a:buNone/>
            </a:pPr>
            <a:r>
              <a:rPr lang="en-US" sz="2400" dirty="0"/>
              <a:t> What role did international relations and cybersecurity diplomacy play in the aftermath of the SolarWinds attack, particularly in the U.S. response to the alleged involvement of Russian state actors?</a:t>
            </a:r>
          </a:p>
          <a:p>
            <a:pPr marL="800100" lvl="1">
              <a:spcBef>
                <a:spcPts val="0"/>
              </a:spcBef>
            </a:pPr>
            <a:r>
              <a:rPr lang="en-US" sz="2000" dirty="0"/>
              <a:t>Geopolitical and diplomatic responses to the attack, including sanctions, diplomatic expulsions, and international cybersecurity policies. </a:t>
            </a:r>
          </a:p>
          <a:p>
            <a:pPr marL="0" marR="0" indent="0">
              <a:spcBef>
                <a:spcPts val="0"/>
              </a:spcBef>
              <a:spcAft>
                <a:spcPts val="0"/>
              </a:spcAft>
              <a:buNone/>
            </a:pPr>
            <a:r>
              <a:rPr lang="en-US" sz="2400" dirty="0"/>
              <a:t> </a:t>
            </a:r>
          </a:p>
          <a:p>
            <a:endParaRPr lang="en-US" dirty="0"/>
          </a:p>
        </p:txBody>
      </p:sp>
    </p:spTree>
    <p:extLst>
      <p:ext uri="{BB962C8B-B14F-4D97-AF65-F5344CB8AC3E}">
        <p14:creationId xmlns:p14="http://schemas.microsoft.com/office/powerpoint/2010/main" val="798214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96749-B666-4A3C-00E5-69FFB2B736DC}"/>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07737048-8903-FB79-F96F-CC18ACB50520}"/>
              </a:ext>
            </a:extLst>
          </p:cNvPr>
          <p:cNvSpPr>
            <a:spLocks noGrp="1"/>
          </p:cNvSpPr>
          <p:nvPr>
            <p:ph type="body" idx="1"/>
          </p:nvPr>
        </p:nvSpPr>
        <p:spPr/>
        <p:txBody>
          <a:bodyPr>
            <a:normAutofit/>
          </a:bodyPr>
          <a:lstStyle/>
          <a:p>
            <a:pPr marL="0" marR="0" lvl="0" indent="0">
              <a:spcBef>
                <a:spcPts val="0"/>
              </a:spcBef>
              <a:spcAft>
                <a:spcPts val="0"/>
              </a:spcAft>
              <a:buNone/>
            </a:pPr>
            <a:r>
              <a:rPr lang="en-US" sz="2400" dirty="0"/>
              <a:t>How did the response from cybersecurity firms and government agencies evolve throughout the SolarWinds attack, and what can be learned about incident response best practices from their actions?</a:t>
            </a:r>
          </a:p>
          <a:p>
            <a:pPr marL="800100" lvl="1">
              <a:spcBef>
                <a:spcPts val="0"/>
              </a:spcBef>
            </a:pPr>
            <a:r>
              <a:rPr lang="en-US" sz="2000" dirty="0"/>
              <a:t>coordinated efforts in detecting, analyzing, and mitigating the attack, and what best practices emerged regarding incident response, communication, and collaboration between public and private sectors.</a:t>
            </a:r>
          </a:p>
          <a:p>
            <a:endParaRPr lang="en-US" dirty="0"/>
          </a:p>
        </p:txBody>
      </p:sp>
    </p:spTree>
    <p:extLst>
      <p:ext uri="{BB962C8B-B14F-4D97-AF65-F5344CB8AC3E}">
        <p14:creationId xmlns:p14="http://schemas.microsoft.com/office/powerpoint/2010/main" val="1064298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g29ffc3ece97_0_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96" name="Google Shape;96;g29ffc3ece97_0_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Autofit/>
          </a:bodyPr>
          <a:lstStyle/>
          <a:p>
            <a:pPr indent="-308610">
              <a:buSzPct val="56250"/>
            </a:pPr>
            <a:r>
              <a:rPr lang="en-US" sz="1800" dirty="0">
                <a:hlinkClick r:id="rId3"/>
              </a:rPr>
              <a:t>https://www.youtube.com/watch?v=Kf7Motm36Go</a:t>
            </a:r>
            <a:r>
              <a:rPr lang="en-US" sz="1800" dirty="0"/>
              <a:t> </a:t>
            </a:r>
          </a:p>
          <a:p>
            <a:pPr marL="457200" lvl="0" indent="-308610" algn="l" rtl="0">
              <a:lnSpc>
                <a:spcPct val="100000"/>
              </a:lnSpc>
              <a:spcBef>
                <a:spcPts val="360"/>
              </a:spcBef>
              <a:spcAft>
                <a:spcPts val="0"/>
              </a:spcAft>
              <a:buSzPct val="56250"/>
              <a:buChar char="•"/>
            </a:pPr>
            <a:r>
              <a:rPr lang="en-US" sz="2000" u="sng" dirty="0">
                <a:solidFill>
                  <a:schemeClr val="hlink"/>
                </a:solidFill>
                <a:hlinkClick r:id="rId4"/>
              </a:rPr>
              <a:t>https://en.wikipedia.org/wiki/SolarWinds</a:t>
            </a:r>
            <a:endParaRPr sz="2000" dirty="0"/>
          </a:p>
          <a:p>
            <a:pPr marL="457200" lvl="0" indent="-308610" algn="l" rtl="0">
              <a:lnSpc>
                <a:spcPct val="100000"/>
              </a:lnSpc>
              <a:spcBef>
                <a:spcPts val="0"/>
              </a:spcBef>
              <a:spcAft>
                <a:spcPts val="0"/>
              </a:spcAft>
              <a:buSzPct val="56250"/>
              <a:buChar char="•"/>
            </a:pPr>
            <a:r>
              <a:rPr lang="en-US" sz="2000" u="sng" dirty="0">
                <a:solidFill>
                  <a:schemeClr val="hlink"/>
                </a:solidFill>
                <a:hlinkClick r:id="rId5"/>
              </a:rPr>
              <a:t>https://web.archive.org/web/20201214092129/https://www.solarwinds.com/orion-platform</a:t>
            </a:r>
            <a:endParaRPr sz="2000" dirty="0"/>
          </a:p>
          <a:p>
            <a:pPr marL="457200" lvl="0" indent="-308610" algn="l" rtl="0">
              <a:lnSpc>
                <a:spcPct val="100000"/>
              </a:lnSpc>
              <a:spcBef>
                <a:spcPts val="0"/>
              </a:spcBef>
              <a:spcAft>
                <a:spcPts val="0"/>
              </a:spcAft>
              <a:buSzPct val="56250"/>
              <a:buChar char="•"/>
            </a:pPr>
            <a:r>
              <a:rPr lang="en-US" sz="2000" u="sng" dirty="0">
                <a:solidFill>
                  <a:schemeClr val="hlink"/>
                </a:solidFill>
                <a:hlinkClick r:id="rId6"/>
              </a:rPr>
              <a:t>https://www.csoonline.com/article/570191/solarwinds-supply-chain-attack-explained-why-organizations-were-not-prepared.html</a:t>
            </a:r>
            <a:endParaRPr sz="2000" dirty="0"/>
          </a:p>
          <a:p>
            <a:pPr marL="457200" lvl="0" indent="-308610" algn="l" rtl="0">
              <a:lnSpc>
                <a:spcPct val="100000"/>
              </a:lnSpc>
              <a:spcBef>
                <a:spcPts val="0"/>
              </a:spcBef>
              <a:spcAft>
                <a:spcPts val="0"/>
              </a:spcAft>
              <a:buSzPct val="56250"/>
              <a:buChar char="•"/>
            </a:pPr>
            <a:r>
              <a:rPr lang="en-US" sz="2000" u="sng" dirty="0">
                <a:solidFill>
                  <a:schemeClr val="hlink"/>
                </a:solidFill>
                <a:hlinkClick r:id="rId7"/>
              </a:rPr>
              <a:t>https://www.wired.com/story/the-untold-story-of-solarwinds-the-boldest-supply-chain-hack-ever/</a:t>
            </a:r>
            <a:endParaRPr sz="2000" dirty="0"/>
          </a:p>
          <a:p>
            <a:pPr marL="457200" lvl="0" indent="-308610" algn="l" rtl="0">
              <a:lnSpc>
                <a:spcPct val="100000"/>
              </a:lnSpc>
              <a:spcBef>
                <a:spcPts val="0"/>
              </a:spcBef>
              <a:spcAft>
                <a:spcPts val="0"/>
              </a:spcAft>
              <a:buSzPct val="56250"/>
              <a:buChar char="•"/>
            </a:pPr>
            <a:r>
              <a:rPr lang="en-US" sz="2000" u="sng" dirty="0">
                <a:solidFill>
                  <a:schemeClr val="hlink"/>
                </a:solidFill>
                <a:hlinkClick r:id="rId8"/>
              </a:rPr>
              <a:t>https://thehill.com/policy/cybersecurity/532756-us-intel-agencies-blame-russia-for-massive-solarwinds-hack/</a:t>
            </a:r>
            <a:endParaRPr sz="2000" dirty="0"/>
          </a:p>
          <a:p>
            <a:pPr marL="457200" lvl="0" indent="-308610" algn="l" rtl="0">
              <a:lnSpc>
                <a:spcPct val="100000"/>
              </a:lnSpc>
              <a:spcBef>
                <a:spcPts val="0"/>
              </a:spcBef>
              <a:spcAft>
                <a:spcPts val="0"/>
              </a:spcAft>
              <a:buSzPct val="56250"/>
              <a:buChar char="•"/>
            </a:pPr>
            <a:r>
              <a:rPr lang="en-US" sz="2000" u="sng" dirty="0">
                <a:solidFill>
                  <a:schemeClr val="hlink"/>
                </a:solidFill>
                <a:hlinkClick r:id="rId9"/>
              </a:rPr>
              <a:t>https://www.theverge.com/2021/4/15/22385371/russia-sanctions-solarwinds-biden-white-house-putin-hack</a:t>
            </a:r>
            <a:endParaRPr sz="2000" dirty="0"/>
          </a:p>
          <a:p>
            <a:pPr marL="457200" lvl="0" indent="-308610" algn="l" rtl="0">
              <a:lnSpc>
                <a:spcPct val="100000"/>
              </a:lnSpc>
              <a:spcBef>
                <a:spcPts val="0"/>
              </a:spcBef>
              <a:spcAft>
                <a:spcPts val="0"/>
              </a:spcAft>
              <a:buSzPct val="56250"/>
              <a:buChar char="•"/>
            </a:pPr>
            <a:r>
              <a:rPr lang="en-US" sz="2000" u="sng" dirty="0">
                <a:solidFill>
                  <a:schemeClr val="hlink"/>
                </a:solidFill>
                <a:hlinkClick r:id="rId10"/>
              </a:rPr>
              <a:t>https://www.whitehouse.gov/briefing-room/presidential-actions/2021/02/24/executive-order-on-americas-supply-chains/</a:t>
            </a:r>
            <a:endParaRPr sz="2000" dirty="0"/>
          </a:p>
          <a:p>
            <a:pPr marL="457200" lvl="0" indent="-308610" algn="l" rtl="0">
              <a:lnSpc>
                <a:spcPct val="100000"/>
              </a:lnSpc>
              <a:spcBef>
                <a:spcPts val="0"/>
              </a:spcBef>
              <a:spcAft>
                <a:spcPts val="0"/>
              </a:spcAft>
              <a:buSzPct val="56250"/>
              <a:buChar char="•"/>
            </a:pPr>
            <a:endParaRPr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28650" y="1417638"/>
            <a:ext cx="7886700" cy="4906962"/>
          </a:xfrm>
        </p:spPr>
        <p:txBody>
          <a:bodyPr>
            <a:noAutofit/>
          </a:bodyPr>
          <a:lstStyle/>
          <a:p>
            <a:r>
              <a:rPr lang="en-US" sz="2800" dirty="0"/>
              <a:t>The company affected by the cyber breach has not disclosed all details of the incident publicly and likely will not do so in the future. However, sufficient information is available online and within the cybersecurity community to infer the probable events during the breach.</a:t>
            </a:r>
          </a:p>
          <a:p>
            <a:r>
              <a:rPr lang="en-US" sz="2800" dirty="0"/>
              <a:t>While 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685800" y="1752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800" dirty="0">
                <a:solidFill>
                  <a:schemeClr val="dk1"/>
                </a:solidFill>
                <a:latin typeface="Calibri"/>
                <a:ea typeface="Calibri"/>
                <a:cs typeface="Calibri"/>
                <a:sym typeface="Calibri"/>
              </a:rPr>
              <a:t>This case study is adapted from the 2020 SolarWinds hack, utilizing information from public sources and modified for educational purposes. </a:t>
            </a:r>
          </a:p>
          <a:p>
            <a:pPr>
              <a:defRPr/>
            </a:pPr>
            <a:r>
              <a:rPr lang="en-US" altLang="en-US" sz="28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Learning Objectives</a:t>
            </a:r>
            <a:endParaRPr/>
          </a:p>
        </p:txBody>
      </p:sp>
      <p:sp>
        <p:nvSpPr>
          <p:cNvPr id="29" name="Google Shape;29;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SzPts val="1800"/>
              <a:buChar char="•"/>
            </a:pPr>
            <a:r>
              <a:rPr lang="en-US"/>
              <a:t>Describe the SolarWinds hack</a:t>
            </a:r>
            <a:endParaRPr/>
          </a:p>
          <a:p>
            <a:pPr marL="342900" lvl="0" indent="-342900" algn="l" rtl="0">
              <a:lnSpc>
                <a:spcPct val="100000"/>
              </a:lnSpc>
              <a:spcBef>
                <a:spcPts val="0"/>
              </a:spcBef>
              <a:spcAft>
                <a:spcPts val="0"/>
              </a:spcAft>
              <a:buSzPts val="1800"/>
              <a:buChar char="•"/>
            </a:pPr>
            <a:r>
              <a:rPr lang="en-US"/>
              <a:t>Explain themes in supply chain security</a:t>
            </a:r>
            <a:endParaRPr/>
          </a:p>
          <a:p>
            <a:pPr marL="342900" lvl="0" indent="-342900" algn="l" rtl="0">
              <a:lnSpc>
                <a:spcPct val="100000"/>
              </a:lnSpc>
              <a:spcBef>
                <a:spcPts val="0"/>
              </a:spcBef>
              <a:spcAft>
                <a:spcPts val="0"/>
              </a:spcAft>
              <a:buSzPts val="1800"/>
              <a:buChar char="•"/>
            </a:pPr>
            <a:r>
              <a:rPr lang="en-US"/>
              <a:t>Explain Advanced Persistent Threat (APT)</a:t>
            </a:r>
            <a:endParaRPr/>
          </a:p>
          <a:p>
            <a:pPr marL="342900" lvl="0" indent="-342900" algn="l" rtl="0">
              <a:lnSpc>
                <a:spcPct val="100000"/>
              </a:lnSpc>
              <a:spcBef>
                <a:spcPts val="0"/>
              </a:spcBef>
              <a:spcAft>
                <a:spcPts val="0"/>
              </a:spcAft>
              <a:buSzPts val="1800"/>
              <a:buChar char="•"/>
            </a:pPr>
            <a:r>
              <a:rPr lang="en-US"/>
              <a:t>List common defense mechanisms against cyber attacks</a:t>
            </a:r>
            <a:endParaRPr/>
          </a:p>
          <a:p>
            <a:pPr marL="342900" lvl="0" indent="-342900" algn="l" rtl="0">
              <a:lnSpc>
                <a:spcPct val="100000"/>
              </a:lnSpc>
              <a:spcBef>
                <a:spcPts val="0"/>
              </a:spcBef>
              <a:spcAft>
                <a:spcPts val="0"/>
              </a:spcAft>
              <a:buSzPts val="1800"/>
              <a:buChar char="•"/>
            </a:pPr>
            <a:r>
              <a:rPr lang="en-US"/>
              <a:t>Explain backdoors and how to prevent them</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Google Shape;34;g29ffc3ece97_0_0"/>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Introduction to SolarWinds</a:t>
            </a:r>
            <a:endParaRPr/>
          </a:p>
        </p:txBody>
      </p:sp>
      <p:sp>
        <p:nvSpPr>
          <p:cNvPr id="35" name="Google Shape;35;g29ffc3ece97_0_0"/>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457200" lvl="0" indent="-342900" algn="l" rtl="0">
              <a:lnSpc>
                <a:spcPct val="100000"/>
              </a:lnSpc>
              <a:spcBef>
                <a:spcPts val="360"/>
              </a:spcBef>
              <a:spcAft>
                <a:spcPts val="0"/>
              </a:spcAft>
              <a:buSzPts val="1800"/>
              <a:buChar char="•"/>
            </a:pPr>
            <a:r>
              <a:rPr lang="en-US" dirty="0"/>
              <a:t>SolarWinds is an American company that develops software to help businesses manage their networks, systems, and IT infrastructure</a:t>
            </a:r>
            <a:endParaRPr dirty="0"/>
          </a:p>
          <a:p>
            <a:pPr marL="457200" lvl="0" indent="-342900" algn="l" rtl="0">
              <a:lnSpc>
                <a:spcPct val="100000"/>
              </a:lnSpc>
              <a:spcBef>
                <a:spcPts val="0"/>
              </a:spcBef>
              <a:spcAft>
                <a:spcPts val="0"/>
              </a:spcAft>
              <a:buSzPts val="1800"/>
              <a:buChar char="•"/>
            </a:pPr>
            <a:r>
              <a:rPr lang="en-US" dirty="0"/>
              <a:t>At the time of the attack, SolarWinds had 300,000 customers, which included nearly all Fortune 500 companies along with numerous federal agencies of the US government</a:t>
            </a:r>
            <a:endParaRPr dirty="0"/>
          </a:p>
        </p:txBody>
      </p:sp>
      <p:sp>
        <p:nvSpPr>
          <p:cNvPr id="3" name="TextBox 2">
            <a:extLst>
              <a:ext uri="{FF2B5EF4-FFF2-40B4-BE49-F238E27FC236}">
                <a16:creationId xmlns:a16="http://schemas.microsoft.com/office/drawing/2014/main" id="{ABA4E396-A8AB-5953-6397-48B7EE69163B}"/>
              </a:ext>
            </a:extLst>
          </p:cNvPr>
          <p:cNvSpPr txBox="1"/>
          <p:nvPr/>
        </p:nvSpPr>
        <p:spPr>
          <a:xfrm>
            <a:off x="2366585" y="6246911"/>
            <a:ext cx="4627916" cy="246221"/>
          </a:xfrm>
          <a:prstGeom prst="rect">
            <a:avLst/>
          </a:prstGeom>
          <a:noFill/>
        </p:spPr>
        <p:txBody>
          <a:bodyPr wrap="square">
            <a:spAutoFit/>
          </a:bodyPr>
          <a:lstStyle/>
          <a:p>
            <a:pPr marL="148590" lvl="0" algn="l" rtl="0">
              <a:lnSpc>
                <a:spcPct val="100000"/>
              </a:lnSpc>
              <a:spcBef>
                <a:spcPts val="360"/>
              </a:spcBef>
              <a:spcAft>
                <a:spcPts val="0"/>
              </a:spcAft>
              <a:buSzPct val="56250"/>
            </a:pPr>
            <a:r>
              <a:rPr lang="en-US" sz="1000" dirty="0">
                <a:solidFill>
                  <a:schemeClr val="tx1"/>
                </a:solidFill>
              </a:rPr>
              <a:t>Source: https://en.wikipedia.org/wiki/SolarWinds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g29ffc3ece97_0_10"/>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Background Information</a:t>
            </a:r>
            <a:endParaRPr/>
          </a:p>
        </p:txBody>
      </p:sp>
      <p:sp>
        <p:nvSpPr>
          <p:cNvPr id="41" name="Google Shape;41;g29ffc3ece97_0_10"/>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457200" lvl="0" indent="-342900" algn="l" rtl="0">
              <a:lnSpc>
                <a:spcPct val="100000"/>
              </a:lnSpc>
              <a:spcBef>
                <a:spcPts val="360"/>
              </a:spcBef>
              <a:spcAft>
                <a:spcPts val="0"/>
              </a:spcAft>
              <a:buSzPts val="1800"/>
              <a:buChar char="•"/>
            </a:pPr>
            <a:r>
              <a:rPr lang="en-US"/>
              <a:t>The exploited software was called Orion, described by SolarWinds as a “powerful, scalable, infrastructure monitoring and management platform designed to simplify IT administration for on-premises, hybrid, and software as a service (SaaS) environments in a single pane of glass” </a:t>
            </a:r>
            <a:endParaRPr/>
          </a:p>
        </p:txBody>
      </p:sp>
      <p:sp>
        <p:nvSpPr>
          <p:cNvPr id="2" name="TextBox 1">
            <a:extLst>
              <a:ext uri="{FF2B5EF4-FFF2-40B4-BE49-F238E27FC236}">
                <a16:creationId xmlns:a16="http://schemas.microsoft.com/office/drawing/2014/main" id="{1E1F8638-0ADA-C5AB-1EDA-174C8CEE25A5}"/>
              </a:ext>
            </a:extLst>
          </p:cNvPr>
          <p:cNvSpPr txBox="1"/>
          <p:nvPr/>
        </p:nvSpPr>
        <p:spPr>
          <a:xfrm>
            <a:off x="2366585" y="6246911"/>
            <a:ext cx="4627916" cy="246221"/>
          </a:xfrm>
          <a:prstGeom prst="rect">
            <a:avLst/>
          </a:prstGeom>
          <a:noFill/>
        </p:spPr>
        <p:txBody>
          <a:bodyPr wrap="square">
            <a:spAutoFit/>
          </a:bodyPr>
          <a:lstStyle/>
          <a:p>
            <a:pPr marL="148590" lvl="0" algn="l" rtl="0">
              <a:lnSpc>
                <a:spcPct val="100000"/>
              </a:lnSpc>
              <a:spcBef>
                <a:spcPts val="360"/>
              </a:spcBef>
              <a:spcAft>
                <a:spcPts val="0"/>
              </a:spcAft>
              <a:buSzPct val="56250"/>
            </a:pPr>
            <a:r>
              <a:rPr lang="en-US" sz="1000" dirty="0">
                <a:solidFill>
                  <a:schemeClr val="tx1"/>
                </a:solidFill>
              </a:rPr>
              <a:t>Source: https://en.wikipedia.org/wiki/SolarWinds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29ffc3ece97_0_17"/>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Timeline of Events</a:t>
            </a:r>
            <a:endParaRPr/>
          </a:p>
        </p:txBody>
      </p:sp>
      <p:sp>
        <p:nvSpPr>
          <p:cNvPr id="47" name="Google Shape;47;g29ffc3ece97_0_17"/>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fontScale="85000" lnSpcReduction="20000"/>
          </a:bodyPr>
          <a:lstStyle/>
          <a:p>
            <a:pPr marL="457200" lvl="0" indent="-325755" algn="l" rtl="0">
              <a:lnSpc>
                <a:spcPct val="100000"/>
              </a:lnSpc>
              <a:spcBef>
                <a:spcPts val="360"/>
              </a:spcBef>
              <a:spcAft>
                <a:spcPts val="0"/>
              </a:spcAft>
              <a:buSzPct val="56250"/>
              <a:buChar char="•"/>
            </a:pPr>
            <a:r>
              <a:rPr lang="en-US"/>
              <a:t>Sep. 4, 2019: SolarWinds is first breached by a threat actor</a:t>
            </a:r>
            <a:endParaRPr/>
          </a:p>
          <a:p>
            <a:pPr marL="457200" lvl="0" indent="-325755" algn="l" rtl="0">
              <a:lnSpc>
                <a:spcPct val="100000"/>
              </a:lnSpc>
              <a:spcBef>
                <a:spcPts val="0"/>
              </a:spcBef>
              <a:spcAft>
                <a:spcPts val="0"/>
              </a:spcAft>
              <a:buSzPct val="56250"/>
              <a:buChar char="•"/>
            </a:pPr>
            <a:r>
              <a:rPr lang="en-US"/>
              <a:t>Sep. 12: The threat actor injected test code and performed a trial run</a:t>
            </a:r>
            <a:endParaRPr/>
          </a:p>
          <a:p>
            <a:pPr marL="457200" lvl="0" indent="-325755" algn="l" rtl="0">
              <a:lnSpc>
                <a:spcPct val="100000"/>
              </a:lnSpc>
              <a:spcBef>
                <a:spcPts val="0"/>
              </a:spcBef>
              <a:spcAft>
                <a:spcPts val="0"/>
              </a:spcAft>
              <a:buSzPct val="56250"/>
              <a:buChar char="•"/>
            </a:pPr>
            <a:r>
              <a:rPr lang="en-US"/>
              <a:t>Feb. 20, 2020: SUNBURST malware completed and deployed</a:t>
            </a:r>
            <a:endParaRPr/>
          </a:p>
          <a:p>
            <a:pPr marL="457200" lvl="0" indent="-325755" algn="l" rtl="0">
              <a:lnSpc>
                <a:spcPct val="100000"/>
              </a:lnSpc>
              <a:spcBef>
                <a:spcPts val="0"/>
              </a:spcBef>
              <a:spcAft>
                <a:spcPts val="0"/>
              </a:spcAft>
              <a:buSzPct val="56250"/>
              <a:buChar char="•"/>
            </a:pPr>
            <a:r>
              <a:rPr lang="en-US"/>
              <a:t>Nov. 10: Mandiant analyst responds to routine security alert and notices something is wrong</a:t>
            </a:r>
            <a:endParaRPr/>
          </a:p>
          <a:p>
            <a:pPr marL="457200" lvl="0" indent="-325755" algn="l" rtl="0">
              <a:lnSpc>
                <a:spcPct val="100000"/>
              </a:lnSpc>
              <a:spcBef>
                <a:spcPts val="0"/>
              </a:spcBef>
              <a:spcAft>
                <a:spcPts val="0"/>
              </a:spcAft>
              <a:buSzPct val="56250"/>
              <a:buChar char="•"/>
            </a:pPr>
            <a:r>
              <a:rPr lang="en-US"/>
              <a:t>Dec. 8: FireEye/Mandiant issue a statement announcing they were victims to a state-sponsored cyber attack</a:t>
            </a:r>
            <a:endParaRPr/>
          </a:p>
          <a:p>
            <a:pPr marL="457200" lvl="0" indent="-325755" algn="l" rtl="0">
              <a:lnSpc>
                <a:spcPct val="100000"/>
              </a:lnSpc>
              <a:spcBef>
                <a:spcPts val="0"/>
              </a:spcBef>
              <a:spcAft>
                <a:spcPts val="0"/>
              </a:spcAft>
              <a:buSzPct val="56250"/>
              <a:buChar char="•"/>
            </a:pPr>
            <a:r>
              <a:rPr lang="en-US"/>
              <a:t>Dec. 12: SolarWinds is notified of the attack</a:t>
            </a:r>
            <a:endParaRPr/>
          </a:p>
          <a:p>
            <a:pPr marL="457200" lvl="0" indent="-325755" algn="l" rtl="0">
              <a:lnSpc>
                <a:spcPct val="100000"/>
              </a:lnSpc>
              <a:spcBef>
                <a:spcPts val="0"/>
              </a:spcBef>
              <a:spcAft>
                <a:spcPts val="0"/>
              </a:spcAft>
              <a:buSzPct val="56250"/>
              <a:buChar char="•"/>
            </a:pPr>
            <a:r>
              <a:rPr lang="en-US"/>
              <a:t>Dec. 13: SolarWinds publishes an announcement of the attack</a:t>
            </a:r>
            <a:endParaRPr/>
          </a:p>
        </p:txBody>
      </p:sp>
      <p:sp>
        <p:nvSpPr>
          <p:cNvPr id="2" name="TextBox 1">
            <a:extLst>
              <a:ext uri="{FF2B5EF4-FFF2-40B4-BE49-F238E27FC236}">
                <a16:creationId xmlns:a16="http://schemas.microsoft.com/office/drawing/2014/main" id="{67A66C5C-21DE-ACFD-1C16-7F1E39B59E6C}"/>
              </a:ext>
            </a:extLst>
          </p:cNvPr>
          <p:cNvSpPr txBox="1"/>
          <p:nvPr/>
        </p:nvSpPr>
        <p:spPr>
          <a:xfrm>
            <a:off x="2366585" y="6246911"/>
            <a:ext cx="4627916" cy="246221"/>
          </a:xfrm>
          <a:prstGeom prst="rect">
            <a:avLst/>
          </a:prstGeom>
          <a:noFill/>
        </p:spPr>
        <p:txBody>
          <a:bodyPr wrap="square">
            <a:spAutoFit/>
          </a:bodyPr>
          <a:lstStyle/>
          <a:p>
            <a:pPr marL="148590" lvl="0" algn="l" rtl="0">
              <a:lnSpc>
                <a:spcPct val="100000"/>
              </a:lnSpc>
              <a:spcBef>
                <a:spcPts val="360"/>
              </a:spcBef>
              <a:spcAft>
                <a:spcPts val="0"/>
              </a:spcAft>
              <a:buSzPct val="56250"/>
            </a:pPr>
            <a:r>
              <a:rPr lang="en-US" sz="1000" dirty="0">
                <a:solidFill>
                  <a:schemeClr val="tx1"/>
                </a:solidFill>
              </a:rPr>
              <a:t>Source: https://en.wikipedia.org/wiki/SolarWinds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g2a2a5a9131c_0_1"/>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Timeline of Events cont.</a:t>
            </a:r>
            <a:endParaRPr/>
          </a:p>
        </p:txBody>
      </p:sp>
      <p:sp>
        <p:nvSpPr>
          <p:cNvPr id="53" name="Google Shape;53;g2a2a5a9131c_0_1"/>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lnSpcReduction="10000"/>
          </a:bodyPr>
          <a:lstStyle/>
          <a:p>
            <a:pPr marL="457200" lvl="0" indent="-342900" algn="l" rtl="0">
              <a:lnSpc>
                <a:spcPct val="100000"/>
              </a:lnSpc>
              <a:spcBef>
                <a:spcPts val="360"/>
              </a:spcBef>
              <a:spcAft>
                <a:spcPts val="0"/>
              </a:spcAft>
              <a:buSzPts val="1800"/>
              <a:buChar char="•"/>
            </a:pPr>
            <a:r>
              <a:rPr lang="en-US"/>
              <a:t>Dec. 13: CISA issues an emergency directive ordering federal agencies to power down SolarWinds Orion</a:t>
            </a:r>
            <a:endParaRPr/>
          </a:p>
          <a:p>
            <a:pPr marL="457200" lvl="0" indent="-342900" algn="l" rtl="0">
              <a:lnSpc>
                <a:spcPct val="100000"/>
              </a:lnSpc>
              <a:spcBef>
                <a:spcPts val="0"/>
              </a:spcBef>
              <a:spcAft>
                <a:spcPts val="0"/>
              </a:spcAft>
              <a:buSzPts val="1800"/>
              <a:buChar char="•"/>
            </a:pPr>
            <a:r>
              <a:rPr lang="en-US"/>
              <a:t>Dec. 15: SolarWinds releases software fix</a:t>
            </a:r>
            <a:endParaRPr/>
          </a:p>
          <a:p>
            <a:pPr marL="457200" lvl="0" indent="-342900" algn="l" rtl="0">
              <a:lnSpc>
                <a:spcPct val="100000"/>
              </a:lnSpc>
              <a:spcBef>
                <a:spcPts val="0"/>
              </a:spcBef>
              <a:spcAft>
                <a:spcPts val="0"/>
              </a:spcAft>
              <a:buSzPts val="1800"/>
              <a:buChar char="•"/>
            </a:pPr>
            <a:r>
              <a:rPr lang="en-US"/>
              <a:t>Jan. 5, 2021: U.S. intelligence agencies formally accuse Russia of conducting the operation</a:t>
            </a:r>
            <a:endParaRPr/>
          </a:p>
          <a:p>
            <a:pPr marL="457200" lvl="0" indent="-342900" algn="l" rtl="0">
              <a:lnSpc>
                <a:spcPct val="100000"/>
              </a:lnSpc>
              <a:spcBef>
                <a:spcPts val="0"/>
              </a:spcBef>
              <a:spcAft>
                <a:spcPts val="0"/>
              </a:spcAft>
              <a:buSzPts val="1800"/>
              <a:buChar char="•"/>
            </a:pPr>
            <a:r>
              <a:rPr lang="en-US"/>
              <a:t>Feb. 23: U.S. government prepares to sanction Russia as Senate Intel Committee hearings are held </a:t>
            </a:r>
            <a:endParaRPr/>
          </a:p>
        </p:txBody>
      </p:sp>
      <p:sp>
        <p:nvSpPr>
          <p:cNvPr id="2" name="TextBox 1">
            <a:extLst>
              <a:ext uri="{FF2B5EF4-FFF2-40B4-BE49-F238E27FC236}">
                <a16:creationId xmlns:a16="http://schemas.microsoft.com/office/drawing/2014/main" id="{A957F126-C96D-C1D2-9EBF-585BEB2D240F}"/>
              </a:ext>
            </a:extLst>
          </p:cNvPr>
          <p:cNvSpPr txBox="1"/>
          <p:nvPr/>
        </p:nvSpPr>
        <p:spPr>
          <a:xfrm>
            <a:off x="2366585" y="6246911"/>
            <a:ext cx="4627916" cy="246221"/>
          </a:xfrm>
          <a:prstGeom prst="rect">
            <a:avLst/>
          </a:prstGeom>
          <a:noFill/>
        </p:spPr>
        <p:txBody>
          <a:bodyPr wrap="square">
            <a:spAutoFit/>
          </a:bodyPr>
          <a:lstStyle/>
          <a:p>
            <a:pPr marL="148590" lvl="0" algn="l" rtl="0">
              <a:lnSpc>
                <a:spcPct val="100000"/>
              </a:lnSpc>
              <a:spcBef>
                <a:spcPts val="360"/>
              </a:spcBef>
              <a:spcAft>
                <a:spcPts val="0"/>
              </a:spcAft>
              <a:buSzPct val="56250"/>
            </a:pPr>
            <a:r>
              <a:rPr lang="en-US" sz="1000" dirty="0">
                <a:solidFill>
                  <a:schemeClr val="tx1"/>
                </a:solidFill>
              </a:rPr>
              <a:t>Source: https://en.wikipedia.org/wiki/SolarWinds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g2a2a5a9131c_0_1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Attack Vector</a:t>
            </a:r>
            <a:endParaRPr/>
          </a:p>
        </p:txBody>
      </p:sp>
      <p:sp>
        <p:nvSpPr>
          <p:cNvPr id="66" name="Google Shape;66;g2a2a5a9131c_0_1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fontScale="85000" lnSpcReduction="10000"/>
          </a:bodyPr>
          <a:lstStyle/>
          <a:p>
            <a:pPr marL="457200" lvl="0" indent="-334327" algn="l" rtl="0">
              <a:lnSpc>
                <a:spcPct val="100000"/>
              </a:lnSpc>
              <a:spcBef>
                <a:spcPts val="360"/>
              </a:spcBef>
              <a:spcAft>
                <a:spcPts val="0"/>
              </a:spcAft>
              <a:buSzPct val="56250"/>
              <a:buChar char="•"/>
            </a:pPr>
            <a:r>
              <a:rPr lang="en-US"/>
              <a:t>The earliest that SolarWinds found it was compromised was January 2019, but the method of compromise, and whether that was truly their first time in the network, remains a mystery</a:t>
            </a:r>
            <a:endParaRPr/>
          </a:p>
          <a:p>
            <a:pPr marL="457200" lvl="0" indent="-334327" algn="l" rtl="0">
              <a:lnSpc>
                <a:spcPct val="100000"/>
              </a:lnSpc>
              <a:spcBef>
                <a:spcPts val="0"/>
              </a:spcBef>
              <a:spcAft>
                <a:spcPts val="0"/>
              </a:spcAft>
              <a:buSzPct val="56250"/>
              <a:buChar char="•"/>
            </a:pPr>
            <a:r>
              <a:rPr lang="en-US"/>
              <a:t>Attackers compromised the software supply chain by infiltrating the update mechanism of SolarWinds Orion platform</a:t>
            </a:r>
            <a:endParaRPr/>
          </a:p>
          <a:p>
            <a:pPr marL="457200" lvl="0" indent="-334327" algn="l" rtl="0">
              <a:lnSpc>
                <a:spcPct val="100000"/>
              </a:lnSpc>
              <a:spcBef>
                <a:spcPts val="0"/>
              </a:spcBef>
              <a:spcAft>
                <a:spcPts val="0"/>
              </a:spcAft>
              <a:buSzPct val="56250"/>
              <a:buChar char="•"/>
            </a:pPr>
            <a:r>
              <a:rPr lang="en-US"/>
              <a:t>They manipulated the software build process to plant a malicious backdoor, Sunburst, into legitimate Orion updates</a:t>
            </a:r>
            <a:endParaRPr/>
          </a:p>
          <a:p>
            <a:pPr marL="457200" lvl="0" indent="-334327" algn="l" rtl="0">
              <a:lnSpc>
                <a:spcPct val="100000"/>
              </a:lnSpc>
              <a:spcBef>
                <a:spcPts val="0"/>
              </a:spcBef>
              <a:spcAft>
                <a:spcPts val="0"/>
              </a:spcAft>
              <a:buSzPct val="56250"/>
              <a:buChar char="•"/>
            </a:pPr>
            <a:r>
              <a:rPr lang="en-US"/>
              <a:t>SolarWinds then unknowingly pushed these compromised updates to thousands of customers</a:t>
            </a:r>
            <a:endParaRPr/>
          </a:p>
        </p:txBody>
      </p:sp>
      <p:sp>
        <p:nvSpPr>
          <p:cNvPr id="2" name="TextBox 1">
            <a:extLst>
              <a:ext uri="{FF2B5EF4-FFF2-40B4-BE49-F238E27FC236}">
                <a16:creationId xmlns:a16="http://schemas.microsoft.com/office/drawing/2014/main" id="{04C4D268-653E-21F5-20A9-63E86CE34646}"/>
              </a:ext>
            </a:extLst>
          </p:cNvPr>
          <p:cNvSpPr txBox="1"/>
          <p:nvPr/>
        </p:nvSpPr>
        <p:spPr>
          <a:xfrm>
            <a:off x="2366585" y="6246911"/>
            <a:ext cx="4627916" cy="246221"/>
          </a:xfrm>
          <a:prstGeom prst="rect">
            <a:avLst/>
          </a:prstGeom>
          <a:noFill/>
        </p:spPr>
        <p:txBody>
          <a:bodyPr wrap="square">
            <a:spAutoFit/>
          </a:bodyPr>
          <a:lstStyle/>
          <a:p>
            <a:pPr marL="148590" lvl="0" algn="l" rtl="0">
              <a:lnSpc>
                <a:spcPct val="100000"/>
              </a:lnSpc>
              <a:spcBef>
                <a:spcPts val="360"/>
              </a:spcBef>
              <a:spcAft>
                <a:spcPts val="0"/>
              </a:spcAft>
              <a:buSzPct val="56250"/>
            </a:pPr>
            <a:r>
              <a:rPr lang="en-US" sz="1000" dirty="0">
                <a:solidFill>
                  <a:schemeClr val="tx1"/>
                </a:solidFill>
              </a:rPr>
              <a:t>Source: https://en.wikipedia.org/wiki/SolarWinds</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1231</Words>
  <Application>Microsoft Office PowerPoint</Application>
  <PresentationFormat>On-screen Show (4:3)</PresentationFormat>
  <Paragraphs>90</Paragraphs>
  <Slides>19</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Case Study: 2020 SolarWinds Hack</vt:lpstr>
      <vt:lpstr>Disclaimer</vt:lpstr>
      <vt:lpstr>Sources of Information</vt:lpstr>
      <vt:lpstr>Learning Objectives</vt:lpstr>
      <vt:lpstr>Introduction to SolarWinds</vt:lpstr>
      <vt:lpstr>Background Information</vt:lpstr>
      <vt:lpstr>Timeline of Events</vt:lpstr>
      <vt:lpstr>Timeline of Events cont.</vt:lpstr>
      <vt:lpstr>Attack Vector</vt:lpstr>
      <vt:lpstr>Attribution</vt:lpstr>
      <vt:lpstr>Impact and Fallout</vt:lpstr>
      <vt:lpstr>Impact and Fallout cont.</vt:lpstr>
      <vt:lpstr>Lessons Learned</vt:lpstr>
      <vt:lpstr>Discussion Questions</vt:lpstr>
      <vt:lpstr>Discussion Questions</vt:lpstr>
      <vt:lpstr>Discussion Questions</vt:lpstr>
      <vt:lpstr>Discussion Questions</vt:lpstr>
      <vt:lpstr>Discussion Questions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4</cp:revision>
  <dcterms:created xsi:type="dcterms:W3CDTF">2006-08-16T00:00:00Z</dcterms:created>
  <dcterms:modified xsi:type="dcterms:W3CDTF">2024-06-11T15:15:35Z</dcterms:modified>
</cp:coreProperties>
</file>