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15" roundtripDataSignature="AMtx7mhjJbqxEyXnplcI3nnQXxSEDGwKO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customschemas.google.com/relationships/presentationmetadata" Target="metadata"/><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 name="Shape 19"/>
        <p:cNvGrpSpPr/>
        <p:nvPr/>
      </p:nvGrpSpPr>
      <p:grpSpPr>
        <a:xfrm>
          <a:off x="0" y="0"/>
          <a:ext cx="0" cy="0"/>
          <a:chOff x="0" y="0"/>
          <a:chExt cx="0" cy="0"/>
        </a:xfrm>
      </p:grpSpPr>
      <p:sp>
        <p:nvSpPr>
          <p:cNvPr id="20" name="Google Shape;20;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1" name="Google Shape;21;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 name="Shape 24"/>
        <p:cNvGrpSpPr/>
        <p:nvPr/>
      </p:nvGrpSpPr>
      <p:grpSpPr>
        <a:xfrm>
          <a:off x="0" y="0"/>
          <a:ext cx="0" cy="0"/>
          <a:chOff x="0" y="0"/>
          <a:chExt cx="0" cy="0"/>
        </a:xfrm>
      </p:grpSpPr>
      <p:sp>
        <p:nvSpPr>
          <p:cNvPr id="25" name="Google Shape;2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6" name="Google Shape;26;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 name="Shape 30"/>
        <p:cNvGrpSpPr/>
        <p:nvPr/>
      </p:nvGrpSpPr>
      <p:grpSpPr>
        <a:xfrm>
          <a:off x="0" y="0"/>
          <a:ext cx="0" cy="0"/>
          <a:chOff x="0" y="0"/>
          <a:chExt cx="0" cy="0"/>
        </a:xfrm>
      </p:grpSpPr>
      <p:sp>
        <p:nvSpPr>
          <p:cNvPr id="31" name="Google Shape;31;g28e679e77a6_0_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2" name="Google Shape;32;g28e679e77a6_0_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 name="Shape 36"/>
        <p:cNvGrpSpPr/>
        <p:nvPr/>
      </p:nvGrpSpPr>
      <p:grpSpPr>
        <a:xfrm>
          <a:off x="0" y="0"/>
          <a:ext cx="0" cy="0"/>
          <a:chOff x="0" y="0"/>
          <a:chExt cx="0" cy="0"/>
        </a:xfrm>
      </p:grpSpPr>
      <p:sp>
        <p:nvSpPr>
          <p:cNvPr id="37" name="Google Shape;37;g28e679e77a6_0_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8" name="Google Shape;38;g28e679e77a6_0_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 name="Shape 42"/>
        <p:cNvGrpSpPr/>
        <p:nvPr/>
      </p:nvGrpSpPr>
      <p:grpSpPr>
        <a:xfrm>
          <a:off x="0" y="0"/>
          <a:ext cx="0" cy="0"/>
          <a:chOff x="0" y="0"/>
          <a:chExt cx="0" cy="0"/>
        </a:xfrm>
      </p:grpSpPr>
      <p:sp>
        <p:nvSpPr>
          <p:cNvPr id="43" name="Google Shape;43;g28e679e77a6_0_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4" name="Google Shape;44;g28e679e77a6_0_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g28e679e77a6_0_3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 name="Google Shape;50;g28e679e77a6_0_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 name="Shape 54"/>
        <p:cNvGrpSpPr/>
        <p:nvPr/>
      </p:nvGrpSpPr>
      <p:grpSpPr>
        <a:xfrm>
          <a:off x="0" y="0"/>
          <a:ext cx="0" cy="0"/>
          <a:chOff x="0" y="0"/>
          <a:chExt cx="0" cy="0"/>
        </a:xfrm>
      </p:grpSpPr>
      <p:sp>
        <p:nvSpPr>
          <p:cNvPr id="55" name="Google Shape;55;g30190c4233b_1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 name="Google Shape;56;g30190c4233b_1_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0190c4233b_1_2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 name="Google Shape;62;g30190c4233b_1_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8e679e77a6_0_296:notes"/>
          <p:cNvSpPr/>
          <p:nvPr>
            <p:ph idx="2" type="sldImg"/>
          </p:nvPr>
        </p:nvSpPr>
        <p:spPr>
          <a:xfrm>
            <a:off x="1071563" y="653143"/>
            <a:ext cx="4286400" cy="3265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 name="Google Shape;68;g28e679e77a6_0_296:notes"/>
          <p:cNvSpPr txBox="1"/>
          <p:nvPr>
            <p:ph idx="1" type="body"/>
          </p:nvPr>
        </p:nvSpPr>
        <p:spPr>
          <a:xfrm>
            <a:off x="642938" y="4136571"/>
            <a:ext cx="5143500" cy="3918900"/>
          </a:xfrm>
          <a:prstGeom prst="rect">
            <a:avLst/>
          </a:prstGeom>
          <a:noFill/>
          <a:ln>
            <a:noFill/>
          </a:ln>
        </p:spPr>
        <p:txBody>
          <a:bodyPr anchorCtr="0" anchor="t" bIns="86175" lIns="86175" spcFirstLastPara="1" rIns="86175" wrap="square" tIns="86175">
            <a:noAutofit/>
          </a:bodyPr>
          <a:lstStyle/>
          <a:p>
            <a:pPr indent="0" lvl="0" marL="0" rtl="0" algn="l">
              <a:lnSpc>
                <a:spcPct val="100000"/>
              </a:lnSpc>
              <a:spcBef>
                <a:spcPts val="0"/>
              </a:spcBef>
              <a:spcAft>
                <a:spcPts val="0"/>
              </a:spcAft>
              <a:buClr>
                <a:schemeClr val="dk1"/>
              </a:buClr>
              <a:buSzPts val="1100"/>
              <a:buFont typeface="Calibri"/>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4"/>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sz="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 name="Google Shape;10;p4"/>
          <p:cNvSpPr txBox="1"/>
          <p:nvPr>
            <p:ph idx="1" type="subTitle"/>
          </p:nvPr>
        </p:nvSpPr>
        <p:spPr>
          <a:xfrm>
            <a:off x="1371600" y="3733800"/>
            <a:ext cx="6400800" cy="15240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pic>
        <p:nvPicPr>
          <p:cNvPr descr="Image result for mtu logo" id="11" name="Google Shape;11;p4"/>
          <p:cNvPicPr preferRelativeResize="0"/>
          <p:nvPr/>
        </p:nvPicPr>
        <p:blipFill rotWithShape="1">
          <a:blip r:embed="rId2">
            <a:alphaModFix/>
          </a:blip>
          <a:srcRect b="0" l="0" r="0" t="0"/>
          <a:stretch/>
        </p:blipFill>
        <p:spPr>
          <a:xfrm>
            <a:off x="4648200" y="5396260"/>
            <a:ext cx="1491312" cy="1027525"/>
          </a:xfrm>
          <a:prstGeom prst="rect">
            <a:avLst/>
          </a:prstGeom>
          <a:noFill/>
          <a:ln>
            <a:noFill/>
          </a:ln>
        </p:spPr>
      </p:pic>
      <p:sp>
        <p:nvSpPr>
          <p:cNvPr id="12" name="Google Shape;12;p4"/>
          <p:cNvSpPr txBox="1"/>
          <p:nvPr/>
        </p:nvSpPr>
        <p:spPr>
          <a:xfrm>
            <a:off x="4343400" y="6527410"/>
            <a:ext cx="838200"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Calibri"/>
                <a:ea typeface="Calibri"/>
                <a:cs typeface="Calibri"/>
                <a:sym typeface="Calibri"/>
              </a:rPr>
              <a:t>Page </a:t>
            </a: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pic>
        <p:nvPicPr>
          <p:cNvPr id="13" name="Google Shape;13;p4"/>
          <p:cNvPicPr preferRelativeResize="0"/>
          <p:nvPr/>
        </p:nvPicPr>
        <p:blipFill rotWithShape="1">
          <a:blip r:embed="rId3">
            <a:alphaModFix/>
          </a:blip>
          <a:srcRect b="0" l="0" r="0" t="0"/>
          <a:stretch/>
        </p:blipFill>
        <p:spPr>
          <a:xfrm>
            <a:off x="3409950" y="5391150"/>
            <a:ext cx="914400" cy="91917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4" name="Shape 14"/>
        <p:cNvGrpSpPr/>
        <p:nvPr/>
      </p:nvGrpSpPr>
      <p:grpSpPr>
        <a:xfrm>
          <a:off x="0" y="0"/>
          <a:ext cx="0" cy="0"/>
          <a:chOff x="0" y="0"/>
          <a:chExt cx="0" cy="0"/>
        </a:xfrm>
      </p:grpSpPr>
      <p:sp>
        <p:nvSpPr>
          <p:cNvPr id="15" name="Google Shape;15;p5"/>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lvl1pPr lvl="0" algn="l">
              <a:lnSpc>
                <a:spcPct val="10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5"/>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pic>
        <p:nvPicPr>
          <p:cNvPr descr="Image result for mtu logo" id="17" name="Google Shape;17;p5"/>
          <p:cNvPicPr preferRelativeResize="0"/>
          <p:nvPr/>
        </p:nvPicPr>
        <p:blipFill rotWithShape="1">
          <a:blip r:embed="rId2">
            <a:alphaModFix/>
          </a:blip>
          <a:srcRect b="0" l="0" r="0" t="0"/>
          <a:stretch/>
        </p:blipFill>
        <p:spPr>
          <a:xfrm>
            <a:off x="8153400" y="6195556"/>
            <a:ext cx="867867" cy="597967"/>
          </a:xfrm>
          <a:prstGeom prst="rect">
            <a:avLst/>
          </a:prstGeom>
          <a:noFill/>
          <a:ln>
            <a:noFill/>
          </a:ln>
        </p:spPr>
      </p:pic>
      <p:sp>
        <p:nvSpPr>
          <p:cNvPr id="18" name="Google Shape;18;p5"/>
          <p:cNvSpPr txBox="1"/>
          <p:nvPr/>
        </p:nvSpPr>
        <p:spPr>
          <a:xfrm>
            <a:off x="4343400" y="6527410"/>
            <a:ext cx="838200"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Calibri"/>
                <a:ea typeface="Calibri"/>
                <a:cs typeface="Calibri"/>
                <a:sym typeface="Calibri"/>
              </a:rPr>
              <a:t>Page </a:t>
            </a: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2.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3"/>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lvl1pPr lvl="0"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3"/>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 name="Shape 22"/>
        <p:cNvGrpSpPr/>
        <p:nvPr/>
      </p:nvGrpSpPr>
      <p:grpSpPr>
        <a:xfrm>
          <a:off x="0" y="0"/>
          <a:ext cx="0" cy="0"/>
          <a:chOff x="0" y="0"/>
          <a:chExt cx="0" cy="0"/>
        </a:xfrm>
      </p:grpSpPr>
      <p:sp>
        <p:nvSpPr>
          <p:cNvPr id="23" name="Google Shape;23;p1"/>
          <p:cNvSpPr txBox="1"/>
          <p:nvPr>
            <p:ph type="ctrTitle"/>
          </p:nvPr>
        </p:nvSpPr>
        <p:spPr>
          <a:xfrm>
            <a:off x="762000" y="1524000"/>
            <a:ext cx="7772400" cy="320357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800"/>
              <a:buFont typeface="Calibri"/>
              <a:buNone/>
            </a:pPr>
            <a:r>
              <a:rPr b="1" lang="en-US" sz="4800"/>
              <a:t>Case Study:</a:t>
            </a:r>
            <a:br>
              <a:rPr b="1" lang="en-US" sz="4800"/>
            </a:br>
            <a:r>
              <a:rPr b="1" lang="en-US" sz="4800"/>
              <a:t>MOVEit Breach</a:t>
            </a:r>
            <a:endParaRPr b="1" sz="48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 name="Shape 27"/>
        <p:cNvGrpSpPr/>
        <p:nvPr/>
      </p:nvGrpSpPr>
      <p:grpSpPr>
        <a:xfrm>
          <a:off x="0" y="0"/>
          <a:ext cx="0" cy="0"/>
          <a:chOff x="0" y="0"/>
          <a:chExt cx="0" cy="0"/>
        </a:xfrm>
      </p:grpSpPr>
      <p:sp>
        <p:nvSpPr>
          <p:cNvPr id="28" name="Google Shape;28;p2"/>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US"/>
              <a:t>Learning Objectives</a:t>
            </a:r>
            <a:endParaRPr/>
          </a:p>
        </p:txBody>
      </p:sp>
      <p:sp>
        <p:nvSpPr>
          <p:cNvPr id="29" name="Google Shape;29;p2"/>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42900" lvl="0" marL="342900" rtl="0" algn="l">
              <a:lnSpc>
                <a:spcPct val="100000"/>
              </a:lnSpc>
              <a:spcBef>
                <a:spcPts val="640"/>
              </a:spcBef>
              <a:spcAft>
                <a:spcPts val="0"/>
              </a:spcAft>
              <a:buClr>
                <a:schemeClr val="dk1"/>
              </a:buClr>
              <a:buSzPts val="3200"/>
              <a:buChar char="•"/>
            </a:pPr>
            <a:r>
              <a:rPr lang="en-US"/>
              <a:t>Understand the background of MOVEit </a:t>
            </a:r>
            <a:endParaRPr/>
          </a:p>
          <a:p>
            <a:pPr indent="-342900" lvl="0" marL="342900" rtl="0" algn="l">
              <a:lnSpc>
                <a:spcPct val="100000"/>
              </a:lnSpc>
              <a:spcBef>
                <a:spcPts val="640"/>
              </a:spcBef>
              <a:spcAft>
                <a:spcPts val="0"/>
              </a:spcAft>
              <a:buClr>
                <a:schemeClr val="dk1"/>
              </a:buClr>
              <a:buSzPts val="3200"/>
              <a:buChar char="•"/>
            </a:pPr>
            <a:r>
              <a:rPr lang="en-US"/>
              <a:t>Identify vulnerabilities used in the breach</a:t>
            </a:r>
            <a:endParaRPr/>
          </a:p>
          <a:p>
            <a:pPr indent="-342900" lvl="0" marL="342900" rtl="0" algn="l">
              <a:lnSpc>
                <a:spcPct val="100000"/>
              </a:lnSpc>
              <a:spcBef>
                <a:spcPts val="640"/>
              </a:spcBef>
              <a:spcAft>
                <a:spcPts val="0"/>
              </a:spcAft>
              <a:buClr>
                <a:schemeClr val="dk1"/>
              </a:buClr>
              <a:buSzPts val="3200"/>
              <a:buChar char="•"/>
            </a:pPr>
            <a:r>
              <a:rPr lang="en-US"/>
              <a:t>Recommendations for improving file transfer security</a:t>
            </a:r>
            <a:endParaRPr/>
          </a:p>
          <a:p>
            <a:pPr indent="0" lvl="0" marL="0" rtl="0" algn="l">
              <a:lnSpc>
                <a:spcPct val="100000"/>
              </a:lnSpc>
              <a:spcBef>
                <a:spcPts val="640"/>
              </a:spcBef>
              <a:spcAft>
                <a:spcPts val="0"/>
              </a:spcAft>
              <a:buSzPts val="18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 name="Shape 33"/>
        <p:cNvGrpSpPr/>
        <p:nvPr/>
      </p:nvGrpSpPr>
      <p:grpSpPr>
        <a:xfrm>
          <a:off x="0" y="0"/>
          <a:ext cx="0" cy="0"/>
          <a:chOff x="0" y="0"/>
          <a:chExt cx="0" cy="0"/>
        </a:xfrm>
      </p:grpSpPr>
      <p:sp>
        <p:nvSpPr>
          <p:cNvPr id="34" name="Google Shape;34;g28e679e77a6_0_7"/>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US"/>
              <a:t>Overview of MOVEit</a:t>
            </a:r>
            <a:endParaRPr/>
          </a:p>
        </p:txBody>
      </p:sp>
      <p:sp>
        <p:nvSpPr>
          <p:cNvPr id="35" name="Google Shape;35;g28e679e77a6_0_7"/>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279400" lvl="0" marL="342900" rtl="0" algn="l">
              <a:lnSpc>
                <a:spcPct val="100000"/>
              </a:lnSpc>
              <a:spcBef>
                <a:spcPts val="640"/>
              </a:spcBef>
              <a:spcAft>
                <a:spcPts val="0"/>
              </a:spcAft>
              <a:buClr>
                <a:schemeClr val="dk1"/>
              </a:buClr>
              <a:buSzPts val="2200"/>
              <a:buChar char="•"/>
            </a:pPr>
            <a:r>
              <a:rPr lang="en-US" sz="2200"/>
              <a:t>MOVEit is a file transfer software used by organizations across various industries, particularly in sectors with secure data requirements, such as healthcare and finance</a:t>
            </a:r>
            <a:endParaRPr sz="2200"/>
          </a:p>
          <a:p>
            <a:pPr indent="-279400" lvl="0" marL="342900" rtl="0" algn="l">
              <a:lnSpc>
                <a:spcPct val="100000"/>
              </a:lnSpc>
              <a:spcBef>
                <a:spcPts val="640"/>
              </a:spcBef>
              <a:spcAft>
                <a:spcPts val="0"/>
              </a:spcAft>
              <a:buClr>
                <a:schemeClr val="dk1"/>
              </a:buClr>
              <a:buSzPts val="2200"/>
              <a:buChar char="•"/>
            </a:pPr>
            <a:r>
              <a:rPr lang="en-US" sz="2200"/>
              <a:t>MOVEit was specifically designed to help companies comply with various security standards and regulations</a:t>
            </a:r>
            <a:endParaRPr sz="2200"/>
          </a:p>
          <a:p>
            <a:pPr indent="-279400" lvl="0" marL="342900" rtl="0" algn="l">
              <a:lnSpc>
                <a:spcPct val="100000"/>
              </a:lnSpc>
              <a:spcBef>
                <a:spcPts val="640"/>
              </a:spcBef>
              <a:spcAft>
                <a:spcPts val="0"/>
              </a:spcAft>
              <a:buSzPts val="2200"/>
              <a:buChar char="•"/>
            </a:pPr>
            <a:r>
              <a:rPr lang="en-US" sz="2200"/>
              <a:t>Because of its use in sensitive environments, MOVEit was an attractive target for attackers</a:t>
            </a:r>
            <a:endParaRPr sz="22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 name="Shape 39"/>
        <p:cNvGrpSpPr/>
        <p:nvPr/>
      </p:nvGrpSpPr>
      <p:grpSpPr>
        <a:xfrm>
          <a:off x="0" y="0"/>
          <a:ext cx="0" cy="0"/>
          <a:chOff x="0" y="0"/>
          <a:chExt cx="0" cy="0"/>
        </a:xfrm>
      </p:grpSpPr>
      <p:sp>
        <p:nvSpPr>
          <p:cNvPr id="40" name="Google Shape;40;g28e679e77a6_0_18"/>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US"/>
              <a:t>MOVEit Breach Timeline</a:t>
            </a:r>
            <a:endParaRPr/>
          </a:p>
        </p:txBody>
      </p:sp>
      <p:sp>
        <p:nvSpPr>
          <p:cNvPr id="41" name="Google Shape;41;g28e679e77a6_0_18"/>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640"/>
              </a:spcBef>
              <a:spcAft>
                <a:spcPts val="0"/>
              </a:spcAft>
              <a:buNone/>
            </a:pPr>
            <a:r>
              <a:rPr lang="en-US" sz="2200"/>
              <a:t>May 27th 2023 - Cybersecurity Company Rapid7 observed MOVEit exploitation and data exfiltration</a:t>
            </a:r>
            <a:endParaRPr sz="2200"/>
          </a:p>
          <a:p>
            <a:pPr indent="0" lvl="0" marL="0" rtl="0" algn="l">
              <a:lnSpc>
                <a:spcPct val="100000"/>
              </a:lnSpc>
              <a:spcBef>
                <a:spcPts val="640"/>
              </a:spcBef>
              <a:spcAft>
                <a:spcPts val="0"/>
              </a:spcAft>
              <a:buNone/>
            </a:pPr>
            <a:r>
              <a:rPr lang="en-US" sz="2200"/>
              <a:t>May 31st 2023 - Developers of MOVEit issue an advisory of the vulnerability exploited by attackers</a:t>
            </a:r>
            <a:endParaRPr sz="2200"/>
          </a:p>
          <a:p>
            <a:pPr indent="0" lvl="0" marL="0" rtl="0" algn="l">
              <a:lnSpc>
                <a:spcPct val="100000"/>
              </a:lnSpc>
              <a:spcBef>
                <a:spcPts val="640"/>
              </a:spcBef>
              <a:spcAft>
                <a:spcPts val="0"/>
              </a:spcAft>
              <a:buNone/>
            </a:pPr>
            <a:r>
              <a:rPr lang="en-US" sz="2200"/>
              <a:t>Early June 2023 - Numerous organizations come forward to disclose they have been victims of the breach</a:t>
            </a:r>
            <a:endParaRPr sz="2200"/>
          </a:p>
          <a:p>
            <a:pPr indent="0" lvl="0" marL="0" rtl="0" algn="l">
              <a:lnSpc>
                <a:spcPct val="100000"/>
              </a:lnSpc>
              <a:spcBef>
                <a:spcPts val="640"/>
              </a:spcBef>
              <a:spcAft>
                <a:spcPts val="0"/>
              </a:spcAft>
              <a:buNone/>
            </a:pPr>
            <a:r>
              <a:rPr lang="en-US" sz="2200"/>
              <a:t>June 5-6th 2023 - The Cl0p Ransomware group claims to be responsible for the attacks, demand ransom by the 14th </a:t>
            </a:r>
            <a:endParaRPr sz="2200"/>
          </a:p>
          <a:p>
            <a:pPr indent="0" lvl="0" marL="0" rtl="0" algn="l">
              <a:lnSpc>
                <a:spcPct val="100000"/>
              </a:lnSpc>
              <a:spcBef>
                <a:spcPts val="640"/>
              </a:spcBef>
              <a:spcAft>
                <a:spcPts val="0"/>
              </a:spcAft>
              <a:buNone/>
            </a:pPr>
            <a:r>
              <a:rPr lang="en-US" sz="2200"/>
              <a:t>June-September 2023 - Victim investigation, forensic analysis, and remediation efforts </a:t>
            </a:r>
            <a:endParaRPr sz="2200"/>
          </a:p>
          <a:p>
            <a:pPr indent="0" lvl="0" marL="0" rtl="0" algn="l">
              <a:lnSpc>
                <a:spcPct val="100000"/>
              </a:lnSpc>
              <a:spcBef>
                <a:spcPts val="640"/>
              </a:spcBef>
              <a:spcAft>
                <a:spcPts val="0"/>
              </a:spcAft>
              <a:buNone/>
            </a:pPr>
            <a:r>
              <a:t/>
            </a:r>
            <a:endParaRPr sz="22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 name="Shape 45"/>
        <p:cNvGrpSpPr/>
        <p:nvPr/>
      </p:nvGrpSpPr>
      <p:grpSpPr>
        <a:xfrm>
          <a:off x="0" y="0"/>
          <a:ext cx="0" cy="0"/>
          <a:chOff x="0" y="0"/>
          <a:chExt cx="0" cy="0"/>
        </a:xfrm>
      </p:grpSpPr>
      <p:sp>
        <p:nvSpPr>
          <p:cNvPr id="46" name="Google Shape;46;g28e679e77a6_0_29"/>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US"/>
              <a:t>Attack Details &amp; Vulnerabilities used</a:t>
            </a:r>
            <a:endParaRPr/>
          </a:p>
        </p:txBody>
      </p:sp>
      <p:sp>
        <p:nvSpPr>
          <p:cNvPr id="47" name="Google Shape;47;g28e679e77a6_0_29"/>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36550" lvl="0" marL="342900" rtl="0" algn="l">
              <a:lnSpc>
                <a:spcPct val="100000"/>
              </a:lnSpc>
              <a:spcBef>
                <a:spcPts val="750"/>
              </a:spcBef>
              <a:spcAft>
                <a:spcPts val="0"/>
              </a:spcAft>
              <a:buSzPts val="2100"/>
              <a:buChar char="•"/>
            </a:pPr>
            <a:r>
              <a:rPr lang="en-US" sz="2100"/>
              <a:t>The Cl0p Ransomware group used the SQL injection zero day CVE-2023-34362 to gain direct access to the backend database by injecting malicious SQL commands</a:t>
            </a:r>
            <a:endParaRPr sz="2100"/>
          </a:p>
          <a:p>
            <a:pPr indent="-336550" lvl="0" marL="342900" rtl="0" algn="l">
              <a:lnSpc>
                <a:spcPct val="100000"/>
              </a:lnSpc>
              <a:spcBef>
                <a:spcPts val="750"/>
              </a:spcBef>
              <a:spcAft>
                <a:spcPts val="0"/>
              </a:spcAft>
              <a:buSzPts val="2100"/>
              <a:buChar char="•"/>
            </a:pPr>
            <a:r>
              <a:rPr lang="en-US" sz="2100"/>
              <a:t>Developers of MOVEit discovered additional SQL vulnerabilities after the initial zero day (CVE-2023-34362 CVE-2023-35036 CVE-2023-35708 CVE-2023-36934 CVE-2023-36932 CVE-2023-36933)</a:t>
            </a:r>
            <a:endParaRPr sz="2100"/>
          </a:p>
          <a:p>
            <a:pPr indent="-336550" lvl="0" marL="342900" rtl="0" algn="l">
              <a:lnSpc>
                <a:spcPct val="100000"/>
              </a:lnSpc>
              <a:spcBef>
                <a:spcPts val="750"/>
              </a:spcBef>
              <a:spcAft>
                <a:spcPts val="0"/>
              </a:spcAft>
              <a:buSzPts val="2100"/>
              <a:buChar char="•"/>
            </a:pPr>
            <a:r>
              <a:rPr lang="en-US" sz="2100"/>
              <a:t>Once inside, a</a:t>
            </a:r>
            <a:r>
              <a:rPr lang="en-US" sz="2100"/>
              <a:t>ttackers </a:t>
            </a:r>
            <a:r>
              <a:rPr lang="en-US" sz="2100"/>
              <a:t>escalated privileges, enabling them to exfiltrate sensitive data from MOVEit systems</a:t>
            </a:r>
            <a:endParaRPr sz="2100"/>
          </a:p>
          <a:p>
            <a:pPr indent="-336550" lvl="0" marL="342900" rtl="0" algn="l">
              <a:lnSpc>
                <a:spcPct val="100000"/>
              </a:lnSpc>
              <a:spcBef>
                <a:spcPts val="750"/>
              </a:spcBef>
              <a:spcAft>
                <a:spcPts val="0"/>
              </a:spcAft>
              <a:buSzPts val="2100"/>
              <a:buChar char="•"/>
            </a:pPr>
            <a:r>
              <a:rPr lang="en-US" sz="2100"/>
              <a:t>Cl0p selectively targeted organizations in sensitive sectors, making their ransom demands more impactful by putting their high stakes information on the line</a:t>
            </a:r>
            <a:endParaRPr sz="2100"/>
          </a:p>
          <a:p>
            <a:pPr indent="0" lvl="0" marL="457200" rtl="0" algn="l">
              <a:lnSpc>
                <a:spcPct val="100000"/>
              </a:lnSpc>
              <a:spcBef>
                <a:spcPts val="750"/>
              </a:spcBef>
              <a:spcAft>
                <a:spcPts val="0"/>
              </a:spcAft>
              <a:buNone/>
            </a:pPr>
            <a:r>
              <a:t/>
            </a:r>
            <a:endParaRPr sz="21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 name="Shape 51"/>
        <p:cNvGrpSpPr/>
        <p:nvPr/>
      </p:nvGrpSpPr>
      <p:grpSpPr>
        <a:xfrm>
          <a:off x="0" y="0"/>
          <a:ext cx="0" cy="0"/>
          <a:chOff x="0" y="0"/>
          <a:chExt cx="0" cy="0"/>
        </a:xfrm>
      </p:grpSpPr>
      <p:sp>
        <p:nvSpPr>
          <p:cNvPr id="52" name="Google Shape;52;g28e679e77a6_0_34"/>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MOVEit Victims</a:t>
            </a:r>
            <a:endParaRPr/>
          </a:p>
        </p:txBody>
      </p:sp>
      <p:sp>
        <p:nvSpPr>
          <p:cNvPr id="53" name="Google Shape;53;g28e679e77a6_0_34"/>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Autofit/>
          </a:bodyPr>
          <a:lstStyle/>
          <a:p>
            <a:pPr indent="-171450" lvl="0" marL="171450" rtl="0" algn="l">
              <a:lnSpc>
                <a:spcPct val="150000"/>
              </a:lnSpc>
              <a:spcBef>
                <a:spcPts val="800"/>
              </a:spcBef>
              <a:spcAft>
                <a:spcPts val="0"/>
              </a:spcAft>
              <a:buSzPts val="2200"/>
              <a:buChar char="•"/>
            </a:pPr>
            <a:r>
              <a:rPr lang="en-US" sz="2200"/>
              <a:t> US Department of Health and Human Services</a:t>
            </a:r>
            <a:endParaRPr sz="2200"/>
          </a:p>
          <a:p>
            <a:pPr indent="-171450" lvl="0" marL="171450" rtl="0" algn="l">
              <a:lnSpc>
                <a:spcPct val="150000"/>
              </a:lnSpc>
              <a:spcBef>
                <a:spcPts val="750"/>
              </a:spcBef>
              <a:spcAft>
                <a:spcPts val="0"/>
              </a:spcAft>
              <a:buSzPts val="2200"/>
              <a:buChar char="•"/>
            </a:pPr>
            <a:r>
              <a:rPr lang="en-US" sz="2200"/>
              <a:t> US Department of Energy</a:t>
            </a:r>
            <a:endParaRPr sz="2200"/>
          </a:p>
          <a:p>
            <a:pPr indent="-171450" lvl="0" marL="171450" rtl="0" algn="l">
              <a:lnSpc>
                <a:spcPct val="150000"/>
              </a:lnSpc>
              <a:spcBef>
                <a:spcPts val="750"/>
              </a:spcBef>
              <a:spcAft>
                <a:spcPts val="0"/>
              </a:spcAft>
              <a:buSzPts val="2200"/>
              <a:buChar char="•"/>
            </a:pPr>
            <a:r>
              <a:rPr lang="en-US" sz="2200"/>
              <a:t> </a:t>
            </a:r>
            <a:r>
              <a:rPr lang="en-US" sz="2200"/>
              <a:t>Johns Hopkins University</a:t>
            </a:r>
            <a:endParaRPr sz="2200"/>
          </a:p>
          <a:p>
            <a:pPr indent="-171450" lvl="0" marL="171450" rtl="0" algn="l">
              <a:lnSpc>
                <a:spcPct val="150000"/>
              </a:lnSpc>
              <a:spcBef>
                <a:spcPts val="750"/>
              </a:spcBef>
              <a:spcAft>
                <a:spcPts val="0"/>
              </a:spcAft>
              <a:buSzPts val="2200"/>
              <a:buChar char="•"/>
            </a:pPr>
            <a:r>
              <a:rPr lang="en-US" sz="2200"/>
              <a:t> American Airlines</a:t>
            </a:r>
            <a:endParaRPr sz="2200"/>
          </a:p>
          <a:p>
            <a:pPr indent="-171450" lvl="0" marL="171450" rtl="0" algn="l">
              <a:lnSpc>
                <a:spcPct val="150000"/>
              </a:lnSpc>
              <a:spcBef>
                <a:spcPts val="750"/>
              </a:spcBef>
              <a:spcAft>
                <a:spcPts val="0"/>
              </a:spcAft>
              <a:buSzPts val="2200"/>
              <a:buChar char="•"/>
            </a:pPr>
            <a:r>
              <a:rPr lang="en-US" sz="2200"/>
              <a:t> Warner Bros</a:t>
            </a:r>
            <a:endParaRPr sz="2200"/>
          </a:p>
          <a:p>
            <a:pPr indent="-171450" lvl="0" marL="171450" rtl="0" algn="l">
              <a:lnSpc>
                <a:spcPct val="150000"/>
              </a:lnSpc>
              <a:spcBef>
                <a:spcPts val="750"/>
              </a:spcBef>
              <a:spcAft>
                <a:spcPts val="0"/>
              </a:spcAft>
              <a:buSzPts val="2200"/>
              <a:buChar char="•"/>
            </a:pPr>
            <a:r>
              <a:rPr lang="en-US" sz="2200"/>
              <a:t> Discovery</a:t>
            </a:r>
            <a:endParaRPr sz="2200"/>
          </a:p>
          <a:p>
            <a:pPr indent="457200" lvl="0" marL="0" rtl="0" algn="l">
              <a:lnSpc>
                <a:spcPct val="150000"/>
              </a:lnSpc>
              <a:spcBef>
                <a:spcPts val="360"/>
              </a:spcBef>
              <a:spcAft>
                <a:spcPts val="0"/>
              </a:spcAft>
              <a:buSzPts val="1800"/>
              <a:buNone/>
            </a:pPr>
            <a:r>
              <a:t/>
            </a:r>
            <a:endParaRPr sz="2200"/>
          </a:p>
          <a:p>
            <a:pPr indent="0" lvl="0" marL="0" rtl="0" algn="l">
              <a:lnSpc>
                <a:spcPct val="150000"/>
              </a:lnSpc>
              <a:spcBef>
                <a:spcPts val="360"/>
              </a:spcBef>
              <a:spcAft>
                <a:spcPts val="0"/>
              </a:spcAft>
              <a:buSzPts val="1800"/>
              <a:buNone/>
            </a:pPr>
            <a:r>
              <a:rPr lang="en-US" sz="2200"/>
              <a:t>and many more…</a:t>
            </a:r>
            <a:endParaRPr sz="22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 name="Shape 57"/>
        <p:cNvGrpSpPr/>
        <p:nvPr/>
      </p:nvGrpSpPr>
      <p:grpSpPr>
        <a:xfrm>
          <a:off x="0" y="0"/>
          <a:ext cx="0" cy="0"/>
          <a:chOff x="0" y="0"/>
          <a:chExt cx="0" cy="0"/>
        </a:xfrm>
      </p:grpSpPr>
      <p:sp>
        <p:nvSpPr>
          <p:cNvPr id="58" name="Google Shape;58;g30190c4233b_1_23"/>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Reflection &amp; Lessons Learned</a:t>
            </a:r>
            <a:endParaRPr/>
          </a:p>
        </p:txBody>
      </p:sp>
      <p:sp>
        <p:nvSpPr>
          <p:cNvPr id="59" name="Google Shape;59;g30190c4233b_1_23"/>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Autofit/>
          </a:bodyPr>
          <a:lstStyle/>
          <a:p>
            <a:pPr indent="-171450" lvl="0" marL="171450" rtl="0" algn="l">
              <a:lnSpc>
                <a:spcPct val="100000"/>
              </a:lnSpc>
              <a:spcBef>
                <a:spcPts val="800"/>
              </a:spcBef>
              <a:spcAft>
                <a:spcPts val="0"/>
              </a:spcAft>
              <a:buSzPts val="2200"/>
              <a:buChar char="•"/>
            </a:pPr>
            <a:r>
              <a:rPr b="1" lang="en-US" sz="2200"/>
              <a:t> </a:t>
            </a:r>
            <a:r>
              <a:rPr b="1" lang="en-US" sz="2200"/>
              <a:t>Patches should be applied immediately when critical vulnerabilities are discovered</a:t>
            </a:r>
            <a:r>
              <a:rPr lang="en-US" sz="2200"/>
              <a:t>:</a:t>
            </a:r>
            <a:r>
              <a:rPr lang="en-US" sz="2200"/>
              <a:t> MOVEit’s SQL injection vulnerability, once disclosed, had a patch available quickly, but delayed implementation allowed Cl0p to exploit many unpatched systems.</a:t>
            </a:r>
            <a:endParaRPr sz="2200"/>
          </a:p>
          <a:p>
            <a:pPr indent="0" lvl="0" marL="457200" rtl="0" algn="l">
              <a:lnSpc>
                <a:spcPct val="100000"/>
              </a:lnSpc>
              <a:spcBef>
                <a:spcPts val="800"/>
              </a:spcBef>
              <a:spcAft>
                <a:spcPts val="0"/>
              </a:spcAft>
              <a:buNone/>
            </a:pPr>
            <a:r>
              <a:t/>
            </a:r>
            <a:endParaRPr sz="2200"/>
          </a:p>
          <a:p>
            <a:pPr indent="-171450" lvl="0" marL="171450" rtl="0" algn="l">
              <a:lnSpc>
                <a:spcPct val="100000"/>
              </a:lnSpc>
              <a:spcBef>
                <a:spcPts val="800"/>
              </a:spcBef>
              <a:spcAft>
                <a:spcPts val="0"/>
              </a:spcAft>
              <a:buSzPts val="2200"/>
              <a:buChar char="•"/>
            </a:pPr>
            <a:r>
              <a:rPr b="1" lang="en-US" sz="2200"/>
              <a:t> </a:t>
            </a:r>
            <a:r>
              <a:rPr b="1" lang="en-US" sz="2200"/>
              <a:t>M</a:t>
            </a:r>
            <a:r>
              <a:rPr b="1" lang="en-US" sz="2200"/>
              <a:t>onitor third-party and vendor software</a:t>
            </a:r>
            <a:r>
              <a:rPr lang="en-US" sz="2200"/>
              <a:t>: MOVEit was widely used across various industries, and its compromise showed how vulnerabilities in a single third-party tool can significantly impact a large number of organizations.</a:t>
            </a:r>
            <a:endParaRPr sz="2200"/>
          </a:p>
          <a:p>
            <a:pPr indent="0" lvl="0" marL="457200" rtl="0" algn="l">
              <a:lnSpc>
                <a:spcPct val="100000"/>
              </a:lnSpc>
              <a:spcBef>
                <a:spcPts val="800"/>
              </a:spcBef>
              <a:spcAft>
                <a:spcPts val="0"/>
              </a:spcAft>
              <a:buNone/>
            </a:pPr>
            <a:r>
              <a:t/>
            </a:r>
            <a:endParaRPr sz="22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g30190c4233b_1_28"/>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SzPts val="3600"/>
              <a:buNone/>
            </a:pPr>
            <a:r>
              <a:rPr lang="en-US"/>
              <a:t>Reflection &amp; Lessons Learned Cont</a:t>
            </a:r>
            <a:r>
              <a:rPr lang="en-US"/>
              <a:t>.</a:t>
            </a:r>
            <a:endParaRPr/>
          </a:p>
        </p:txBody>
      </p:sp>
      <p:sp>
        <p:nvSpPr>
          <p:cNvPr id="65" name="Google Shape;65;g30190c4233b_1_28"/>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800"/>
              </a:spcBef>
              <a:spcAft>
                <a:spcPts val="0"/>
              </a:spcAft>
              <a:buNone/>
            </a:pPr>
            <a:r>
              <a:rPr lang="en-US" sz="2200"/>
              <a:t>What can be done to prevent being a victim to such breaches?</a:t>
            </a:r>
            <a:endParaRPr sz="2200"/>
          </a:p>
          <a:p>
            <a:pPr indent="0" lvl="0" marL="0" rtl="0" algn="l">
              <a:lnSpc>
                <a:spcPct val="100000"/>
              </a:lnSpc>
              <a:spcBef>
                <a:spcPts val="800"/>
              </a:spcBef>
              <a:spcAft>
                <a:spcPts val="0"/>
              </a:spcAft>
              <a:buNone/>
            </a:pPr>
            <a:r>
              <a:t/>
            </a:r>
            <a:endParaRPr sz="2200"/>
          </a:p>
          <a:p>
            <a:pPr indent="-368300" lvl="0" marL="457200" rtl="0" algn="l">
              <a:lnSpc>
                <a:spcPct val="100000"/>
              </a:lnSpc>
              <a:spcBef>
                <a:spcPts val="800"/>
              </a:spcBef>
              <a:spcAft>
                <a:spcPts val="0"/>
              </a:spcAft>
              <a:buSzPts val="2200"/>
              <a:buChar char="●"/>
            </a:pPr>
            <a:r>
              <a:rPr b="1" lang="en-US" sz="2200"/>
              <a:t>Zero Trust</a:t>
            </a:r>
            <a:r>
              <a:rPr lang="en-US" sz="2200"/>
              <a:t>: Reduce the impact of breaches by limiting access and continuously validating users and devices. This mitigates risks in case of unauthorized access through a compromised application.</a:t>
            </a:r>
            <a:endParaRPr sz="2200"/>
          </a:p>
          <a:p>
            <a:pPr indent="0" lvl="0" marL="457200" rtl="0" algn="l">
              <a:lnSpc>
                <a:spcPct val="100000"/>
              </a:lnSpc>
              <a:spcBef>
                <a:spcPts val="800"/>
              </a:spcBef>
              <a:spcAft>
                <a:spcPts val="0"/>
              </a:spcAft>
              <a:buNone/>
            </a:pPr>
            <a:r>
              <a:t/>
            </a:r>
            <a:endParaRPr sz="2200"/>
          </a:p>
          <a:p>
            <a:pPr indent="-368300" lvl="0" marL="457200" rtl="0" algn="l">
              <a:lnSpc>
                <a:spcPct val="100000"/>
              </a:lnSpc>
              <a:spcBef>
                <a:spcPts val="800"/>
              </a:spcBef>
              <a:spcAft>
                <a:spcPts val="0"/>
              </a:spcAft>
              <a:buSzPts val="2200"/>
              <a:buChar char="●"/>
            </a:pPr>
            <a:r>
              <a:rPr b="1" lang="en-US" sz="2200"/>
              <a:t>Vigilant Monitoring and Logging</a:t>
            </a:r>
            <a:r>
              <a:rPr lang="en-US" sz="2200"/>
              <a:t>: Closely monitoring application activity can help detect unusual patterns within the network, such as large data transfers or unexpected SQL queries, which is exactly what would have been seen in this breach.</a:t>
            </a:r>
            <a:endParaRPr sz="22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g28e679e77a6_0_296"/>
          <p:cNvSpPr txBox="1"/>
          <p:nvPr>
            <p:ph type="title"/>
          </p:nvPr>
        </p:nvSpPr>
        <p:spPr>
          <a:xfrm>
            <a:off x="76200" y="457200"/>
            <a:ext cx="7620000" cy="1143000"/>
          </a:xfrm>
          <a:prstGeom prst="rect">
            <a:avLst/>
          </a:prstGeom>
          <a:noFill/>
          <a:ln>
            <a:noFill/>
          </a:ln>
        </p:spPr>
        <p:txBody>
          <a:bodyPr anchorCtr="0" anchor="ctr" bIns="68575" lIns="68575" spcFirstLastPara="1" rIns="68575" wrap="square" tIns="68575">
            <a:noAutofit/>
          </a:bodyPr>
          <a:lstStyle/>
          <a:p>
            <a:pPr indent="0" lvl="0" marL="0" rtl="0" algn="l">
              <a:lnSpc>
                <a:spcPct val="90000"/>
              </a:lnSpc>
              <a:spcBef>
                <a:spcPts val="0"/>
              </a:spcBef>
              <a:spcAft>
                <a:spcPts val="0"/>
              </a:spcAft>
              <a:buSzPts val="3600"/>
              <a:buNone/>
            </a:pPr>
            <a:r>
              <a:rPr lang="en-US"/>
              <a:t>References and Resources cont.</a:t>
            </a:r>
            <a:endParaRPr sz="2400"/>
          </a:p>
        </p:txBody>
      </p:sp>
      <p:sp>
        <p:nvSpPr>
          <p:cNvPr id="71" name="Google Shape;71;g28e679e77a6_0_296"/>
          <p:cNvSpPr txBox="1"/>
          <p:nvPr>
            <p:ph idx="1" type="body"/>
          </p:nvPr>
        </p:nvSpPr>
        <p:spPr>
          <a:xfrm>
            <a:off x="532957" y="1535372"/>
            <a:ext cx="7886700" cy="4351200"/>
          </a:xfrm>
          <a:prstGeom prst="rect">
            <a:avLst/>
          </a:prstGeom>
          <a:noFill/>
          <a:ln>
            <a:noFill/>
          </a:ln>
        </p:spPr>
        <p:txBody>
          <a:bodyPr anchorCtr="0" anchor="t" bIns="68575" lIns="68575" spcFirstLastPara="1" rIns="68575" wrap="square" tIns="68575">
            <a:noAutofit/>
          </a:bodyPr>
          <a:lstStyle/>
          <a:p>
            <a:pPr indent="-298450" lvl="0" marL="457200" rtl="0" algn="l">
              <a:spcBef>
                <a:spcPts val="360"/>
              </a:spcBef>
              <a:spcAft>
                <a:spcPts val="0"/>
              </a:spcAft>
              <a:buSzPts val="1100"/>
              <a:buChar char="•"/>
            </a:pPr>
            <a:r>
              <a:rPr lang="en-US" sz="1100"/>
              <a:t>Rapid7 Blog. (2023, August 10). CVE-2023-34362: MOVEIT vulnerability timeline of events: Rapid7 blog. Rapid7. https://www.rapid7.com/blog/post/2023/06/14/etr-cve-2023-34362-moveit-vulnerability-timeline-of-events/ </a:t>
            </a:r>
            <a:endParaRPr sz="1100"/>
          </a:p>
          <a:p>
            <a:pPr indent="-298450" lvl="0" marL="457200" rtl="0" algn="l">
              <a:spcBef>
                <a:spcPts val="360"/>
              </a:spcBef>
              <a:spcAft>
                <a:spcPts val="0"/>
              </a:spcAft>
              <a:buSzPts val="1100"/>
              <a:buChar char="•"/>
            </a:pPr>
            <a:r>
              <a:rPr lang="en-US" sz="1100"/>
              <a:t>Threat brief - MOVEIT transfer SQL injection vulnerabilities: CVE-2023-34362, CVE-2023-35036 and CVE-2023-35708 (updated Oct 4). Unit 42. (2024, June 7). https://unit42.paloaltonetworks.com/threat-brief-moveit-cve-2023-34362/ </a:t>
            </a:r>
            <a:endParaRPr sz="1100"/>
          </a:p>
          <a:p>
            <a:pPr indent="-298450" lvl="0" marL="457200" rtl="0" algn="l">
              <a:spcBef>
                <a:spcPts val="360"/>
              </a:spcBef>
              <a:spcAft>
                <a:spcPts val="0"/>
              </a:spcAft>
              <a:buSzPts val="1100"/>
              <a:buChar char="•"/>
            </a:pPr>
            <a:r>
              <a:rPr lang="en-US" sz="1100"/>
              <a:t>Wikipedia contributors. (2024, September 4). 2023 MOVEit data breach. In Wikipedia, The Free Encyclopedia. Retrieved 19:38, October 28, 2024, from https://en.wikipedia.org/w/index.php?title=2023_MOVEit_data_breach&amp;oldid=1243953727</a:t>
            </a:r>
            <a:endParaRPr sz="1100"/>
          </a:p>
          <a:p>
            <a:pPr indent="0" lvl="0" marL="457200" rtl="0" algn="l">
              <a:spcBef>
                <a:spcPts val="360"/>
              </a:spcBef>
              <a:spcAft>
                <a:spcPts val="0"/>
              </a:spcAft>
              <a:buNone/>
            </a:pPr>
            <a:r>
              <a:t/>
            </a:r>
            <a:endParaRPr sz="110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cai-adm</dc:creator>
</cp:coreProperties>
</file>