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5"/>
  </p:notesMasterIdLst>
  <p:sldIdLst>
    <p:sldId id="256" r:id="rId2"/>
    <p:sldId id="554" r:id="rId3"/>
    <p:sldId id="588" r:id="rId4"/>
    <p:sldId id="257" r:id="rId5"/>
    <p:sldId id="428" r:id="rId6"/>
    <p:sldId id="429" r:id="rId7"/>
    <p:sldId id="430" r:id="rId8"/>
    <p:sldId id="435" r:id="rId9"/>
    <p:sldId id="438" r:id="rId10"/>
    <p:sldId id="440" r:id="rId11"/>
    <p:sldId id="441" r:id="rId12"/>
    <p:sldId id="442" r:id="rId13"/>
    <p:sldId id="443" r:id="rId14"/>
    <p:sldId id="445" r:id="rId15"/>
    <p:sldId id="446" r:id="rId16"/>
    <p:sldId id="448" r:id="rId17"/>
    <p:sldId id="449" r:id="rId18"/>
    <p:sldId id="450" r:id="rId19"/>
    <p:sldId id="451" r:id="rId20"/>
    <p:sldId id="453" r:id="rId21"/>
    <p:sldId id="484" r:id="rId22"/>
    <p:sldId id="460" r:id="rId23"/>
    <p:sldId id="462" r:id="rId24"/>
    <p:sldId id="463" r:id="rId25"/>
    <p:sldId id="468" r:id="rId26"/>
    <p:sldId id="469" r:id="rId27"/>
    <p:sldId id="470" r:id="rId28"/>
    <p:sldId id="474" r:id="rId29"/>
    <p:sldId id="476" r:id="rId30"/>
    <p:sldId id="477" r:id="rId31"/>
    <p:sldId id="478" r:id="rId32"/>
    <p:sldId id="479" r:id="rId33"/>
    <p:sldId id="485"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j/Va0drsnJMERL8NktCkSnRSio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200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55"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56"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
        <p:cNvGrpSpPr/>
        <p:nvPr/>
      </p:nvGrpSpPr>
      <p:grpSpPr>
        <a:xfrm>
          <a:off x="0" y="0"/>
          <a:ext cx="0" cy="0"/>
          <a:chOff x="0" y="0"/>
          <a:chExt cx="0" cy="0"/>
        </a:xfrm>
      </p:grpSpPr>
      <p:sp>
        <p:nvSpPr>
          <p:cNvPr id="20" name="Google Shape;2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 name="Google Shape;2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
        <p:cNvGrpSpPr/>
        <p:nvPr/>
      </p:nvGrpSpPr>
      <p:grpSpPr>
        <a:xfrm>
          <a:off x="0" y="0"/>
          <a:ext cx="0" cy="0"/>
          <a:chOff x="0" y="0"/>
          <a:chExt cx="0" cy="0"/>
        </a:xfrm>
      </p:grpSpPr>
      <p:sp>
        <p:nvSpPr>
          <p:cNvPr id="25" name="Google Shape;25;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 name="Google Shape;2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A6B75520-DAD0-463D-8EFF-59E2011BF3CD}" type="slidenum">
              <a:rPr lang="en-AU" altLang="en-US" sz="1200" smtClean="0">
                <a:latin typeface="Times New Roman" panose="02020603050405020304" pitchFamily="18" charset="0"/>
              </a:rPr>
              <a:pPr/>
              <a:t>7</a:t>
            </a:fld>
            <a:endParaRPr lang="en-AU" altLang="en-US" sz="1200">
              <a:latin typeface="Times New Roman" panose="02020603050405020304" pitchFamily="18" charset="0"/>
            </a:endParaRPr>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3061326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A4DAFF9E-373D-405F-B585-4CE62EA2E5C4}" type="slidenum">
              <a:rPr lang="en-AU" altLang="en-US" sz="1200" smtClean="0">
                <a:latin typeface="Times New Roman" panose="02020603050405020304" pitchFamily="18" charset="0"/>
              </a:rPr>
              <a:pPr/>
              <a:t>8</a:t>
            </a:fld>
            <a:endParaRPr lang="en-AU" altLang="en-US" sz="1200">
              <a:latin typeface="Times New Roman" panose="02020603050405020304" pitchFamily="18"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75462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27B6843-3AD9-D947-BFC2-4A81687A714D}" type="slidenum">
              <a:rPr lang="en-US" smtClean="0"/>
              <a:t>21</a:t>
            </a:fld>
            <a:endParaRPr lang="en-US"/>
          </a:p>
        </p:txBody>
      </p:sp>
    </p:spTree>
    <p:extLst>
      <p:ext uri="{BB962C8B-B14F-4D97-AF65-F5344CB8AC3E}">
        <p14:creationId xmlns:p14="http://schemas.microsoft.com/office/powerpoint/2010/main" val="1114990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84225" indent="-301625">
              <a:defRPr sz="2400">
                <a:solidFill>
                  <a:schemeClr val="tx1"/>
                </a:solidFill>
                <a:latin typeface="Times" panose="02020603050405020304" pitchFamily="18" charset="0"/>
              </a:defRPr>
            </a:lvl2pPr>
            <a:lvl3pPr marL="1208088" indent="-241300">
              <a:defRPr sz="2400">
                <a:solidFill>
                  <a:schemeClr val="tx1"/>
                </a:solidFill>
                <a:latin typeface="Times" panose="02020603050405020304" pitchFamily="18" charset="0"/>
              </a:defRPr>
            </a:lvl3pPr>
            <a:lvl4pPr marL="1690688" indent="-241300">
              <a:defRPr sz="2400">
                <a:solidFill>
                  <a:schemeClr val="tx1"/>
                </a:solidFill>
                <a:latin typeface="Times" panose="02020603050405020304" pitchFamily="18" charset="0"/>
              </a:defRPr>
            </a:lvl4pPr>
            <a:lvl5pPr marL="2174875" indent="-241300">
              <a:defRPr sz="2400">
                <a:solidFill>
                  <a:schemeClr val="tx1"/>
                </a:solidFill>
                <a:latin typeface="Times" panose="02020603050405020304" pitchFamily="18" charset="0"/>
              </a:defRPr>
            </a:lvl5pPr>
            <a:lvl6pPr marL="2632075" indent="-241300" eaLnBrk="0" fontAlgn="base" hangingPunct="0">
              <a:spcBef>
                <a:spcPct val="0"/>
              </a:spcBef>
              <a:spcAft>
                <a:spcPct val="0"/>
              </a:spcAft>
              <a:defRPr sz="2400">
                <a:solidFill>
                  <a:schemeClr val="tx1"/>
                </a:solidFill>
                <a:latin typeface="Times" panose="02020603050405020304" pitchFamily="18" charset="0"/>
              </a:defRPr>
            </a:lvl6pPr>
            <a:lvl7pPr marL="3089275" indent="-241300" eaLnBrk="0" fontAlgn="base" hangingPunct="0">
              <a:spcBef>
                <a:spcPct val="0"/>
              </a:spcBef>
              <a:spcAft>
                <a:spcPct val="0"/>
              </a:spcAft>
              <a:defRPr sz="2400">
                <a:solidFill>
                  <a:schemeClr val="tx1"/>
                </a:solidFill>
                <a:latin typeface="Times" panose="02020603050405020304" pitchFamily="18" charset="0"/>
              </a:defRPr>
            </a:lvl7pPr>
            <a:lvl8pPr marL="3546475" indent="-241300" eaLnBrk="0" fontAlgn="base" hangingPunct="0">
              <a:spcBef>
                <a:spcPct val="0"/>
              </a:spcBef>
              <a:spcAft>
                <a:spcPct val="0"/>
              </a:spcAft>
              <a:defRPr sz="2400">
                <a:solidFill>
                  <a:schemeClr val="tx1"/>
                </a:solidFill>
                <a:latin typeface="Times" panose="02020603050405020304" pitchFamily="18" charset="0"/>
              </a:defRPr>
            </a:lvl8pPr>
            <a:lvl9pPr marL="4003675" indent="-241300" eaLnBrk="0" fontAlgn="base" hangingPunct="0">
              <a:spcBef>
                <a:spcPct val="0"/>
              </a:spcBef>
              <a:spcAft>
                <a:spcPct val="0"/>
              </a:spcAft>
              <a:defRPr sz="2400">
                <a:solidFill>
                  <a:schemeClr val="tx1"/>
                </a:solidFill>
                <a:latin typeface="Times" panose="02020603050405020304" pitchFamily="18" charset="0"/>
              </a:defRPr>
            </a:lvl9pPr>
          </a:lstStyle>
          <a:p>
            <a:fld id="{2CD890C2-4361-49F6-B464-C14081123E9B}" type="slidenum">
              <a:rPr lang="en-AU" altLang="en-US" sz="1300" smtClean="0">
                <a:latin typeface="Times New Roman" panose="02020603050405020304" pitchFamily="18" charset="0"/>
              </a:rPr>
              <a:pPr/>
              <a:t>25</a:t>
            </a:fld>
            <a:endParaRPr lang="en-AU" altLang="en-US" sz="1300">
              <a:latin typeface="Times New Roman" panose="02020603050405020304" pitchFamily="18" charset="0"/>
            </a:endParaRPr>
          </a:p>
        </p:txBody>
      </p:sp>
      <p:sp>
        <p:nvSpPr>
          <p:cNvPr id="57347" name="Text Box 2"/>
          <p:cNvSpPr txBox="1">
            <a:spLocks noChangeArrowheads="1"/>
          </p:cNvSpPr>
          <p:nvPr/>
        </p:nvSpPr>
        <p:spPr bwMode="auto">
          <a:xfrm>
            <a:off x="1219200" y="720725"/>
            <a:ext cx="4875213" cy="3600450"/>
          </a:xfrm>
          <a:prstGeom prst="rect">
            <a:avLst/>
          </a:prstGeom>
          <a:solidFill>
            <a:srgbClr val="FFFFFF"/>
          </a:solidFill>
          <a:ln w="9360">
            <a:solidFill>
              <a:srgbClr val="000000"/>
            </a:solidFill>
            <a:miter lim="800000"/>
            <a:headEnd/>
            <a:tailEnd/>
          </a:ln>
        </p:spPr>
        <p:txBody>
          <a:bodyPr wrap="none" lIns="96661" tIns="48331" rIns="96661" bIns="48331"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sz="3800" b="1">
              <a:solidFill>
                <a:srgbClr val="0C479D"/>
              </a:solidFill>
              <a:latin typeface="Tahoma" panose="020B0604030504040204" pitchFamily="34" charset="0"/>
            </a:endParaRPr>
          </a:p>
        </p:txBody>
      </p:sp>
      <p:sp>
        <p:nvSpPr>
          <p:cNvPr id="57348" name="Text Box 3"/>
          <p:cNvSpPr>
            <a:spLocks noGrp="1" noChangeArrowheads="1"/>
          </p:cNvSpPr>
          <p:nvPr>
            <p:ph type="body"/>
          </p:nvPr>
        </p:nvSpPr>
        <p:spPr>
          <a:xfrm>
            <a:off x="974725" y="4560888"/>
            <a:ext cx="5357813"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lnSpc>
                <a:spcPct val="80000"/>
              </a:lnSpc>
            </a:pPr>
            <a:endParaRPr lang="en-US" altLang="en-US" dirty="0">
              <a:ea typeface="宋体" panose="02010600030101010101" pitchFamily="2" charset="-122"/>
            </a:endParaRPr>
          </a:p>
        </p:txBody>
      </p:sp>
    </p:spTree>
    <p:extLst>
      <p:ext uri="{BB962C8B-B14F-4D97-AF65-F5344CB8AC3E}">
        <p14:creationId xmlns:p14="http://schemas.microsoft.com/office/powerpoint/2010/main" val="3019295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84225" indent="-301625">
              <a:defRPr sz="2400">
                <a:solidFill>
                  <a:schemeClr val="tx1"/>
                </a:solidFill>
                <a:latin typeface="Times" panose="02020603050405020304" pitchFamily="18" charset="0"/>
              </a:defRPr>
            </a:lvl2pPr>
            <a:lvl3pPr marL="1208088" indent="-241300">
              <a:defRPr sz="2400">
                <a:solidFill>
                  <a:schemeClr val="tx1"/>
                </a:solidFill>
                <a:latin typeface="Times" panose="02020603050405020304" pitchFamily="18" charset="0"/>
              </a:defRPr>
            </a:lvl3pPr>
            <a:lvl4pPr marL="1690688" indent="-241300">
              <a:defRPr sz="2400">
                <a:solidFill>
                  <a:schemeClr val="tx1"/>
                </a:solidFill>
                <a:latin typeface="Times" panose="02020603050405020304" pitchFamily="18" charset="0"/>
              </a:defRPr>
            </a:lvl4pPr>
            <a:lvl5pPr marL="2174875" indent="-241300">
              <a:defRPr sz="2400">
                <a:solidFill>
                  <a:schemeClr val="tx1"/>
                </a:solidFill>
                <a:latin typeface="Times" panose="02020603050405020304" pitchFamily="18" charset="0"/>
              </a:defRPr>
            </a:lvl5pPr>
            <a:lvl6pPr marL="2632075" indent="-241300" eaLnBrk="0" fontAlgn="base" hangingPunct="0">
              <a:spcBef>
                <a:spcPct val="0"/>
              </a:spcBef>
              <a:spcAft>
                <a:spcPct val="0"/>
              </a:spcAft>
              <a:defRPr sz="2400">
                <a:solidFill>
                  <a:schemeClr val="tx1"/>
                </a:solidFill>
                <a:latin typeface="Times" panose="02020603050405020304" pitchFamily="18" charset="0"/>
              </a:defRPr>
            </a:lvl6pPr>
            <a:lvl7pPr marL="3089275" indent="-241300" eaLnBrk="0" fontAlgn="base" hangingPunct="0">
              <a:spcBef>
                <a:spcPct val="0"/>
              </a:spcBef>
              <a:spcAft>
                <a:spcPct val="0"/>
              </a:spcAft>
              <a:defRPr sz="2400">
                <a:solidFill>
                  <a:schemeClr val="tx1"/>
                </a:solidFill>
                <a:latin typeface="Times" panose="02020603050405020304" pitchFamily="18" charset="0"/>
              </a:defRPr>
            </a:lvl7pPr>
            <a:lvl8pPr marL="3546475" indent="-241300" eaLnBrk="0" fontAlgn="base" hangingPunct="0">
              <a:spcBef>
                <a:spcPct val="0"/>
              </a:spcBef>
              <a:spcAft>
                <a:spcPct val="0"/>
              </a:spcAft>
              <a:defRPr sz="2400">
                <a:solidFill>
                  <a:schemeClr val="tx1"/>
                </a:solidFill>
                <a:latin typeface="Times" panose="02020603050405020304" pitchFamily="18" charset="0"/>
              </a:defRPr>
            </a:lvl8pPr>
            <a:lvl9pPr marL="4003675" indent="-241300" eaLnBrk="0" fontAlgn="base" hangingPunct="0">
              <a:spcBef>
                <a:spcPct val="0"/>
              </a:spcBef>
              <a:spcAft>
                <a:spcPct val="0"/>
              </a:spcAft>
              <a:defRPr sz="2400">
                <a:solidFill>
                  <a:schemeClr val="tx1"/>
                </a:solidFill>
                <a:latin typeface="Times" panose="02020603050405020304" pitchFamily="18" charset="0"/>
              </a:defRPr>
            </a:lvl9pPr>
          </a:lstStyle>
          <a:p>
            <a:fld id="{72407F07-195B-4E42-9B6A-6B6B3CC3B418}" type="slidenum">
              <a:rPr lang="en-AU" altLang="en-US" sz="1300" smtClean="0">
                <a:latin typeface="Times New Roman" panose="02020603050405020304" pitchFamily="18" charset="0"/>
              </a:rPr>
              <a:pPr/>
              <a:t>26</a:t>
            </a:fld>
            <a:endParaRPr lang="en-AU" altLang="en-US" sz="1300">
              <a:latin typeface="Times New Roman" panose="02020603050405020304" pitchFamily="18" charset="0"/>
            </a:endParaRPr>
          </a:p>
        </p:txBody>
      </p:sp>
      <p:sp>
        <p:nvSpPr>
          <p:cNvPr id="59395" name="Text Box 2"/>
          <p:cNvSpPr txBox="1">
            <a:spLocks noChangeArrowheads="1"/>
          </p:cNvSpPr>
          <p:nvPr/>
        </p:nvSpPr>
        <p:spPr bwMode="auto">
          <a:xfrm>
            <a:off x="1219200" y="720725"/>
            <a:ext cx="4876800" cy="3600450"/>
          </a:xfrm>
          <a:prstGeom prst="rect">
            <a:avLst/>
          </a:prstGeom>
          <a:solidFill>
            <a:srgbClr val="FFFFFF"/>
          </a:solidFill>
          <a:ln w="9360">
            <a:solidFill>
              <a:srgbClr val="000000"/>
            </a:solidFill>
            <a:miter lim="800000"/>
            <a:headEnd/>
            <a:tailEnd/>
          </a:ln>
        </p:spPr>
        <p:txBody>
          <a:bodyPr wrap="none" lIns="96661" tIns="48331" rIns="96661" bIns="48331" anchor="ct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endParaRPr lang="en-US" altLang="en-US" sz="3800" b="1">
              <a:solidFill>
                <a:srgbClr val="0C479D"/>
              </a:solidFill>
              <a:latin typeface="Tahoma" panose="020B0604030504040204" pitchFamily="34" charset="0"/>
            </a:endParaRPr>
          </a:p>
        </p:txBody>
      </p:sp>
      <p:sp>
        <p:nvSpPr>
          <p:cNvPr id="59396" name="Rectangle 3"/>
          <p:cNvSpPr>
            <a:spLocks noGrp="1" noChangeArrowheads="1"/>
          </p:cNvSpPr>
          <p:nvPr>
            <p:ph type="body"/>
          </p:nvPr>
        </p:nvSpPr>
        <p:spPr>
          <a:xfrm>
            <a:off x="974725" y="4560888"/>
            <a:ext cx="5357813"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altLang="en-US"/>
          </a:p>
        </p:txBody>
      </p:sp>
    </p:spTree>
    <p:extLst>
      <p:ext uri="{BB962C8B-B14F-4D97-AF65-F5344CB8AC3E}">
        <p14:creationId xmlns:p14="http://schemas.microsoft.com/office/powerpoint/2010/main" val="3599084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EAACE055-91FC-4C7D-BFA3-8A93BCC7E02B}" type="slidenum">
              <a:rPr lang="en-AU" altLang="en-US" sz="1200" smtClean="0">
                <a:latin typeface="Times New Roman" panose="02020603050405020304" pitchFamily="18" charset="0"/>
              </a:rPr>
              <a:pPr/>
              <a:t>29</a:t>
            </a:fld>
            <a:endParaRPr lang="en-AU" altLang="en-US" sz="1200">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xfrm>
            <a:off x="1144588" y="914400"/>
            <a:ext cx="4570412" cy="3429000"/>
          </a:xfrm>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076402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 name="Google Shape;10;p4"/>
          <p:cNvSpPr txBox="1">
            <a:spLocks noGrp="1"/>
          </p:cNvSpPr>
          <p:nvPr>
            <p:ph type="subTitle" idx="1"/>
          </p:nvPr>
        </p:nvSpPr>
        <p:spPr>
          <a:xfrm>
            <a:off x="1371600" y="3733800"/>
            <a:ext cx="6400800" cy="15240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pic>
        <p:nvPicPr>
          <p:cNvPr id="11" name="Google Shape;11;p4" descr="Image result for mtu logo"/>
          <p:cNvPicPr preferRelativeResize="0"/>
          <p:nvPr/>
        </p:nvPicPr>
        <p:blipFill rotWithShape="1">
          <a:blip r:embed="rId2">
            <a:alphaModFix/>
          </a:blip>
          <a:srcRect/>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i="0" u="none" strike="noStrike" cap="none">
                <a:solidFill>
                  <a:schemeClr val="dk1"/>
                </a:solidFill>
                <a:latin typeface="Calibri"/>
                <a:ea typeface="Calibri"/>
                <a:cs typeface="Calibri"/>
                <a:sym typeface="Calibri"/>
              </a:rPr>
              <a:t>Page </a:t>
            </a:r>
            <a:fld id="{00000000-1234-1234-1234-123412341234}" type="slidenum">
              <a:rPr lang="en-US" sz="1200" b="0" i="0" u="none" strike="noStrike" cap="none">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lvl3pPr>
              <a:defRPr sz="1800"/>
            </a:lvl3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A722859C-89A0-4C1D-B3B9-DD0F9998A67A}" type="slidenum">
              <a:rPr lang="en-US"/>
              <a:pPr>
                <a:defRPr/>
              </a:pPr>
              <a:t>‹#›</a:t>
            </a:fld>
            <a:endParaRPr lang="en-US" dirty="0"/>
          </a:p>
        </p:txBody>
      </p:sp>
    </p:spTree>
    <p:extLst>
      <p:ext uri="{BB962C8B-B14F-4D97-AF65-F5344CB8AC3E}">
        <p14:creationId xmlns:p14="http://schemas.microsoft.com/office/powerpoint/2010/main" val="4146149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01CD291-EBF4-47B8-BDB1-CD835FFC1B30}" type="slidenum">
              <a:rPr lang="en-US"/>
              <a:pPr>
                <a:defRPr/>
              </a:pPr>
              <a:t>‹#›</a:t>
            </a:fld>
            <a:endParaRPr lang="en-US" dirty="0"/>
          </a:p>
        </p:txBody>
      </p:sp>
    </p:spTree>
    <p:extLst>
      <p:ext uri="{BB962C8B-B14F-4D97-AF65-F5344CB8AC3E}">
        <p14:creationId xmlns:p14="http://schemas.microsoft.com/office/powerpoint/2010/main" val="27876516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alphaModFix/>
          </a:blip>
          <a:stretch>
            <a:fillRect/>
          </a:stretch>
        </a:blip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lvl1pPr marR="0" lvl="0" algn="l" rtl="0">
              <a:spcBef>
                <a:spcPts val="0"/>
              </a:spcBef>
              <a:spcAft>
                <a:spcPts val="0"/>
              </a:spcAft>
              <a:buClr>
                <a:schemeClr val="dk1"/>
              </a:buClr>
              <a:buSzPts val="3600"/>
              <a:buFont typeface="Calibri"/>
              <a:buNone/>
              <a:defRPr sz="36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Google Shape;23;p1"/>
          <p:cNvSpPr txBox="1">
            <a:spLocks noGrp="1"/>
          </p:cNvSpPr>
          <p:nvPr>
            <p:ph type="ctrTitle"/>
          </p:nvPr>
        </p:nvSpPr>
        <p:spPr>
          <a:xfrm>
            <a:off x="762000" y="1524000"/>
            <a:ext cx="7772400" cy="3203575"/>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800"/>
              <a:buFont typeface="Calibri"/>
              <a:buNone/>
            </a:pPr>
            <a:r>
              <a:rPr lang="en-US" sz="4800" b="1" dirty="0"/>
              <a:t>Case Study:</a:t>
            </a:r>
            <a:br>
              <a:rPr lang="en-US" sz="4800" b="1" dirty="0"/>
            </a:br>
            <a:r>
              <a:rPr lang="en-US" sz="4800" b="1" dirty="0"/>
              <a:t>DDoS Attacks</a:t>
            </a:r>
            <a:endParaRPr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3"/>
          <p:cNvSpPr>
            <a:spLocks noGrp="1"/>
          </p:cNvSpPr>
          <p:nvPr>
            <p:ph type="title"/>
          </p:nvPr>
        </p:nvSpPr>
        <p:spPr/>
        <p:txBody>
          <a:bodyPr/>
          <a:lstStyle/>
          <a:p>
            <a:r>
              <a:rPr lang="en-US" altLang="en-US" dirty="0"/>
              <a:t>The victim</a:t>
            </a:r>
          </a:p>
        </p:txBody>
      </p:sp>
      <p:sp>
        <p:nvSpPr>
          <p:cNvPr id="23555" name="Content Placeholder 4"/>
          <p:cNvSpPr>
            <a:spLocks noGrp="1"/>
          </p:cNvSpPr>
          <p:nvPr>
            <p:ph idx="1"/>
          </p:nvPr>
        </p:nvSpPr>
        <p:spPr/>
        <p:txBody>
          <a:bodyPr/>
          <a:lstStyle/>
          <a:p>
            <a:r>
              <a:rPr lang="en-US" altLang="en-US" dirty="0"/>
              <a:t>http://www.spamhaus.org/</a:t>
            </a:r>
          </a:p>
          <a:p>
            <a:r>
              <a:rPr lang="en-US" altLang="en-US" dirty="0"/>
              <a:t>The Spamhaus Project is an international nonprofit organization whose mission is to track the Internet's spam operations and sources.</a:t>
            </a:r>
          </a:p>
        </p:txBody>
      </p:sp>
    </p:spTree>
    <p:extLst>
      <p:ext uri="{BB962C8B-B14F-4D97-AF65-F5344CB8AC3E}">
        <p14:creationId xmlns:p14="http://schemas.microsoft.com/office/powerpoint/2010/main" val="3785969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a:t>Discussion Questions</a:t>
            </a:r>
          </a:p>
        </p:txBody>
      </p:sp>
      <p:sp>
        <p:nvSpPr>
          <p:cNvPr id="3" name="Content Placeholder 2"/>
          <p:cNvSpPr>
            <a:spLocks noGrp="1"/>
          </p:cNvSpPr>
          <p:nvPr>
            <p:ph idx="1"/>
          </p:nvPr>
        </p:nvSpPr>
        <p:spPr/>
        <p:txBody>
          <a:bodyPr/>
          <a:lstStyle/>
          <a:p>
            <a:pPr marL="0" indent="0">
              <a:buFontTx/>
              <a:buNone/>
              <a:defRPr/>
            </a:pPr>
            <a:r>
              <a:rPr lang="en-US" dirty="0"/>
              <a:t>2. Why 100Gbps becomes the magic ceiling in most DDoS attacks?</a:t>
            </a:r>
          </a:p>
          <a:p>
            <a:pPr>
              <a:defRPr/>
            </a:pPr>
            <a:endParaRPr lang="en-US" dirty="0"/>
          </a:p>
        </p:txBody>
      </p:sp>
      <p:sp>
        <p:nvSpPr>
          <p:cNvPr id="4" name="Content Placeholder 2"/>
          <p:cNvSpPr txBox="1">
            <a:spLocks/>
          </p:cNvSpPr>
          <p:nvPr/>
        </p:nvSpPr>
        <p:spPr bwMode="auto">
          <a:xfrm>
            <a:off x="685800" y="4419600"/>
            <a:ext cx="77724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defRPr/>
            </a:pPr>
            <a:r>
              <a:rPr lang="en-US" altLang="en-US" sz="2100" kern="0" dirty="0"/>
              <a:t>Many router’s hardware upper limit</a:t>
            </a:r>
          </a:p>
        </p:txBody>
      </p:sp>
    </p:spTree>
    <p:extLst>
      <p:ext uri="{BB962C8B-B14F-4D97-AF65-F5344CB8AC3E}">
        <p14:creationId xmlns:p14="http://schemas.microsoft.com/office/powerpoint/2010/main" val="9799296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dirty="0"/>
              <a:t>Discussion Questions</a:t>
            </a:r>
          </a:p>
        </p:txBody>
      </p:sp>
      <p:sp>
        <p:nvSpPr>
          <p:cNvPr id="3" name="Content Placeholder 2"/>
          <p:cNvSpPr>
            <a:spLocks noGrp="1"/>
          </p:cNvSpPr>
          <p:nvPr>
            <p:ph idx="1"/>
          </p:nvPr>
        </p:nvSpPr>
        <p:spPr/>
        <p:txBody>
          <a:bodyPr>
            <a:normAutofit fontScale="92500" lnSpcReduction="20000"/>
          </a:bodyPr>
          <a:lstStyle/>
          <a:p>
            <a:pPr marL="0" indent="0">
              <a:buFontTx/>
              <a:buNone/>
              <a:defRPr/>
            </a:pPr>
            <a:r>
              <a:rPr lang="en-US" dirty="0"/>
              <a:t>3. On average Google processes 40,000 searches per second, and the average page size is 300KB. Can you calculate the average Google search traffic per second (in </a:t>
            </a:r>
            <a:r>
              <a:rPr lang="en-US" dirty="0" err="1"/>
              <a:t>Gbps</a:t>
            </a:r>
            <a:r>
              <a:rPr lang="en-US" dirty="0"/>
              <a:t>)? Compare the calculation result with 300Gbps attack.</a:t>
            </a:r>
          </a:p>
          <a:p>
            <a:pPr marL="0" indent="0">
              <a:buFontTx/>
              <a:buNone/>
              <a:defRPr/>
            </a:pPr>
            <a:endParaRPr lang="en-US" dirty="0"/>
          </a:p>
          <a:p>
            <a:pPr marL="0" indent="0">
              <a:buNone/>
              <a:defRPr/>
            </a:pPr>
            <a:r>
              <a:rPr lang="en-US" dirty="0"/>
              <a:t>Hints: </a:t>
            </a:r>
          </a:p>
          <a:p>
            <a:pPr>
              <a:defRPr/>
            </a:pPr>
            <a:r>
              <a:rPr lang="en-US" dirty="0"/>
              <a:t>1byte = 8bits; KB is kilo bytes; </a:t>
            </a:r>
            <a:r>
              <a:rPr lang="en-US" dirty="0" err="1"/>
              <a:t>Gbps</a:t>
            </a:r>
            <a:r>
              <a:rPr lang="en-US" dirty="0"/>
              <a:t> is </a:t>
            </a:r>
            <a:r>
              <a:rPr lang="en-US" dirty="0" err="1"/>
              <a:t>giga</a:t>
            </a:r>
            <a:r>
              <a:rPr lang="en-US" dirty="0"/>
              <a:t> bit per second</a:t>
            </a:r>
          </a:p>
          <a:p>
            <a:pPr>
              <a:defRPr/>
            </a:pPr>
            <a:r>
              <a:rPr lang="en-US" dirty="0"/>
              <a:t>1GB = 1000 MB = 1000 x 1000 KB</a:t>
            </a:r>
          </a:p>
          <a:p>
            <a:pPr>
              <a:defRPr/>
            </a:pPr>
            <a:endParaRPr lang="en-US" dirty="0"/>
          </a:p>
        </p:txBody>
      </p:sp>
    </p:spTree>
    <p:extLst>
      <p:ext uri="{BB962C8B-B14F-4D97-AF65-F5344CB8AC3E}">
        <p14:creationId xmlns:p14="http://schemas.microsoft.com/office/powerpoint/2010/main" val="3035874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a:t>Calculation: How large is 300Gbps?</a:t>
            </a:r>
          </a:p>
        </p:txBody>
      </p:sp>
      <p:sp>
        <p:nvSpPr>
          <p:cNvPr id="26627" name="Content Placeholder 2"/>
          <p:cNvSpPr>
            <a:spLocks noGrp="1"/>
          </p:cNvSpPr>
          <p:nvPr>
            <p:ph idx="1"/>
          </p:nvPr>
        </p:nvSpPr>
        <p:spPr/>
        <p:txBody>
          <a:bodyPr>
            <a:normAutofit fontScale="92500"/>
          </a:bodyPr>
          <a:lstStyle/>
          <a:p>
            <a:r>
              <a:rPr lang="en-US" altLang="en-US" dirty="0"/>
              <a:t>On average Google processes 40,000 searches per second = 4x10^4 search/second</a:t>
            </a:r>
          </a:p>
          <a:p>
            <a:r>
              <a:rPr lang="en-US" altLang="en-US" dirty="0"/>
              <a:t>Average page size 300KByte = 300*8 Kbit=2400Kb/search</a:t>
            </a:r>
          </a:p>
          <a:p>
            <a:r>
              <a:rPr lang="en-US" altLang="en-US" dirty="0"/>
              <a:t>So average Google traffic worldwide per second is</a:t>
            </a:r>
          </a:p>
          <a:p>
            <a:pPr lvl="1"/>
            <a:r>
              <a:rPr lang="en-US" altLang="en-US" dirty="0"/>
              <a:t>(4x10^4 x 2400)/(10^6) = 96 </a:t>
            </a:r>
            <a:r>
              <a:rPr lang="en-US" altLang="en-US" dirty="0" err="1"/>
              <a:t>Gbps</a:t>
            </a:r>
            <a:r>
              <a:rPr lang="en-US" altLang="en-US" dirty="0"/>
              <a:t> = 100Gbps</a:t>
            </a:r>
          </a:p>
          <a:p>
            <a:r>
              <a:rPr lang="en-US" altLang="en-US" dirty="0"/>
              <a:t>And now we have 300Gbps!</a:t>
            </a:r>
          </a:p>
          <a:p>
            <a:pPr lvl="1"/>
            <a:endParaRPr lang="en-US" altLang="en-US" sz="2100" dirty="0"/>
          </a:p>
        </p:txBody>
      </p:sp>
    </p:spTree>
    <p:extLst>
      <p:ext uri="{BB962C8B-B14F-4D97-AF65-F5344CB8AC3E}">
        <p14:creationId xmlns:p14="http://schemas.microsoft.com/office/powerpoint/2010/main" val="459116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a:t>Discussion Questions</a:t>
            </a:r>
          </a:p>
        </p:txBody>
      </p:sp>
      <p:sp>
        <p:nvSpPr>
          <p:cNvPr id="3" name="Content Placeholder 2"/>
          <p:cNvSpPr>
            <a:spLocks noGrp="1"/>
          </p:cNvSpPr>
          <p:nvPr>
            <p:ph idx="1"/>
          </p:nvPr>
        </p:nvSpPr>
        <p:spPr/>
        <p:txBody>
          <a:bodyPr/>
          <a:lstStyle/>
          <a:p>
            <a:pPr marL="0" indent="0">
              <a:buFontTx/>
              <a:buNone/>
              <a:defRPr/>
            </a:pPr>
            <a:r>
              <a:rPr lang="en-US" dirty="0"/>
              <a:t>4. How did the attackers amplify the attacking traffic by misuse open DNS resolvers?</a:t>
            </a:r>
          </a:p>
          <a:p>
            <a:pPr>
              <a:defRPr/>
            </a:pPr>
            <a:endParaRPr lang="en-US" dirty="0"/>
          </a:p>
        </p:txBody>
      </p:sp>
    </p:spTree>
    <p:extLst>
      <p:ext uri="{BB962C8B-B14F-4D97-AF65-F5344CB8AC3E}">
        <p14:creationId xmlns:p14="http://schemas.microsoft.com/office/powerpoint/2010/main" val="1314929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628650" y="1693560"/>
            <a:ext cx="7886700" cy="1325563"/>
          </a:xfrm>
        </p:spPr>
        <p:txBody>
          <a:bodyPr/>
          <a:lstStyle/>
          <a:p>
            <a:r>
              <a:rPr lang="en-US" altLang="en-US" dirty="0"/>
              <a:t>DNS amplification: a small DNS request =&gt; a lengthy DNS response</a:t>
            </a:r>
          </a:p>
        </p:txBody>
      </p:sp>
      <p:sp>
        <p:nvSpPr>
          <p:cNvPr id="29700" name="Text Box 5"/>
          <p:cNvSpPr txBox="1">
            <a:spLocks noChangeArrowheads="1"/>
          </p:cNvSpPr>
          <p:nvPr/>
        </p:nvSpPr>
        <p:spPr bwMode="auto">
          <a:xfrm>
            <a:off x="3298088" y="3526510"/>
            <a:ext cx="1492460"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zh-CN" sz="2100" dirty="0">
                <a:latin typeface="+mn-lt"/>
                <a:ea typeface="宋体" panose="02010600030101010101" pitchFamily="2" charset="-122"/>
              </a:rPr>
              <a:t>Why </a:t>
            </a:r>
            <a:r>
              <a:rPr lang="en-US" altLang="zh-CN" sz="2100" dirty="0" err="1">
                <a:latin typeface="+mn-lt"/>
                <a:ea typeface="宋体" panose="02010600030101010101" pitchFamily="2" charset="-122"/>
              </a:rPr>
              <a:t>notcp</a:t>
            </a:r>
            <a:r>
              <a:rPr lang="en-US" altLang="zh-CN" sz="2100" dirty="0">
                <a:latin typeface="+mn-lt"/>
                <a:ea typeface="宋体" panose="02010600030101010101" pitchFamily="2" charset="-122"/>
              </a:rPr>
              <a:t>?</a:t>
            </a:r>
          </a:p>
        </p:txBody>
      </p:sp>
    </p:spTree>
    <p:extLst>
      <p:ext uri="{BB962C8B-B14F-4D97-AF65-F5344CB8AC3E}">
        <p14:creationId xmlns:p14="http://schemas.microsoft.com/office/powerpoint/2010/main" val="24326868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628650" y="1586095"/>
            <a:ext cx="7886700" cy="1325563"/>
          </a:xfrm>
        </p:spPr>
        <p:txBody>
          <a:bodyPr/>
          <a:lstStyle/>
          <a:p>
            <a:r>
              <a:rPr lang="en-US" altLang="en-US" dirty="0"/>
              <a:t>A lot of open DNS resolvers</a:t>
            </a:r>
          </a:p>
        </p:txBody>
      </p:sp>
      <p:sp>
        <p:nvSpPr>
          <p:cNvPr id="31748" name="Text Box 5"/>
          <p:cNvSpPr txBox="1">
            <a:spLocks noChangeArrowheads="1"/>
          </p:cNvSpPr>
          <p:nvPr/>
        </p:nvSpPr>
        <p:spPr bwMode="auto">
          <a:xfrm>
            <a:off x="1148316" y="3700647"/>
            <a:ext cx="4097468"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zh-CN" sz="2100" dirty="0">
                <a:latin typeface="+mn-lt"/>
                <a:ea typeface="宋体" panose="02010600030101010101" pitchFamily="2" charset="-122"/>
                <a:cs typeface="Times" panose="02020603050405020304" pitchFamily="18" charset="0"/>
              </a:rPr>
              <a:t>Pros and cons of open DNS servers?</a:t>
            </a:r>
          </a:p>
        </p:txBody>
      </p:sp>
      <p:sp>
        <p:nvSpPr>
          <p:cNvPr id="2" name="TextBox 1"/>
          <p:cNvSpPr txBox="1"/>
          <p:nvPr/>
        </p:nvSpPr>
        <p:spPr>
          <a:xfrm>
            <a:off x="1148316" y="3051544"/>
            <a:ext cx="4647426" cy="369332"/>
          </a:xfrm>
          <a:prstGeom prst="rect">
            <a:avLst/>
          </a:prstGeom>
          <a:noFill/>
        </p:spPr>
        <p:txBody>
          <a:bodyPr wrap="none" rtlCol="0">
            <a:spAutoFit/>
          </a:bodyPr>
          <a:lstStyle/>
          <a:p>
            <a:r>
              <a:rPr lang="en-US" dirty="0"/>
              <a:t>28 million of open DNS servers worldwide…</a:t>
            </a:r>
          </a:p>
        </p:txBody>
      </p:sp>
    </p:spTree>
    <p:extLst>
      <p:ext uri="{BB962C8B-B14F-4D97-AF65-F5344CB8AC3E}">
        <p14:creationId xmlns:p14="http://schemas.microsoft.com/office/powerpoint/2010/main" val="3833636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ltLang="en-US" dirty="0"/>
              <a:t>Discussion Questions</a:t>
            </a:r>
          </a:p>
        </p:txBody>
      </p:sp>
      <p:sp>
        <p:nvSpPr>
          <p:cNvPr id="3" name="Content Placeholder 2"/>
          <p:cNvSpPr>
            <a:spLocks noGrp="1"/>
          </p:cNvSpPr>
          <p:nvPr>
            <p:ph idx="1"/>
          </p:nvPr>
        </p:nvSpPr>
        <p:spPr/>
        <p:txBody>
          <a:bodyPr/>
          <a:lstStyle/>
          <a:p>
            <a:pPr marL="0" indent="0">
              <a:buFontTx/>
              <a:buNone/>
              <a:defRPr/>
            </a:pPr>
            <a:r>
              <a:rPr lang="en-US" dirty="0"/>
              <a:t>5. How to create a packet with spoofed IP address? </a:t>
            </a:r>
          </a:p>
          <a:p>
            <a:pPr>
              <a:defRPr/>
            </a:pPr>
            <a:endParaRPr lang="en-US" dirty="0"/>
          </a:p>
        </p:txBody>
      </p:sp>
      <p:sp>
        <p:nvSpPr>
          <p:cNvPr id="4" name="Text Box 4"/>
          <p:cNvSpPr txBox="1">
            <a:spLocks noChangeArrowheads="1"/>
          </p:cNvSpPr>
          <p:nvPr/>
        </p:nvSpPr>
        <p:spPr bwMode="auto">
          <a:xfrm>
            <a:off x="1812925" y="3686434"/>
            <a:ext cx="3472489"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pPr>
            <a:r>
              <a:rPr lang="en-US" altLang="zh-CN" sz="2100" dirty="0">
                <a:latin typeface="+mn-lt"/>
                <a:ea typeface="宋体" panose="02010600030101010101" pitchFamily="2" charset="-122"/>
                <a:cs typeface="Times" panose="02020603050405020304" pitchFamily="18" charset="0"/>
              </a:rPr>
              <a:t> Python script</a:t>
            </a:r>
          </a:p>
          <a:p>
            <a:pPr>
              <a:spcBef>
                <a:spcPct val="0"/>
              </a:spcBef>
            </a:pPr>
            <a:r>
              <a:rPr lang="en-US" altLang="zh-CN" sz="2100" dirty="0">
                <a:latin typeface="+mn-lt"/>
                <a:ea typeface="宋体" panose="02010600030101010101" pitchFamily="2" charset="-122"/>
                <a:cs typeface="Times" panose="02020603050405020304" pitchFamily="18" charset="0"/>
              </a:rPr>
              <a:t> </a:t>
            </a:r>
            <a:r>
              <a:rPr lang="en-US" altLang="zh-CN" sz="2100" dirty="0" err="1">
                <a:latin typeface="+mn-lt"/>
                <a:ea typeface="宋体" panose="02010600030101010101" pitchFamily="2" charset="-122"/>
                <a:cs typeface="Times" panose="02020603050405020304" pitchFamily="18" charset="0"/>
              </a:rPr>
              <a:t>IPTables</a:t>
            </a:r>
            <a:r>
              <a:rPr lang="en-US" altLang="zh-CN" sz="2100" dirty="0">
                <a:latin typeface="+mn-lt"/>
                <a:ea typeface="宋体" panose="02010600030101010101" pitchFamily="2" charset="-122"/>
                <a:cs typeface="Times" panose="02020603050405020304" pitchFamily="18" charset="0"/>
              </a:rPr>
              <a:t> Masquerade</a:t>
            </a:r>
          </a:p>
          <a:p>
            <a:pPr>
              <a:spcBef>
                <a:spcPct val="0"/>
              </a:spcBef>
            </a:pPr>
            <a:r>
              <a:rPr lang="en-US" altLang="zh-CN" sz="2100" dirty="0">
                <a:latin typeface="+mn-lt"/>
                <a:ea typeface="宋体" panose="02010600030101010101" pitchFamily="2" charset="-122"/>
                <a:cs typeface="Times" panose="02020603050405020304" pitchFamily="18" charset="0"/>
              </a:rPr>
              <a:t> C socket programming</a:t>
            </a:r>
          </a:p>
          <a:p>
            <a:pPr>
              <a:spcBef>
                <a:spcPct val="0"/>
              </a:spcBef>
            </a:pPr>
            <a:r>
              <a:rPr lang="en-US" altLang="zh-CN" sz="2100" dirty="0">
                <a:latin typeface="+mn-lt"/>
                <a:ea typeface="宋体" panose="02010600030101010101" pitchFamily="2" charset="-122"/>
                <a:cs typeface="Times" panose="02020603050405020304" pitchFamily="18" charset="0"/>
              </a:rPr>
              <a:t> A lot of packet sending tools</a:t>
            </a:r>
          </a:p>
        </p:txBody>
      </p:sp>
    </p:spTree>
    <p:extLst>
      <p:ext uri="{BB962C8B-B14F-4D97-AF65-F5344CB8AC3E}">
        <p14:creationId xmlns:p14="http://schemas.microsoft.com/office/powerpoint/2010/main" val="11163678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ltLang="en-US" dirty="0"/>
              <a:t>Discussion Questions</a:t>
            </a:r>
          </a:p>
        </p:txBody>
      </p:sp>
      <p:sp>
        <p:nvSpPr>
          <p:cNvPr id="3" name="Content Placeholder 2"/>
          <p:cNvSpPr>
            <a:spLocks noGrp="1"/>
          </p:cNvSpPr>
          <p:nvPr>
            <p:ph idx="1"/>
          </p:nvPr>
        </p:nvSpPr>
        <p:spPr/>
        <p:txBody>
          <a:bodyPr/>
          <a:lstStyle/>
          <a:p>
            <a:pPr marL="0" indent="0">
              <a:buFontTx/>
              <a:buNone/>
              <a:defRPr/>
            </a:pPr>
            <a:r>
              <a:rPr lang="en-US" dirty="0"/>
              <a:t>6. How to make a packet with spoofed IP address routable on the Internet?</a:t>
            </a:r>
          </a:p>
          <a:p>
            <a:pPr>
              <a:defRPr/>
            </a:pPr>
            <a:endParaRPr lang="en-US" dirty="0"/>
          </a:p>
        </p:txBody>
      </p:sp>
      <p:sp>
        <p:nvSpPr>
          <p:cNvPr id="4" name="Text Box 4"/>
          <p:cNvSpPr txBox="1">
            <a:spLocks noChangeArrowheads="1"/>
          </p:cNvSpPr>
          <p:nvPr/>
        </p:nvSpPr>
        <p:spPr bwMode="auto">
          <a:xfrm>
            <a:off x="1047750" y="4419600"/>
            <a:ext cx="633481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pPr>
            <a:r>
              <a:rPr lang="en-US" altLang="zh-CN" sz="2100" dirty="0">
                <a:latin typeface="+mn-lt"/>
                <a:ea typeface="宋体" panose="02010600030101010101" pitchFamily="2" charset="-122"/>
              </a:rPr>
              <a:t> Starting with networks allowing spoofed IP</a:t>
            </a:r>
          </a:p>
          <a:p>
            <a:pPr>
              <a:spcBef>
                <a:spcPct val="0"/>
              </a:spcBef>
            </a:pPr>
            <a:r>
              <a:rPr lang="en-US" altLang="zh-CN" sz="2100" dirty="0">
                <a:latin typeface="+mn-lt"/>
                <a:ea typeface="宋体" panose="02010600030101010101" pitchFamily="2" charset="-122"/>
              </a:rPr>
              <a:t> Once on the core Internet, nobody check the source IP</a:t>
            </a:r>
          </a:p>
        </p:txBody>
      </p:sp>
    </p:spTree>
    <p:extLst>
      <p:ext uri="{BB962C8B-B14F-4D97-AF65-F5344CB8AC3E}">
        <p14:creationId xmlns:p14="http://schemas.microsoft.com/office/powerpoint/2010/main" val="2725179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ltLang="en-US" dirty="0"/>
              <a:t>IP Spoofing</a:t>
            </a:r>
          </a:p>
        </p:txBody>
      </p:sp>
      <p:sp>
        <p:nvSpPr>
          <p:cNvPr id="2" name="TextBox 1"/>
          <p:cNvSpPr txBox="1"/>
          <p:nvPr/>
        </p:nvSpPr>
        <p:spPr>
          <a:xfrm>
            <a:off x="1116419" y="2126512"/>
            <a:ext cx="6787866" cy="2308324"/>
          </a:xfrm>
          <a:prstGeom prst="rect">
            <a:avLst/>
          </a:prstGeom>
          <a:noFill/>
        </p:spPr>
        <p:txBody>
          <a:bodyPr wrap="square" rtlCol="0">
            <a:spAutoFit/>
          </a:bodyPr>
          <a:lstStyle/>
          <a:p>
            <a:r>
              <a:rPr lang="en-US" dirty="0"/>
              <a:t>Good networks don’t let packet originate from</a:t>
            </a:r>
          </a:p>
          <a:p>
            <a:r>
              <a:rPr lang="en-US" dirty="0" err="1"/>
              <a:t>Ips</a:t>
            </a:r>
            <a:r>
              <a:rPr lang="en-US" dirty="0"/>
              <a:t> that they don’t own!</a:t>
            </a:r>
          </a:p>
          <a:p>
            <a:endParaRPr lang="en-US" dirty="0"/>
          </a:p>
          <a:p>
            <a:r>
              <a:rPr lang="en-US" dirty="0"/>
              <a:t>Yet, many don’t follow the best practices!</a:t>
            </a:r>
          </a:p>
          <a:p>
            <a:endParaRPr lang="en-US" dirty="0"/>
          </a:p>
          <a:p>
            <a:r>
              <a:rPr lang="en-US" dirty="0"/>
              <a:t>More than 20% networks allow IP spoofing.</a:t>
            </a:r>
          </a:p>
          <a:p>
            <a:endParaRPr lang="en-US" dirty="0"/>
          </a:p>
          <a:p>
            <a:r>
              <a:rPr lang="en-US" dirty="0"/>
              <a:t>Why?</a:t>
            </a:r>
          </a:p>
        </p:txBody>
      </p:sp>
    </p:spTree>
    <p:extLst>
      <p:ext uri="{BB962C8B-B14F-4D97-AF65-F5344CB8AC3E}">
        <p14:creationId xmlns:p14="http://schemas.microsoft.com/office/powerpoint/2010/main" val="2586664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Disclaimer</a:t>
            </a:r>
          </a:p>
        </p:txBody>
      </p:sp>
      <p:sp>
        <p:nvSpPr>
          <p:cNvPr id="3" name="Content Placeholder 2"/>
          <p:cNvSpPr>
            <a:spLocks noGrp="1"/>
          </p:cNvSpPr>
          <p:nvPr>
            <p:ph idx="1"/>
          </p:nvPr>
        </p:nvSpPr>
        <p:spPr>
          <a:xfrm>
            <a:off x="628650" y="1417638"/>
            <a:ext cx="7886700" cy="4906962"/>
          </a:xfrm>
        </p:spPr>
        <p:txBody>
          <a:bodyPr>
            <a:noAutofit/>
          </a:bodyPr>
          <a:lstStyle/>
          <a:p>
            <a:r>
              <a:rPr lang="en-US" sz="2800" dirty="0"/>
              <a:t>The company affected by the cyber breach has not disclosed all details of the incident publicly and likely will not do so in the future. However, sufficient information is available online and within the cybersecurity community to infer the probable events during the breach.</a:t>
            </a:r>
          </a:p>
          <a:p>
            <a:r>
              <a:rPr lang="en-US" sz="2800" dirty="0"/>
              <a:t>While efforts have been made to ensure the accuracy of the information provided, the presenter assumes no responsibility for its accuracy or for the consequences of its use.</a:t>
            </a:r>
          </a:p>
        </p:txBody>
      </p:sp>
    </p:spTree>
    <p:extLst>
      <p:ext uri="{BB962C8B-B14F-4D97-AF65-F5344CB8AC3E}">
        <p14:creationId xmlns:p14="http://schemas.microsoft.com/office/powerpoint/2010/main" val="41841060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ltLang="en-US" dirty="0"/>
              <a:t>Challenges of IP Spoofing</a:t>
            </a:r>
          </a:p>
        </p:txBody>
      </p:sp>
      <p:sp>
        <p:nvSpPr>
          <p:cNvPr id="36867" name="Content Placeholder 2"/>
          <p:cNvSpPr>
            <a:spLocks noGrp="1"/>
          </p:cNvSpPr>
          <p:nvPr>
            <p:ph idx="1"/>
          </p:nvPr>
        </p:nvSpPr>
        <p:spPr/>
        <p:txBody>
          <a:bodyPr/>
          <a:lstStyle/>
          <a:p>
            <a:r>
              <a:rPr lang="en-US" altLang="en-US" dirty="0"/>
              <a:t>Finding networks allowing IP spoofing</a:t>
            </a:r>
          </a:p>
          <a:p>
            <a:r>
              <a:rPr lang="en-US" altLang="en-US" dirty="0"/>
              <a:t>Hacking into machines in those networks</a:t>
            </a:r>
          </a:p>
          <a:p>
            <a:pPr lvl="1"/>
            <a:r>
              <a:rPr lang="en-US" altLang="en-US" dirty="0"/>
              <a:t>Botnet </a:t>
            </a:r>
          </a:p>
          <a:p>
            <a:pPr lvl="1"/>
            <a:r>
              <a:rPr lang="en-US" altLang="en-US" dirty="0"/>
              <a:t>Zombies</a:t>
            </a:r>
          </a:p>
          <a:p>
            <a:pPr lvl="1"/>
            <a:r>
              <a:rPr lang="en-US" altLang="en-US" dirty="0"/>
              <a:t>Purchase from black market</a:t>
            </a:r>
          </a:p>
          <a:p>
            <a:r>
              <a:rPr lang="en-US" altLang="en-US" dirty="0"/>
              <a:t>Launch DDoS attacks at the same time</a:t>
            </a:r>
          </a:p>
          <a:p>
            <a:r>
              <a:rPr lang="en-US" altLang="en-US" dirty="0"/>
              <a:t>Carefully crafted plan and execution</a:t>
            </a:r>
          </a:p>
        </p:txBody>
      </p:sp>
    </p:spTree>
    <p:extLst>
      <p:ext uri="{BB962C8B-B14F-4D97-AF65-F5344CB8AC3E}">
        <p14:creationId xmlns:p14="http://schemas.microsoft.com/office/powerpoint/2010/main" val="34689045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600" dirty="0"/>
              <a:t>Reflective DNS Attack with Amplification </a:t>
            </a:r>
            <a:endParaRPr lang="en-US" dirty="0"/>
          </a:p>
        </p:txBody>
      </p:sp>
      <p:pic>
        <p:nvPicPr>
          <p:cNvPr id="3" name="Picture 2" descr="Reflective DNS Attack with Amplification " title="Reflective DNS Attack with Amplification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469" y="1417504"/>
            <a:ext cx="7819061" cy="5050243"/>
          </a:xfrm>
          <a:prstGeom prst="rect">
            <a:avLst/>
          </a:prstGeom>
        </p:spPr>
      </p:pic>
    </p:spTree>
    <p:extLst>
      <p:ext uri="{BB962C8B-B14F-4D97-AF65-F5344CB8AC3E}">
        <p14:creationId xmlns:p14="http://schemas.microsoft.com/office/powerpoint/2010/main" val="7130974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523143" y="1367450"/>
            <a:ext cx="7886700" cy="1325563"/>
          </a:xfrm>
        </p:spPr>
        <p:txBody>
          <a:bodyPr/>
          <a:lstStyle/>
          <a:p>
            <a:r>
              <a:rPr lang="en-US" altLang="en-US" dirty="0"/>
              <a:t>DDoS defense 1: cache servers/mirror servers</a:t>
            </a:r>
          </a:p>
        </p:txBody>
      </p:sp>
      <p:sp>
        <p:nvSpPr>
          <p:cNvPr id="2" name="TextBox 1"/>
          <p:cNvSpPr txBox="1"/>
          <p:nvPr/>
        </p:nvSpPr>
        <p:spPr>
          <a:xfrm>
            <a:off x="882502" y="2892056"/>
            <a:ext cx="4942379" cy="923330"/>
          </a:xfrm>
          <a:prstGeom prst="rect">
            <a:avLst/>
          </a:prstGeom>
          <a:noFill/>
        </p:spPr>
        <p:txBody>
          <a:bodyPr wrap="none" rtlCol="0">
            <a:spAutoFit/>
          </a:bodyPr>
          <a:lstStyle/>
          <a:p>
            <a:r>
              <a:rPr lang="en-US" altLang="en-US" dirty="0"/>
              <a:t>Cache servers/mirror servers around the world</a:t>
            </a:r>
          </a:p>
          <a:p>
            <a:r>
              <a:rPr lang="en-US" altLang="en-US" dirty="0"/>
              <a:t>Akamai cache servers</a:t>
            </a:r>
          </a:p>
          <a:p>
            <a:endParaRPr lang="en-US" dirty="0"/>
          </a:p>
        </p:txBody>
      </p:sp>
    </p:spTree>
    <p:extLst>
      <p:ext uri="{BB962C8B-B14F-4D97-AF65-F5344CB8AC3E}">
        <p14:creationId xmlns:p14="http://schemas.microsoft.com/office/powerpoint/2010/main" val="3381730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altLang="en-US" dirty="0"/>
              <a:t>Discussion Questions</a:t>
            </a:r>
          </a:p>
        </p:txBody>
      </p:sp>
      <p:sp>
        <p:nvSpPr>
          <p:cNvPr id="47107" name="Content Placeholder 2"/>
          <p:cNvSpPr>
            <a:spLocks noGrp="1"/>
          </p:cNvSpPr>
          <p:nvPr>
            <p:ph idx="1"/>
          </p:nvPr>
        </p:nvSpPr>
        <p:spPr/>
        <p:txBody>
          <a:bodyPr/>
          <a:lstStyle/>
          <a:p>
            <a:pPr marL="0" indent="0">
              <a:buFontTx/>
              <a:buNone/>
            </a:pPr>
            <a:r>
              <a:rPr lang="en-US" altLang="en-US" dirty="0"/>
              <a:t>7. What is </a:t>
            </a:r>
            <a:r>
              <a:rPr lang="en-US" altLang="en-US" dirty="0" err="1"/>
              <a:t>anycast</a:t>
            </a:r>
            <a:r>
              <a:rPr lang="en-US" altLang="en-US" dirty="0"/>
              <a:t>, and how is </a:t>
            </a:r>
            <a:r>
              <a:rPr lang="en-US" altLang="en-US" dirty="0" err="1"/>
              <a:t>anycast</a:t>
            </a:r>
            <a:r>
              <a:rPr lang="en-US" altLang="en-US" dirty="0"/>
              <a:t> used to defeat DDoS attack (with help of mirror servers and cache servers)? </a:t>
            </a:r>
          </a:p>
        </p:txBody>
      </p:sp>
    </p:spTree>
    <p:extLst>
      <p:ext uri="{BB962C8B-B14F-4D97-AF65-F5344CB8AC3E}">
        <p14:creationId xmlns:p14="http://schemas.microsoft.com/office/powerpoint/2010/main" val="41119422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en-US" altLang="en-US" dirty="0"/>
              <a:t>Discussion Questions</a:t>
            </a:r>
          </a:p>
        </p:txBody>
      </p:sp>
      <p:sp>
        <p:nvSpPr>
          <p:cNvPr id="48131" name="Content Placeholder 2"/>
          <p:cNvSpPr>
            <a:spLocks noGrp="1"/>
          </p:cNvSpPr>
          <p:nvPr>
            <p:ph idx="1"/>
          </p:nvPr>
        </p:nvSpPr>
        <p:spPr/>
        <p:txBody>
          <a:bodyPr/>
          <a:lstStyle/>
          <a:p>
            <a:pPr marL="0" indent="0">
              <a:buFontTx/>
              <a:buNone/>
            </a:pPr>
            <a:r>
              <a:rPr lang="en-US" altLang="en-US" dirty="0"/>
              <a:t>9. What is Akamai? How to use Akamai to defeat DDoS attack? </a:t>
            </a:r>
          </a:p>
        </p:txBody>
      </p:sp>
    </p:spTree>
    <p:extLst>
      <p:ext uri="{BB962C8B-B14F-4D97-AF65-F5344CB8AC3E}">
        <p14:creationId xmlns:p14="http://schemas.microsoft.com/office/powerpoint/2010/main" val="15291700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628650" y="806372"/>
            <a:ext cx="7886700" cy="44307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457200" eaLnBrk="1" hangingPunct="1">
              <a:lnSpc>
                <a:spcPct val="87000"/>
              </a:lnSpc>
              <a:buClr>
                <a:srgbClr val="FFCC00"/>
              </a:buClr>
              <a:buFont typeface="Arial Black" panose="020B0A04020102020204"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ltLang="en-US" dirty="0"/>
              <a:t>DDoS Defense 2: IP </a:t>
            </a:r>
            <a:r>
              <a:rPr lang="en-US" altLang="en-US" dirty="0" err="1"/>
              <a:t>traceback</a:t>
            </a:r>
            <a:endParaRPr lang="en-GB" altLang="en-US" sz="3300" b="0" dirty="0">
              <a:solidFill>
                <a:schemeClr val="tx1"/>
              </a:solidFill>
            </a:endParaRPr>
          </a:p>
        </p:txBody>
      </p:sp>
      <p:sp>
        <p:nvSpPr>
          <p:cNvPr id="56323" name="Rectangle 3"/>
          <p:cNvSpPr>
            <a:spLocks noGrp="1" noChangeArrowheads="1"/>
          </p:cNvSpPr>
          <p:nvPr>
            <p:ph type="subTitle" idx="4294967295"/>
          </p:nvPr>
        </p:nvSpPr>
        <p:spPr>
          <a:xfrm>
            <a:off x="744538" y="2557475"/>
            <a:ext cx="7770812" cy="22955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l" defTabSz="457200" eaLnBrk="1" hangingPunct="1">
              <a:lnSpc>
                <a:spcPct val="75000"/>
              </a:lnSpc>
              <a:spcBef>
                <a:spcPts val="700"/>
              </a:spcBef>
              <a:buFont typeface="Wingdings" panose="05000000000000000000" pitchFamily="2" charset="2"/>
              <a:buChar char="Ø"/>
              <a:tabLst>
                <a:tab pos="735013" algn="l"/>
                <a:tab pos="1192213" algn="l"/>
                <a:tab pos="1649413" algn="l"/>
                <a:tab pos="2106613" algn="l"/>
                <a:tab pos="2563813" algn="l"/>
                <a:tab pos="3021013" algn="l"/>
                <a:tab pos="3478213" algn="l"/>
                <a:tab pos="3935413" algn="l"/>
                <a:tab pos="4392613" algn="l"/>
                <a:tab pos="4849813" algn="l"/>
                <a:tab pos="5307013" algn="l"/>
                <a:tab pos="5764213" algn="l"/>
                <a:tab pos="6221413" algn="l"/>
                <a:tab pos="6678613" algn="l"/>
                <a:tab pos="7135813" algn="l"/>
                <a:tab pos="7593013" algn="l"/>
                <a:tab pos="8050213" algn="l"/>
                <a:tab pos="8507413" algn="l"/>
                <a:tab pos="8964613" algn="l"/>
                <a:tab pos="9421813" algn="l"/>
                <a:tab pos="9879013" algn="l"/>
              </a:tabLst>
            </a:pPr>
            <a:r>
              <a:rPr lang="en-GB" altLang="en-US" dirty="0" err="1"/>
              <a:t>Traceback</a:t>
            </a:r>
            <a:r>
              <a:rPr lang="en-GB" altLang="en-US" dirty="0"/>
              <a:t> schemes try to find the closest router(s) to the attackers.</a:t>
            </a:r>
          </a:p>
          <a:p>
            <a:pPr marL="735013" lvl="1" indent="-277813" defTabSz="457200" eaLnBrk="1" hangingPunct="1">
              <a:lnSpc>
                <a:spcPct val="75000"/>
              </a:lnSpc>
              <a:spcBef>
                <a:spcPts val="700"/>
              </a:spcBef>
              <a:tabLst>
                <a:tab pos="735013" algn="l"/>
                <a:tab pos="1192213" algn="l"/>
                <a:tab pos="1649413" algn="l"/>
                <a:tab pos="2106613" algn="l"/>
                <a:tab pos="2563813" algn="l"/>
                <a:tab pos="3021013" algn="l"/>
                <a:tab pos="3478213" algn="l"/>
                <a:tab pos="3935413" algn="l"/>
                <a:tab pos="4392613" algn="l"/>
                <a:tab pos="4849813" algn="l"/>
                <a:tab pos="5307013" algn="l"/>
                <a:tab pos="5764213" algn="l"/>
                <a:tab pos="6221413" algn="l"/>
                <a:tab pos="6678613" algn="l"/>
                <a:tab pos="7135813" algn="l"/>
                <a:tab pos="7593013" algn="l"/>
                <a:tab pos="8050213" algn="l"/>
                <a:tab pos="8507413" algn="l"/>
                <a:tab pos="8964613" algn="l"/>
                <a:tab pos="9421813" algn="l"/>
                <a:tab pos="9879013" algn="l"/>
              </a:tabLst>
            </a:pPr>
            <a:r>
              <a:rPr lang="en-GB" altLang="en-US" dirty="0"/>
              <a:t>Packet marking (e.g., </a:t>
            </a:r>
            <a:r>
              <a:rPr lang="en-GB" altLang="en-US" sz="2100" dirty="0"/>
              <a:t>path identification</a:t>
            </a:r>
            <a:r>
              <a:rPr lang="en-GB" altLang="en-US" sz="3200" dirty="0"/>
              <a:t>)</a:t>
            </a:r>
          </a:p>
          <a:p>
            <a:pPr lvl="2" defTabSz="457200" eaLnBrk="1" hangingPunct="1">
              <a:lnSpc>
                <a:spcPct val="75000"/>
              </a:lnSpc>
              <a:spcBef>
                <a:spcPts val="700"/>
              </a:spcBef>
              <a:tabLst>
                <a:tab pos="735013" algn="l"/>
                <a:tab pos="1192213" algn="l"/>
                <a:tab pos="1649413" algn="l"/>
                <a:tab pos="2106613" algn="l"/>
                <a:tab pos="2563813" algn="l"/>
                <a:tab pos="3021013" algn="l"/>
                <a:tab pos="3478213" algn="l"/>
                <a:tab pos="3935413" algn="l"/>
                <a:tab pos="4392613" algn="l"/>
                <a:tab pos="4849813" algn="l"/>
                <a:tab pos="5307013" algn="l"/>
                <a:tab pos="5764213" algn="l"/>
                <a:tab pos="6221413" algn="l"/>
                <a:tab pos="6678613" algn="l"/>
                <a:tab pos="7135813" algn="l"/>
                <a:tab pos="7593013" algn="l"/>
                <a:tab pos="8050213" algn="l"/>
                <a:tab pos="8507413" algn="l"/>
                <a:tab pos="8964613" algn="l"/>
                <a:tab pos="9421813" algn="l"/>
                <a:tab pos="9879013" algn="l"/>
              </a:tabLst>
            </a:pPr>
            <a:r>
              <a:rPr lang="en-GB" altLang="en-US" sz="1800" dirty="0"/>
              <a:t>Routers mark some (one or two) bits on each received IP packets (in the 16-bit ID field) to create an indication of the particular path that an IP packet takes</a:t>
            </a:r>
          </a:p>
          <a:p>
            <a:pPr algn="l" defTabSz="457200" eaLnBrk="1" hangingPunct="1">
              <a:lnSpc>
                <a:spcPct val="75000"/>
              </a:lnSpc>
              <a:spcBef>
                <a:spcPts val="600"/>
              </a:spcBef>
              <a:buFont typeface="Wingdings" panose="05000000000000000000" pitchFamily="2" charset="2"/>
              <a:buChar char="Ø"/>
              <a:tabLst>
                <a:tab pos="735013" algn="l"/>
                <a:tab pos="1192213" algn="l"/>
                <a:tab pos="1649413" algn="l"/>
                <a:tab pos="2106613" algn="l"/>
                <a:tab pos="2563813" algn="l"/>
                <a:tab pos="3021013" algn="l"/>
                <a:tab pos="3478213" algn="l"/>
                <a:tab pos="3935413" algn="l"/>
                <a:tab pos="4392613" algn="l"/>
                <a:tab pos="4849813" algn="l"/>
                <a:tab pos="5307013" algn="l"/>
                <a:tab pos="5764213" algn="l"/>
                <a:tab pos="6221413" algn="l"/>
                <a:tab pos="6678613" algn="l"/>
                <a:tab pos="7135813" algn="l"/>
                <a:tab pos="7593013" algn="l"/>
                <a:tab pos="8050213" algn="l"/>
                <a:tab pos="8507413" algn="l"/>
                <a:tab pos="8964613" algn="l"/>
                <a:tab pos="9421813" algn="l"/>
                <a:tab pos="9879013" algn="l"/>
              </a:tabLst>
            </a:pPr>
            <a:endParaRPr lang="en-GB" altLang="en-US" dirty="0"/>
          </a:p>
          <a:p>
            <a:pPr algn="l" defTabSz="457200" eaLnBrk="1" hangingPunct="1">
              <a:lnSpc>
                <a:spcPct val="75000"/>
              </a:lnSpc>
              <a:spcBef>
                <a:spcPts val="600"/>
              </a:spcBef>
              <a:buFont typeface="Wingdings" panose="05000000000000000000" pitchFamily="2" charset="2"/>
              <a:buChar char="Ø"/>
              <a:tabLst>
                <a:tab pos="735013" algn="l"/>
                <a:tab pos="1192213" algn="l"/>
                <a:tab pos="1649413" algn="l"/>
                <a:tab pos="2106613" algn="l"/>
                <a:tab pos="2563813" algn="l"/>
                <a:tab pos="3021013" algn="l"/>
                <a:tab pos="3478213" algn="l"/>
                <a:tab pos="3935413" algn="l"/>
                <a:tab pos="4392613" algn="l"/>
                <a:tab pos="4849813" algn="l"/>
                <a:tab pos="5307013" algn="l"/>
                <a:tab pos="5764213" algn="l"/>
                <a:tab pos="6221413" algn="l"/>
                <a:tab pos="6678613" algn="l"/>
                <a:tab pos="7135813" algn="l"/>
                <a:tab pos="7593013" algn="l"/>
                <a:tab pos="8050213" algn="l"/>
                <a:tab pos="8507413" algn="l"/>
                <a:tab pos="8964613" algn="l"/>
                <a:tab pos="9421813" algn="l"/>
                <a:tab pos="9879013" algn="l"/>
              </a:tabLst>
            </a:pPr>
            <a:r>
              <a:rPr lang="en-GB" altLang="en-US" dirty="0"/>
              <a:t>Drawback: it can be very complicated; “far-away” attackers cannot be detected</a:t>
            </a:r>
          </a:p>
        </p:txBody>
      </p:sp>
    </p:spTree>
    <p:extLst>
      <p:ext uri="{BB962C8B-B14F-4D97-AF65-F5344CB8AC3E}">
        <p14:creationId xmlns:p14="http://schemas.microsoft.com/office/powerpoint/2010/main" val="3444765775"/>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493713" y="303213"/>
            <a:ext cx="8166100" cy="144938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t">
            <a:spAutoFit/>
          </a:bodyPr>
          <a:lstStyle/>
          <a:p>
            <a:pPr defTabSz="457200" eaLnBrk="1" hangingPunct="1">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en-US" dirty="0" err="1"/>
              <a:t>DDoS</a:t>
            </a:r>
            <a:r>
              <a:rPr lang="en-GB" altLang="en-US" dirty="0"/>
              <a:t> </a:t>
            </a:r>
            <a:r>
              <a:rPr lang="en-GB" altLang="en-US" dirty="0" err="1"/>
              <a:t>defense</a:t>
            </a:r>
            <a:r>
              <a:rPr lang="en-GB" altLang="en-US" dirty="0"/>
              <a:t> 3: Packet Filtering and rate limiting</a:t>
            </a:r>
          </a:p>
        </p:txBody>
      </p:sp>
      <p:sp>
        <p:nvSpPr>
          <p:cNvPr id="58371" name="Rectangle 3"/>
          <p:cNvSpPr>
            <a:spLocks noGrp="1" noChangeArrowheads="1"/>
          </p:cNvSpPr>
          <p:nvPr>
            <p:ph type="body" idx="1"/>
          </p:nvPr>
        </p:nvSpPr>
        <p:spPr>
          <a:xfrm>
            <a:off x="685800" y="1763713"/>
            <a:ext cx="7772400" cy="309629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p>
            <a:pPr marL="334963" indent="-334963" defTabSz="457200" eaLnBrk="1" hangingPunct="1">
              <a:spcBef>
                <a:spcPts val="700"/>
              </a:spcBef>
              <a:buSzPct val="113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altLang="en-US" dirty="0"/>
              <a:t>Egress – Filtering outgoing traffic</a:t>
            </a:r>
          </a:p>
          <a:p>
            <a:pPr lvl="2" defTabSz="457200" eaLnBrk="1" hangingPunct="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altLang="en-US" dirty="0"/>
              <a:t>Do not allow packet to pass through </a:t>
            </a:r>
            <a:br>
              <a:rPr lang="en-GB" altLang="en-US" dirty="0"/>
            </a:br>
            <a:r>
              <a:rPr lang="en-GB" altLang="en-US" dirty="0"/>
              <a:t>if it comes </a:t>
            </a:r>
            <a:r>
              <a:rPr lang="en-GB" altLang="en-US" i="1" dirty="0"/>
              <a:t>from</a:t>
            </a:r>
            <a:r>
              <a:rPr lang="en-GB" altLang="en-US" dirty="0"/>
              <a:t> your network and has a source address that doesn’t belong to your network</a:t>
            </a:r>
          </a:p>
          <a:p>
            <a:pPr lvl="2" defTabSz="457200" eaLnBrk="1" hangingPunct="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altLang="en-US" dirty="0"/>
          </a:p>
          <a:p>
            <a:pPr marL="334963" indent="-334963" defTabSz="457200" eaLnBrk="1" hangingPunct="1">
              <a:lnSpc>
                <a:spcPct val="93000"/>
              </a:lnSpc>
              <a:buSzPct val="113000"/>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altLang="en-US" dirty="0"/>
              <a:t>Ingress – Filtering incoming traffic</a:t>
            </a:r>
          </a:p>
          <a:p>
            <a:pPr lvl="2" defTabSz="457200" eaLnBrk="1" hangingPunct="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r>
              <a:rPr lang="en-GB" altLang="en-US" dirty="0"/>
              <a:t>Do not allow packet to pass through </a:t>
            </a:r>
            <a:br>
              <a:rPr lang="en-GB" altLang="en-US" dirty="0"/>
            </a:br>
            <a:r>
              <a:rPr lang="en-GB" altLang="en-US" dirty="0"/>
              <a:t>if it is coming </a:t>
            </a:r>
            <a:r>
              <a:rPr lang="en-GB" altLang="en-US" i="1" dirty="0"/>
              <a:t>to</a:t>
            </a:r>
            <a:r>
              <a:rPr lang="en-GB" altLang="en-US" dirty="0"/>
              <a:t> your network and has a source address from your network</a:t>
            </a:r>
          </a:p>
          <a:p>
            <a:pPr lvl="2" defTabSz="457200" eaLnBrk="1" hangingPunct="1">
              <a:lnSpc>
                <a:spcPct val="93000"/>
              </a:lnSpc>
              <a:tabLst>
                <a:tab pos="454025" algn="l"/>
                <a:tab pos="911225" algn="l"/>
                <a:tab pos="1368425" algn="l"/>
                <a:tab pos="1825625" algn="l"/>
                <a:tab pos="2282825" algn="l"/>
                <a:tab pos="2740025" algn="l"/>
                <a:tab pos="3197225" algn="l"/>
                <a:tab pos="3654425" algn="l"/>
                <a:tab pos="4111625" algn="l"/>
                <a:tab pos="4568825" algn="l"/>
                <a:tab pos="5026025" algn="l"/>
                <a:tab pos="5483225" algn="l"/>
                <a:tab pos="5940425" algn="l"/>
                <a:tab pos="6397625" algn="l"/>
                <a:tab pos="6854825" algn="l"/>
                <a:tab pos="7312025" algn="l"/>
                <a:tab pos="7769225" algn="l"/>
                <a:tab pos="8226425" algn="l"/>
                <a:tab pos="8683625" algn="l"/>
                <a:tab pos="9140825" algn="l"/>
              </a:tabLst>
            </a:pPr>
            <a:endParaRPr lang="en-GB" altLang="en-US" dirty="0"/>
          </a:p>
        </p:txBody>
      </p:sp>
    </p:spTree>
    <p:extLst>
      <p:ext uri="{BB962C8B-B14F-4D97-AF65-F5344CB8AC3E}">
        <p14:creationId xmlns:p14="http://schemas.microsoft.com/office/powerpoint/2010/main" val="2541540162"/>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altLang="en-US" dirty="0"/>
              <a:t>Discussion Questions</a:t>
            </a:r>
          </a:p>
        </p:txBody>
      </p:sp>
      <p:sp>
        <p:nvSpPr>
          <p:cNvPr id="60419" name="Content Placeholder 2"/>
          <p:cNvSpPr>
            <a:spLocks noGrp="1"/>
          </p:cNvSpPr>
          <p:nvPr>
            <p:ph idx="1"/>
          </p:nvPr>
        </p:nvSpPr>
        <p:spPr/>
        <p:txBody>
          <a:bodyPr/>
          <a:lstStyle/>
          <a:p>
            <a:pPr marL="0" indent="0">
              <a:buFontTx/>
              <a:buNone/>
            </a:pPr>
            <a:r>
              <a:rPr lang="en-US" altLang="en-US" dirty="0"/>
              <a:t>8. How to use packet filtering and rate limiting to defeat DDoS attack?</a:t>
            </a:r>
          </a:p>
        </p:txBody>
      </p:sp>
    </p:spTree>
    <p:extLst>
      <p:ext uri="{BB962C8B-B14F-4D97-AF65-F5344CB8AC3E}">
        <p14:creationId xmlns:p14="http://schemas.microsoft.com/office/powerpoint/2010/main" val="2975425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altLang="zh-CN" dirty="0">
                <a:ea typeface="宋体" panose="02010600030101010101" pitchFamily="2" charset="-122"/>
              </a:rPr>
              <a:t>How can you help?</a:t>
            </a:r>
          </a:p>
        </p:txBody>
      </p:sp>
      <p:sp>
        <p:nvSpPr>
          <p:cNvPr id="66563" name="Content Placeholder 2"/>
          <p:cNvSpPr>
            <a:spLocks noGrp="1"/>
          </p:cNvSpPr>
          <p:nvPr>
            <p:ph idx="1"/>
          </p:nvPr>
        </p:nvSpPr>
        <p:spPr/>
        <p:txBody>
          <a:bodyPr/>
          <a:lstStyle/>
          <a:p>
            <a:r>
              <a:rPr lang="en-US" altLang="zh-CN" dirty="0">
                <a:ea typeface="宋体" panose="02010600030101010101" pitchFamily="2" charset="-122"/>
              </a:rPr>
              <a:t>Are you running open DNS resolvers?</a:t>
            </a:r>
          </a:p>
          <a:p>
            <a:r>
              <a:rPr lang="en-US" altLang="zh-CN" dirty="0">
                <a:ea typeface="宋体" panose="02010600030101010101" pitchFamily="2" charset="-122"/>
              </a:rPr>
              <a:t>Do your network allow IP spoofing?</a:t>
            </a:r>
          </a:p>
          <a:p>
            <a:r>
              <a:rPr lang="en-US" altLang="zh-CN" dirty="0">
                <a:ea typeface="宋体" panose="02010600030101010101" pitchFamily="2" charset="-122"/>
              </a:rPr>
              <a:t>Help each other!</a:t>
            </a:r>
          </a:p>
          <a:p>
            <a:r>
              <a:rPr lang="en-US" altLang="zh-CN" dirty="0">
                <a:ea typeface="宋体" panose="02010600030101010101" pitchFamily="2" charset="-122"/>
              </a:rPr>
              <a:t>Keep an eye on IT security news.</a:t>
            </a:r>
          </a:p>
        </p:txBody>
      </p:sp>
    </p:spTree>
    <p:extLst>
      <p:ext uri="{BB962C8B-B14F-4D97-AF65-F5344CB8AC3E}">
        <p14:creationId xmlns:p14="http://schemas.microsoft.com/office/powerpoint/2010/main" val="36233455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r>
              <a:rPr lang="en-US" altLang="en-US" dirty="0"/>
              <a:t>Facts About </a:t>
            </a:r>
            <a:r>
              <a:rPr lang="en-US" altLang="en-US" dirty="0" err="1"/>
              <a:t>DoS</a:t>
            </a:r>
            <a:r>
              <a:rPr lang="en-US" altLang="en-US" dirty="0"/>
              <a:t> Attacks</a:t>
            </a:r>
          </a:p>
        </p:txBody>
      </p:sp>
      <p:sp>
        <p:nvSpPr>
          <p:cNvPr id="69635" name="Rectangle 3"/>
          <p:cNvSpPr>
            <a:spLocks noGrp="1" noChangeArrowheads="1"/>
          </p:cNvSpPr>
          <p:nvPr>
            <p:ph type="body" idx="1"/>
          </p:nvPr>
        </p:nvSpPr>
        <p:spPr>
          <a:xfrm>
            <a:off x="609600" y="1371600"/>
            <a:ext cx="7772400" cy="4114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p>
            <a:pPr eaLnBrk="1" hangingPunct="1"/>
            <a:r>
              <a:rPr lang="en-US" altLang="en-US" dirty="0"/>
              <a:t>The duration of most attacks was short:</a:t>
            </a:r>
          </a:p>
          <a:p>
            <a:pPr lvl="1" eaLnBrk="1" hangingPunct="1"/>
            <a:r>
              <a:rPr lang="en-US" altLang="en-US" dirty="0"/>
              <a:t>50% lasted less than 10 minutes</a:t>
            </a:r>
          </a:p>
          <a:p>
            <a:pPr lvl="1" eaLnBrk="1" hangingPunct="1"/>
            <a:r>
              <a:rPr lang="en-US" altLang="en-US" dirty="0"/>
              <a:t>80% lasted less than 30 minutes</a:t>
            </a:r>
          </a:p>
          <a:p>
            <a:pPr lvl="1" eaLnBrk="1" hangingPunct="1"/>
            <a:r>
              <a:rPr lang="en-US" altLang="en-US" dirty="0"/>
              <a:t>90% lasted less than one hour</a:t>
            </a:r>
          </a:p>
          <a:p>
            <a:pPr eaLnBrk="1" hangingPunct="1"/>
            <a:endParaRPr lang="en-US" altLang="en-US" dirty="0"/>
          </a:p>
          <a:p>
            <a:pPr eaLnBrk="1" hangingPunct="1"/>
            <a:r>
              <a:rPr lang="en-US" altLang="en-US" dirty="0"/>
              <a:t>TCP was the most popular protocol to use in the attacks.  Why?</a:t>
            </a:r>
          </a:p>
          <a:p>
            <a:pPr eaLnBrk="1" hangingPunct="1"/>
            <a:endParaRPr lang="en-US" altLang="en-US" dirty="0"/>
          </a:p>
          <a:p>
            <a:pPr eaLnBrk="1" hangingPunct="1"/>
            <a:r>
              <a:rPr lang="en-US" altLang="en-US" dirty="0"/>
              <a:t>The peak of DDoS attack is 2000-2009, why?</a:t>
            </a:r>
          </a:p>
          <a:p>
            <a:pPr eaLnBrk="1" hangingPunct="1"/>
            <a:endParaRPr lang="en-US" altLang="en-US" dirty="0"/>
          </a:p>
        </p:txBody>
      </p:sp>
      <p:sp>
        <p:nvSpPr>
          <p:cNvPr id="4" name="Text Box 4"/>
          <p:cNvSpPr txBox="1">
            <a:spLocks noChangeArrowheads="1"/>
          </p:cNvSpPr>
          <p:nvPr/>
        </p:nvSpPr>
        <p:spPr bwMode="auto">
          <a:xfrm>
            <a:off x="1134139" y="5794744"/>
            <a:ext cx="584570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defRPr/>
            </a:pPr>
            <a:r>
              <a:rPr lang="en-US" altLang="zh-CN" sz="1400" dirty="0">
                <a:ea typeface="SimSun" panose="02010600030101010101" pitchFamily="2" charset="-122"/>
              </a:rPr>
              <a:t>Source: https://www.shadowserver.org/wiki/pmwiki.php/Stats/DDoSHistorical</a:t>
            </a:r>
            <a:endParaRPr lang="zh-CN" altLang="en-US" sz="1400" dirty="0">
              <a:ea typeface="SimSun" panose="02010600030101010101" pitchFamily="2" charset="-122"/>
            </a:endParaRPr>
          </a:p>
        </p:txBody>
      </p:sp>
    </p:spTree>
    <p:extLst>
      <p:ext uri="{BB962C8B-B14F-4D97-AF65-F5344CB8AC3E}">
        <p14:creationId xmlns:p14="http://schemas.microsoft.com/office/powerpoint/2010/main" val="386131617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Sources of Information</a:t>
            </a:r>
          </a:p>
        </p:txBody>
      </p:sp>
      <p:sp>
        <p:nvSpPr>
          <p:cNvPr id="5" name="Rectangle 3"/>
          <p:cNvSpPr txBox="1">
            <a:spLocks noChangeArrowheads="1"/>
          </p:cNvSpPr>
          <p:nvPr/>
        </p:nvSpPr>
        <p:spPr bwMode="auto">
          <a:xfrm>
            <a:off x="685800" y="1752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a:defRPr/>
            </a:pPr>
            <a:r>
              <a:rPr lang="en-US" altLang="en-US" sz="2400" dirty="0">
                <a:solidFill>
                  <a:schemeClr val="dk1"/>
                </a:solidFill>
                <a:latin typeface="Calibri"/>
                <a:ea typeface="Calibri"/>
                <a:cs typeface="Calibri"/>
                <a:sym typeface="Calibri"/>
              </a:rPr>
              <a:t>This case study was adapted from a presentation by Matthew Prince in Blackhat conference 2013. It was on a 300Gbps DDoS attack happened in 2012. Information was taken from public sources and modified for educational purposes. </a:t>
            </a:r>
          </a:p>
          <a:p>
            <a:pPr>
              <a:defRPr/>
            </a:pPr>
            <a:r>
              <a:rPr lang="en-US" altLang="en-US" sz="2400" dirty="0">
                <a:solidFill>
                  <a:schemeClr val="dk1"/>
                </a:solidFill>
                <a:latin typeface="Calibri"/>
                <a:ea typeface="Calibri"/>
                <a:cs typeface="Calibri"/>
                <a:sym typeface="Calibri"/>
              </a:rPr>
              <a:t>You can get more information from the Blackhat presentation video on YouTube:</a:t>
            </a:r>
          </a:p>
          <a:p>
            <a:pPr lvl="1"/>
            <a:r>
              <a:rPr lang="en-US" altLang="en-US" sz="2000" dirty="0">
                <a:solidFill>
                  <a:schemeClr val="dk1"/>
                </a:solidFill>
                <a:latin typeface="Calibri"/>
                <a:ea typeface="Calibri"/>
                <a:cs typeface="Calibri"/>
                <a:sym typeface="Calibri"/>
              </a:rPr>
              <a:t>Source: https://www.youtube.com/watch?v=w04ZAXftQ_Y</a:t>
            </a:r>
          </a:p>
        </p:txBody>
      </p:sp>
    </p:spTree>
    <p:extLst>
      <p:ext uri="{BB962C8B-B14F-4D97-AF65-F5344CB8AC3E}">
        <p14:creationId xmlns:p14="http://schemas.microsoft.com/office/powerpoint/2010/main" val="39118410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altLang="en-US" dirty="0"/>
              <a:t>Discussion Questions</a:t>
            </a:r>
          </a:p>
        </p:txBody>
      </p:sp>
      <p:sp>
        <p:nvSpPr>
          <p:cNvPr id="71683" name="Content Placeholder 2"/>
          <p:cNvSpPr>
            <a:spLocks noGrp="1"/>
          </p:cNvSpPr>
          <p:nvPr>
            <p:ph idx="1"/>
          </p:nvPr>
        </p:nvSpPr>
        <p:spPr/>
        <p:txBody>
          <a:bodyPr/>
          <a:lstStyle/>
          <a:p>
            <a:pPr marL="0" indent="0">
              <a:buFontTx/>
              <a:buNone/>
            </a:pPr>
            <a:r>
              <a:rPr lang="en-US" altLang="en-US" dirty="0"/>
              <a:t>10. The peak of DDoS attack is around 2000 to 2009. You don’t see a lot of DDoS attacks making the headline news nowadays. Why is that?</a:t>
            </a:r>
          </a:p>
        </p:txBody>
      </p:sp>
    </p:spTree>
    <p:extLst>
      <p:ext uri="{BB962C8B-B14F-4D97-AF65-F5344CB8AC3E}">
        <p14:creationId xmlns:p14="http://schemas.microsoft.com/office/powerpoint/2010/main" val="14247610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685800" y="457200"/>
            <a:ext cx="7772400" cy="1143000"/>
          </a:xfrm>
        </p:spPr>
        <p:txBody>
          <a:bodyPr>
            <a:normAutofit fontScale="90000"/>
          </a:bodyPr>
          <a:lstStyle/>
          <a:p>
            <a:r>
              <a:rPr lang="en-US" altLang="en-US" dirty="0"/>
              <a:t>The peak of DDoS attack is 2000-2009, why?</a:t>
            </a:r>
            <a:endParaRPr lang="zh-CN" altLang="en-US" dirty="0">
              <a:ea typeface="宋体" panose="02010600030101010101" pitchFamily="2" charset="-122"/>
            </a:endParaRPr>
          </a:p>
        </p:txBody>
      </p:sp>
      <p:sp>
        <p:nvSpPr>
          <p:cNvPr id="72708" name="Text Box 4"/>
          <p:cNvSpPr txBox="1">
            <a:spLocks noChangeArrowheads="1"/>
          </p:cNvSpPr>
          <p:nvPr/>
        </p:nvSpPr>
        <p:spPr bwMode="auto">
          <a:xfrm>
            <a:off x="569950" y="2307310"/>
            <a:ext cx="7888250"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buFontTx/>
              <a:buNone/>
            </a:pPr>
            <a:r>
              <a:rPr lang="en-US" altLang="zh-CN" sz="2100" dirty="0">
                <a:latin typeface="+mn-lt"/>
                <a:ea typeface="宋体" panose="02010600030101010101" pitchFamily="2" charset="-122"/>
              </a:rPr>
              <a:t>See DDoS data:</a:t>
            </a:r>
          </a:p>
          <a:p>
            <a:pPr>
              <a:spcBef>
                <a:spcPct val="0"/>
              </a:spcBef>
              <a:buFontTx/>
              <a:buNone/>
            </a:pPr>
            <a:r>
              <a:rPr lang="en-US" altLang="zh-CN" sz="2100" dirty="0">
                <a:latin typeface="+mn-lt"/>
                <a:ea typeface="宋体" panose="02010600030101010101" pitchFamily="2" charset="-122"/>
              </a:rPr>
              <a:t>https://www.shadowserver.org/wiki/pmwiki.php/Stats/DDoSHistorical</a:t>
            </a:r>
            <a:endParaRPr lang="zh-CN" altLang="en-US" sz="2100" dirty="0">
              <a:latin typeface="+mn-lt"/>
              <a:ea typeface="宋体" panose="02010600030101010101" pitchFamily="2" charset="-122"/>
            </a:endParaRPr>
          </a:p>
        </p:txBody>
      </p:sp>
      <p:sp>
        <p:nvSpPr>
          <p:cNvPr id="64517" name="Text Box 5"/>
          <p:cNvSpPr txBox="1">
            <a:spLocks noChangeArrowheads="1"/>
          </p:cNvSpPr>
          <p:nvPr/>
        </p:nvSpPr>
        <p:spPr bwMode="auto">
          <a:xfrm>
            <a:off x="1649819" y="3549502"/>
            <a:ext cx="5256247" cy="1061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Times" panose="02020603050405020304" pitchFamily="18" charset="0"/>
              </a:defRPr>
            </a:lvl1pPr>
            <a:lvl2pPr marL="742950" indent="-285750">
              <a:spcBef>
                <a:spcPct val="20000"/>
              </a:spcBef>
              <a:buChar char="–"/>
              <a:defRPr sz="2800">
                <a:solidFill>
                  <a:schemeClr val="tx1"/>
                </a:solidFill>
                <a:latin typeface="Times" panose="02020603050405020304" pitchFamily="18" charset="0"/>
              </a:defRPr>
            </a:lvl2pPr>
            <a:lvl3pPr marL="1143000" indent="-228600">
              <a:spcBef>
                <a:spcPct val="20000"/>
              </a:spcBef>
              <a:buChar char="•"/>
              <a:defRPr sz="2400">
                <a:solidFill>
                  <a:schemeClr val="tx1"/>
                </a:solidFill>
                <a:latin typeface="Times" panose="02020603050405020304" pitchFamily="18" charset="0"/>
              </a:defRPr>
            </a:lvl3pPr>
            <a:lvl4pPr marL="1600200" indent="-228600">
              <a:spcBef>
                <a:spcPct val="20000"/>
              </a:spcBef>
              <a:buChar char="–"/>
              <a:defRPr sz="2000">
                <a:solidFill>
                  <a:schemeClr val="tx1"/>
                </a:solidFill>
                <a:latin typeface="Times" panose="02020603050405020304" pitchFamily="18" charset="0"/>
              </a:defRPr>
            </a:lvl4pPr>
            <a:lvl5pPr marL="2057400" indent="-228600">
              <a:spcBef>
                <a:spcPct val="20000"/>
              </a:spcBef>
              <a:buChar char="»"/>
              <a:defRPr sz="2000">
                <a:solidFill>
                  <a:schemeClr val="tx1"/>
                </a:solidFill>
                <a:latin typeface="Times"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panose="02020603050405020304" pitchFamily="18" charset="0"/>
              </a:defRPr>
            </a:lvl9pPr>
          </a:lstStyle>
          <a:p>
            <a:pPr>
              <a:spcBef>
                <a:spcPct val="0"/>
              </a:spcBef>
            </a:pPr>
            <a:r>
              <a:rPr lang="en-US" altLang="zh-CN" sz="2100" dirty="0">
                <a:latin typeface="+mn-lt"/>
                <a:ea typeface="宋体" panose="02010600030101010101" pitchFamily="2" charset="-122"/>
              </a:rPr>
              <a:t>We are better at defend against DDoS attacks</a:t>
            </a:r>
          </a:p>
          <a:p>
            <a:pPr>
              <a:spcBef>
                <a:spcPct val="0"/>
              </a:spcBef>
            </a:pPr>
            <a:r>
              <a:rPr lang="en-US" altLang="zh-CN" sz="2100" dirty="0">
                <a:latin typeface="+mn-lt"/>
                <a:ea typeface="宋体" panose="02010600030101010101" pitchFamily="2" charset="-122"/>
              </a:rPr>
              <a:t>Motivation of hackers</a:t>
            </a:r>
          </a:p>
          <a:p>
            <a:pPr>
              <a:spcBef>
                <a:spcPct val="0"/>
              </a:spcBef>
            </a:pPr>
            <a:r>
              <a:rPr lang="en-US" altLang="zh-CN" sz="2100" dirty="0">
                <a:latin typeface="+mn-lt"/>
                <a:ea typeface="宋体" panose="02010600030101010101" pitchFamily="2" charset="-122"/>
              </a:rPr>
              <a:t>More exciting battlefields elsewhere</a:t>
            </a:r>
          </a:p>
        </p:txBody>
      </p:sp>
    </p:spTree>
    <p:extLst>
      <p:ext uri="{BB962C8B-B14F-4D97-AF65-F5344CB8AC3E}">
        <p14:creationId xmlns:p14="http://schemas.microsoft.com/office/powerpoint/2010/main" val="16449484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4517"/>
                                        </p:tgtEl>
                                        <p:attrNameLst>
                                          <p:attrName>style.visibility</p:attrName>
                                        </p:attrNameLst>
                                      </p:cBhvr>
                                      <p:to>
                                        <p:strVal val="visible"/>
                                      </p:to>
                                    </p:set>
                                    <p:animEffect transition="in" filter="blinds(horizontal)">
                                      <p:cBhvr>
                                        <p:cTn id="7" dur="500"/>
                                        <p:tgtEl>
                                          <p:spTgt spid="64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altLang="zh-CN" dirty="0">
                <a:ea typeface="宋体" panose="02010600030101010101" pitchFamily="2" charset="-122"/>
              </a:rPr>
              <a:t>Discussion</a:t>
            </a:r>
          </a:p>
        </p:txBody>
      </p:sp>
      <p:sp>
        <p:nvSpPr>
          <p:cNvPr id="73731" name="Rectangle 3"/>
          <p:cNvSpPr>
            <a:spLocks noGrp="1" noChangeArrowheads="1"/>
          </p:cNvSpPr>
          <p:nvPr>
            <p:ph type="body" idx="1"/>
          </p:nvPr>
        </p:nvSpPr>
        <p:spPr/>
        <p:txBody>
          <a:bodyPr/>
          <a:lstStyle/>
          <a:p>
            <a:pPr marL="609600" indent="-609600"/>
            <a:r>
              <a:rPr lang="en-US" altLang="zh-CN" dirty="0">
                <a:ea typeface="宋体" panose="02010600030101010101" pitchFamily="2" charset="-122"/>
              </a:rPr>
              <a:t>Summarizes effective ways to launch DDoS attacks. </a:t>
            </a:r>
          </a:p>
          <a:p>
            <a:pPr marL="609600" indent="-609600"/>
            <a:endParaRPr lang="zh-CN" altLang="en-US" dirty="0">
              <a:ea typeface="宋体" panose="02010600030101010101" pitchFamily="2" charset="-122"/>
            </a:endParaRPr>
          </a:p>
          <a:p>
            <a:pPr marL="609600" indent="-609600"/>
            <a:r>
              <a:rPr lang="en-US" altLang="zh-CN" dirty="0">
                <a:ea typeface="宋体" panose="02010600030101010101" pitchFamily="2" charset="-122"/>
              </a:rPr>
              <a:t>Summarizes effective DDoS defense mechanisms. </a:t>
            </a:r>
            <a:endParaRPr lang="zh-CN" altLang="en-US" dirty="0">
              <a:ea typeface="宋体" panose="02010600030101010101" pitchFamily="2" charset="-122"/>
            </a:endParaRPr>
          </a:p>
        </p:txBody>
      </p:sp>
    </p:spTree>
    <p:extLst>
      <p:ext uri="{BB962C8B-B14F-4D97-AF65-F5344CB8AC3E}">
        <p14:creationId xmlns:p14="http://schemas.microsoft.com/office/powerpoint/2010/main" val="901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 and Resources</a:t>
            </a:r>
          </a:p>
        </p:txBody>
      </p:sp>
      <p:sp>
        <p:nvSpPr>
          <p:cNvPr id="3" name="Content Placeholder 2"/>
          <p:cNvSpPr>
            <a:spLocks noGrp="1"/>
          </p:cNvSpPr>
          <p:nvPr>
            <p:ph idx="1"/>
          </p:nvPr>
        </p:nvSpPr>
        <p:spPr/>
        <p:txBody>
          <a:bodyPr/>
          <a:lstStyle/>
          <a:p>
            <a:r>
              <a:rPr lang="en-US" altLang="en-US" sz="2000" dirty="0"/>
              <a:t>LESSONS FROM SURVIVING A 300GBPS DENIAL OF SERVICE ATTACK. Blackhat 2013. https://www.youtube.com/watch?v=w04ZAXftQ_Y</a:t>
            </a:r>
          </a:p>
          <a:p>
            <a:r>
              <a:rPr lang="en-US" altLang="en-US" sz="2000" dirty="0"/>
              <a:t>DDoS data. </a:t>
            </a:r>
            <a:r>
              <a:rPr lang="en-US" altLang="zh-CN" sz="2000" dirty="0"/>
              <a:t>https://www.shadowserver.org/wiki/pmwiki.php/Stats/DDoSHistorical</a:t>
            </a:r>
            <a:endParaRPr lang="zh-CN" altLang="en-US" sz="2000" dirty="0"/>
          </a:p>
          <a:p>
            <a:endParaRPr lang="en-US" altLang="en-US" sz="2000" dirty="0"/>
          </a:p>
          <a:p>
            <a:endParaRPr lang="en-US" altLang="en-US" sz="2000" dirty="0"/>
          </a:p>
          <a:p>
            <a:endParaRPr lang="en-US" sz="2000" dirty="0"/>
          </a:p>
        </p:txBody>
      </p:sp>
    </p:spTree>
    <p:extLst>
      <p:ext uri="{BB962C8B-B14F-4D97-AF65-F5344CB8AC3E}">
        <p14:creationId xmlns:p14="http://schemas.microsoft.com/office/powerpoint/2010/main" val="789926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Google Shape;28;p2"/>
          <p:cNvSpPr txBox="1">
            <a:spLocks noGrp="1"/>
          </p:cNvSpPr>
          <p:nvPr>
            <p:ph type="title"/>
          </p:nvPr>
        </p:nvSpPr>
        <p:spPr>
          <a:xfrm>
            <a:off x="76200" y="457200"/>
            <a:ext cx="7620000" cy="1143000"/>
          </a:xfrm>
          <a:prstGeom prst="rect">
            <a:avLst/>
          </a:prstGeom>
          <a:noFill/>
          <a:ln>
            <a:noFill/>
          </a:ln>
        </p:spPr>
        <p:txBody>
          <a:bodyPr spcFirstLastPara="1" wrap="square" lIns="91425" tIns="45700" rIns="91425" bIns="45700" anchor="ctr" anchorCtr="0">
            <a:normAutofit/>
          </a:bodyPr>
          <a:lstStyle/>
          <a:p>
            <a:pPr marL="0" lvl="0" indent="0" algn="l" rtl="0">
              <a:spcBef>
                <a:spcPts val="0"/>
              </a:spcBef>
              <a:spcAft>
                <a:spcPts val="0"/>
              </a:spcAft>
              <a:buClr>
                <a:schemeClr val="dk1"/>
              </a:buClr>
              <a:buSzPts val="3600"/>
              <a:buFont typeface="Calibri"/>
              <a:buNone/>
            </a:pPr>
            <a:r>
              <a:rPr lang="en-US"/>
              <a:t>Learning Objectives</a:t>
            </a:r>
            <a:endParaRPr/>
          </a:p>
        </p:txBody>
      </p:sp>
      <p:sp>
        <p:nvSpPr>
          <p:cNvPr id="29" name="Google Shape;29;p2"/>
          <p:cNvSpPr txBox="1">
            <a:spLocks noGrp="1"/>
          </p:cNvSpPr>
          <p:nvPr>
            <p:ph type="body" idx="1"/>
          </p:nvPr>
        </p:nvSpPr>
        <p:spPr>
          <a:xfrm>
            <a:off x="457200" y="1600200"/>
            <a:ext cx="8229600" cy="4876800"/>
          </a:xfrm>
          <a:prstGeom prst="rect">
            <a:avLst/>
          </a:prstGeom>
          <a:noFill/>
          <a:ln>
            <a:noFill/>
          </a:ln>
        </p:spPr>
        <p:txBody>
          <a:bodyPr spcFirstLastPara="1" wrap="square" lIns="91425" tIns="45700" rIns="91425" bIns="45700" anchor="t" anchorCtr="0">
            <a:normAutofit/>
          </a:bodyPr>
          <a:lstStyle/>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Explain DDoS attacks </a:t>
            </a:r>
          </a:p>
          <a:p>
            <a:pPr rtl="0" fontAlgn="base">
              <a:spcBef>
                <a:spcPts val="640"/>
              </a:spcBef>
              <a:spcAft>
                <a:spcPts val="0"/>
              </a:spcAft>
              <a:buFont typeface="Arial" panose="020B0604020202020204" pitchFamily="34" charset="0"/>
              <a:buChar char="•"/>
            </a:pPr>
            <a:r>
              <a:rPr lang="en-US" sz="2800" dirty="0">
                <a:solidFill>
                  <a:srgbClr val="000000"/>
                </a:solidFill>
                <a:latin typeface="Calibri" panose="020F0502020204030204" pitchFamily="34" charset="0"/>
              </a:rPr>
              <a:t>Explain</a:t>
            </a:r>
            <a:r>
              <a:rPr lang="en-US" sz="2800" b="0" i="0" u="none" strike="noStrike" dirty="0">
                <a:solidFill>
                  <a:srgbClr val="000000"/>
                </a:solidFill>
                <a:effectLst/>
                <a:latin typeface="Calibri" panose="020F0502020204030204" pitchFamily="34" charset="0"/>
              </a:rPr>
              <a:t> Reflective DDoS attacks</a:t>
            </a:r>
          </a:p>
          <a:p>
            <a:pPr rtl="0" fontAlgn="base">
              <a:spcBef>
                <a:spcPts val="640"/>
              </a:spcBef>
              <a:spcAft>
                <a:spcPts val="0"/>
              </a:spcAft>
              <a:buFont typeface="Arial" panose="020B0604020202020204" pitchFamily="34" charset="0"/>
              <a:buChar char="•"/>
            </a:pPr>
            <a:r>
              <a:rPr lang="en-US" sz="2800" dirty="0">
                <a:solidFill>
                  <a:srgbClr val="000000"/>
                </a:solidFill>
                <a:latin typeface="Calibri" panose="020F0502020204030204" pitchFamily="34" charset="0"/>
              </a:rPr>
              <a:t>Explain IP Spoofing and traffic amplification</a:t>
            </a:r>
            <a:endParaRPr lang="en-US" sz="2800" b="0" i="0" u="none" strike="noStrike" dirty="0">
              <a:solidFill>
                <a:srgbClr val="000000"/>
              </a:solidFill>
              <a:effectLst/>
              <a:latin typeface="Arial" panose="020B0604020202020204" pitchFamily="34" charset="0"/>
            </a:endParaRPr>
          </a:p>
          <a:p>
            <a:pPr rtl="0" fontAlgn="base">
              <a:spcBef>
                <a:spcPts val="640"/>
              </a:spcBef>
              <a:spcAft>
                <a:spcPts val="0"/>
              </a:spcAft>
              <a:buFont typeface="Arial" panose="020B0604020202020204" pitchFamily="34" charset="0"/>
              <a:buChar char="•"/>
            </a:pPr>
            <a:r>
              <a:rPr lang="en-US" sz="2800" b="0" i="0" u="none" strike="noStrike" dirty="0">
                <a:solidFill>
                  <a:srgbClr val="000000"/>
                </a:solidFill>
                <a:effectLst/>
                <a:latin typeface="Calibri" panose="020F0502020204030204" pitchFamily="34" charset="0"/>
              </a:rPr>
              <a:t>Describe common defense mechanisms to defeat DDoS attacks</a:t>
            </a:r>
            <a:endParaRPr lang="en-US" sz="2800" b="0" i="0" u="none" strike="noStrike" dirty="0">
              <a:solidFill>
                <a:srgbClr val="000000"/>
              </a:solidFill>
              <a:effectLst/>
              <a:latin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ltLang="en-US" dirty="0"/>
              <a:t>A Case Study on DDoS attack</a:t>
            </a:r>
          </a:p>
        </p:txBody>
      </p:sp>
      <p:sp>
        <p:nvSpPr>
          <p:cNvPr id="4099" name="Rectangle 3"/>
          <p:cNvSpPr>
            <a:spLocks noGrp="1" noChangeArrowheads="1"/>
          </p:cNvSpPr>
          <p:nvPr>
            <p:ph type="body" idx="1"/>
          </p:nvPr>
        </p:nvSpPr>
        <p:spPr>
          <a:xfrm>
            <a:off x="685800" y="1752600"/>
            <a:ext cx="7772400" cy="4800600"/>
          </a:xfrm>
        </p:spPr>
        <p:txBody>
          <a:bodyPr>
            <a:normAutofit/>
          </a:bodyPr>
          <a:lstStyle/>
          <a:p>
            <a:pPr marL="0" indent="0">
              <a:buNone/>
            </a:pPr>
            <a:r>
              <a:rPr lang="en-US" altLang="en-US" sz="2400" dirty="0"/>
              <a:t>Case Study: A 300Gbps DDoS attack in 2012</a:t>
            </a:r>
            <a:br>
              <a:rPr lang="en-US" altLang="en-US" sz="2400" dirty="0"/>
            </a:br>
            <a:endParaRPr lang="en-US" altLang="en-US" sz="2400" dirty="0"/>
          </a:p>
          <a:p>
            <a:pPr marL="0" indent="0">
              <a:buNone/>
            </a:pPr>
            <a:r>
              <a:rPr lang="en-US" altLang="en-US" sz="2400" dirty="0"/>
              <a:t>Source:</a:t>
            </a:r>
          </a:p>
          <a:p>
            <a:r>
              <a:rPr lang="en-US" altLang="en-US" sz="2400" dirty="0"/>
              <a:t>LESSONS FROM SURVIVING A 300GBPS DENIAL OF SERVICE ATTACK</a:t>
            </a:r>
          </a:p>
          <a:p>
            <a:r>
              <a:rPr lang="en-US" altLang="en-US" sz="2400" dirty="0"/>
              <a:t>By Matthew Prince</a:t>
            </a:r>
          </a:p>
          <a:p>
            <a:r>
              <a:rPr lang="en-US" altLang="en-US" sz="2400" dirty="0"/>
              <a:t>Blackhat conference2013 </a:t>
            </a:r>
          </a:p>
          <a:p>
            <a:r>
              <a:rPr lang="en-US" altLang="en-US" sz="2400" dirty="0" err="1"/>
              <a:t>Youtube</a:t>
            </a:r>
            <a:r>
              <a:rPr lang="en-US" altLang="en-US" sz="2400" dirty="0"/>
              <a:t> Video:</a:t>
            </a:r>
          </a:p>
          <a:p>
            <a:pPr lvl="1"/>
            <a:r>
              <a:rPr lang="en-US" altLang="en-US" sz="2000" dirty="0"/>
              <a:t>https://www.youtube.com/watch?v=w04ZAXftQ_Y</a:t>
            </a:r>
          </a:p>
          <a:p>
            <a:endParaRPr lang="en-US" altLang="en-US" sz="2400" dirty="0"/>
          </a:p>
        </p:txBody>
      </p:sp>
    </p:spTree>
    <p:extLst>
      <p:ext uri="{BB962C8B-B14F-4D97-AF65-F5344CB8AC3E}">
        <p14:creationId xmlns:p14="http://schemas.microsoft.com/office/powerpoint/2010/main" val="3510276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ltLang="zh-CN" dirty="0">
                <a:ea typeface="宋体" panose="02010600030101010101" pitchFamily="2" charset="-122"/>
              </a:rPr>
              <a:t>A little bit background</a:t>
            </a:r>
          </a:p>
        </p:txBody>
      </p:sp>
      <p:sp>
        <p:nvSpPr>
          <p:cNvPr id="5123" name="Rectangle 3"/>
          <p:cNvSpPr>
            <a:spLocks noGrp="1" noChangeArrowheads="1"/>
          </p:cNvSpPr>
          <p:nvPr>
            <p:ph type="body" idx="1"/>
          </p:nvPr>
        </p:nvSpPr>
        <p:spPr/>
        <p:txBody>
          <a:bodyPr>
            <a:normAutofit/>
          </a:bodyPr>
          <a:lstStyle/>
          <a:p>
            <a:pPr>
              <a:lnSpc>
                <a:spcPct val="80000"/>
              </a:lnSpc>
            </a:pPr>
            <a:r>
              <a:rPr lang="en-US" altLang="en-US" dirty="0"/>
              <a:t>Blackhat: the top security/hacking conference</a:t>
            </a:r>
          </a:p>
          <a:p>
            <a:pPr lvl="1">
              <a:lnSpc>
                <a:spcPct val="80000"/>
              </a:lnSpc>
            </a:pPr>
            <a:r>
              <a:rPr lang="en-US" altLang="en-US" dirty="0"/>
              <a:t>USA summit conference: August @ Las Vegas</a:t>
            </a:r>
          </a:p>
          <a:p>
            <a:pPr lvl="1">
              <a:lnSpc>
                <a:spcPct val="80000"/>
              </a:lnSpc>
            </a:pPr>
            <a:r>
              <a:rPr lang="en-US" altLang="en-US" dirty="0"/>
              <a:t>Conference fee: $2000+</a:t>
            </a:r>
          </a:p>
          <a:p>
            <a:pPr lvl="1">
              <a:lnSpc>
                <a:spcPct val="80000"/>
              </a:lnSpc>
            </a:pPr>
            <a:r>
              <a:rPr lang="en-US" altLang="en-US" dirty="0"/>
              <a:t>Research presentation, training workshop, meeting people</a:t>
            </a:r>
          </a:p>
          <a:p>
            <a:pPr lvl="1">
              <a:lnSpc>
                <a:spcPct val="80000"/>
              </a:lnSpc>
            </a:pPr>
            <a:r>
              <a:rPr lang="en-US" altLang="en-US" dirty="0"/>
              <a:t>Blackhat worldwide…</a:t>
            </a:r>
            <a:endParaRPr lang="en-US" altLang="zh-CN" dirty="0">
              <a:ea typeface="宋体" panose="02010600030101010101" pitchFamily="2" charset="-122"/>
            </a:endParaRPr>
          </a:p>
        </p:txBody>
      </p:sp>
    </p:spTree>
    <p:extLst>
      <p:ext uri="{BB962C8B-B14F-4D97-AF65-F5344CB8AC3E}">
        <p14:creationId xmlns:p14="http://schemas.microsoft.com/office/powerpoint/2010/main" val="3354729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pPr eaLnBrk="1" hangingPunct="1"/>
            <a:r>
              <a:rPr kumimoji="1" lang="en-GB" altLang="en-US" dirty="0"/>
              <a:t>Denial of Service (DOS) Attacks</a:t>
            </a:r>
            <a:endParaRPr kumimoji="1" lang="en-AU" altLang="en-US" sz="3600" dirty="0"/>
          </a:p>
        </p:txBody>
      </p:sp>
      <p:sp>
        <p:nvSpPr>
          <p:cNvPr id="6147" name="Rectangle 3"/>
          <p:cNvSpPr>
            <a:spLocks noGrp="1" noChangeArrowheads="1"/>
          </p:cNvSpPr>
          <p:nvPr>
            <p:ph type="body" idx="1"/>
          </p:nvPr>
        </p:nvSpPr>
        <p:spPr>
          <a:xfrm>
            <a:off x="228600" y="1295400"/>
            <a:ext cx="7139354" cy="46482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Wingdings" panose="05000000000000000000" pitchFamily="2" charset="2"/>
              <a:buNone/>
            </a:pPr>
            <a:endParaRPr lang="en-US" altLang="en-US" dirty="0"/>
          </a:p>
          <a:p>
            <a:pPr eaLnBrk="1" hangingPunct="1"/>
            <a:r>
              <a:rPr lang="en-US" altLang="en-US" dirty="0"/>
              <a:t>Goal: make a service unusable</a:t>
            </a:r>
          </a:p>
          <a:p>
            <a:pPr eaLnBrk="1" hangingPunct="1"/>
            <a:r>
              <a:rPr lang="en-US" altLang="en-US" dirty="0"/>
              <a:t>How: overload a server, router, network link.</a:t>
            </a:r>
          </a:p>
          <a:p>
            <a:pPr eaLnBrk="1" hangingPunct="1"/>
            <a:r>
              <a:rPr lang="en-US" altLang="en-US" dirty="0"/>
              <a:t>Focus:</a:t>
            </a:r>
          </a:p>
          <a:p>
            <a:pPr lvl="1" eaLnBrk="1" hangingPunct="1"/>
            <a:r>
              <a:rPr lang="en-US" altLang="en-US" dirty="0"/>
              <a:t>network bandwidth</a:t>
            </a:r>
          </a:p>
          <a:p>
            <a:pPr lvl="1" eaLnBrk="1" hangingPunct="1"/>
            <a:r>
              <a:rPr lang="en-US" altLang="en-US" dirty="0"/>
              <a:t>system resources</a:t>
            </a:r>
          </a:p>
          <a:p>
            <a:pPr lvl="1" eaLnBrk="1" hangingPunct="1"/>
            <a:r>
              <a:rPr lang="en-US" altLang="en-US" dirty="0"/>
              <a:t>application resources 	</a:t>
            </a:r>
            <a:endParaRPr lang="en-AU" altLang="en-US" dirty="0"/>
          </a:p>
        </p:txBody>
      </p:sp>
    </p:spTree>
    <p:extLst>
      <p:ext uri="{BB962C8B-B14F-4D97-AF65-F5344CB8AC3E}">
        <p14:creationId xmlns:p14="http://schemas.microsoft.com/office/powerpoint/2010/main" val="1200632774"/>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457200"/>
            <a:ext cx="77724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r>
              <a:rPr lang="en-US" altLang="en-US" sz="3600"/>
              <a:t>Distributed </a:t>
            </a:r>
            <a:r>
              <a:rPr lang="en-GB" altLang="en-US" sz="3600"/>
              <a:t>Denial of Service Attacks</a:t>
            </a:r>
            <a:endParaRPr lang="en-US" altLang="en-US" sz="3600"/>
          </a:p>
        </p:txBody>
      </p:sp>
      <p:sp>
        <p:nvSpPr>
          <p:cNvPr id="16387" name="Rectangle 3"/>
          <p:cNvSpPr>
            <a:spLocks noGrp="1" noChangeArrowheads="1"/>
          </p:cNvSpPr>
          <p:nvPr>
            <p:ph type="body" idx="1"/>
          </p:nvPr>
        </p:nvSpPr>
        <p:spPr>
          <a:xfrm>
            <a:off x="450850" y="1412875"/>
            <a:ext cx="8229600" cy="48768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Attackers use multiple systems to launch attacks with much higher traffic volumes to form a Distributed </a:t>
            </a:r>
            <a:r>
              <a:rPr kumimoji="1" lang="en-GB" altLang="en-US" dirty="0"/>
              <a:t>Denial of Service (</a:t>
            </a:r>
            <a:r>
              <a:rPr kumimoji="1" lang="en-GB" altLang="en-US" dirty="0" err="1"/>
              <a:t>DDoS</a:t>
            </a:r>
            <a:r>
              <a:rPr kumimoji="1" lang="en-GB" altLang="en-US" dirty="0"/>
              <a:t>) Attack</a:t>
            </a:r>
            <a:endParaRPr lang="en-US" altLang="en-US" dirty="0"/>
          </a:p>
          <a:p>
            <a:pPr lvl="1" eaLnBrk="1" hangingPunct="1"/>
            <a:r>
              <a:rPr lang="en-US" altLang="en-US" dirty="0"/>
              <a:t>often compromised PC’s / workstations</a:t>
            </a:r>
          </a:p>
          <a:p>
            <a:pPr lvl="2" eaLnBrk="1" hangingPunct="1"/>
            <a:r>
              <a:rPr lang="en-US" altLang="en-US" dirty="0"/>
              <a:t>zombies with backdoor programs installed</a:t>
            </a:r>
          </a:p>
          <a:p>
            <a:pPr lvl="2" eaLnBrk="1" hangingPunct="1"/>
            <a:r>
              <a:rPr lang="en-US" altLang="en-US" dirty="0"/>
              <a:t>forming a botnet</a:t>
            </a:r>
          </a:p>
          <a:p>
            <a:pPr lvl="1" eaLnBrk="1" hangingPunct="1"/>
            <a:endParaRPr lang="en-US" altLang="en-US" dirty="0"/>
          </a:p>
        </p:txBody>
      </p:sp>
    </p:spTree>
    <p:extLst>
      <p:ext uri="{BB962C8B-B14F-4D97-AF65-F5344CB8AC3E}">
        <p14:creationId xmlns:p14="http://schemas.microsoft.com/office/powerpoint/2010/main" val="349453442"/>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465992"/>
            <a:ext cx="7772400" cy="1143000"/>
          </a:xfrm>
        </p:spPr>
        <p:txBody>
          <a:bodyPr>
            <a:normAutofit fontScale="90000"/>
          </a:bodyPr>
          <a:lstStyle/>
          <a:p>
            <a:pPr marL="838200" indent="-838200"/>
            <a:r>
              <a:rPr lang="en-US" altLang="en-US" dirty="0"/>
              <a:t>Case study: Briefly explain what </a:t>
            </a:r>
            <a:br>
              <a:rPr lang="en-US" altLang="en-US" dirty="0"/>
            </a:br>
            <a:r>
              <a:rPr lang="en-US" altLang="en-US" dirty="0"/>
              <a:t>happened in the DDoS attack</a:t>
            </a:r>
          </a:p>
        </p:txBody>
      </p:sp>
      <p:sp>
        <p:nvSpPr>
          <p:cNvPr id="4099" name="Content Placeholder 2"/>
          <p:cNvSpPr>
            <a:spLocks noGrp="1"/>
          </p:cNvSpPr>
          <p:nvPr>
            <p:ph idx="1"/>
          </p:nvPr>
        </p:nvSpPr>
        <p:spPr>
          <a:xfrm>
            <a:off x="685800" y="2307264"/>
            <a:ext cx="7772400" cy="3179135"/>
          </a:xfrm>
        </p:spPr>
        <p:txBody>
          <a:bodyPr/>
          <a:lstStyle/>
          <a:p>
            <a:r>
              <a:rPr lang="en-US" altLang="en-US" dirty="0"/>
              <a:t>On March 18 - 21, 2012, there are  annoyance DDoS attacks targeted at </a:t>
            </a:r>
            <a:r>
              <a:rPr lang="en-US" altLang="en-US" dirty="0" err="1"/>
              <a:t>spamhaus</a:t>
            </a:r>
            <a:r>
              <a:rPr lang="en-US" altLang="en-US" dirty="0"/>
              <a:t> website. (0 - 80Gbps range)</a:t>
            </a:r>
          </a:p>
          <a:p>
            <a:r>
              <a:rPr lang="en-US" altLang="en-US" dirty="0"/>
              <a:t>On March 24 – 25, the attack peaked at 300Gbps!</a:t>
            </a:r>
          </a:p>
          <a:p>
            <a:endParaRPr lang="en-US" altLang="en-US" dirty="0"/>
          </a:p>
          <a:p>
            <a:endParaRPr lang="en-US" altLang="en-US" dirty="0"/>
          </a:p>
        </p:txBody>
      </p:sp>
      <p:sp>
        <p:nvSpPr>
          <p:cNvPr id="5" name="Rectangle 4"/>
          <p:cNvSpPr/>
          <p:nvPr/>
        </p:nvSpPr>
        <p:spPr>
          <a:xfrm>
            <a:off x="1632097" y="6253508"/>
            <a:ext cx="5879805" cy="261610"/>
          </a:xfrm>
          <a:prstGeom prst="rect">
            <a:avLst/>
          </a:prstGeom>
        </p:spPr>
        <p:txBody>
          <a:bodyPr wrap="square">
            <a:spAutoFit/>
          </a:bodyPr>
          <a:lstStyle/>
          <a:p>
            <a:pPr lvl="1"/>
            <a:r>
              <a:rPr lang="en-US" altLang="en-US" sz="1050" dirty="0"/>
              <a:t>Source: https://www.youtube.com/watch?v=w04ZAXftQ_Y</a:t>
            </a:r>
          </a:p>
        </p:txBody>
      </p:sp>
    </p:spTree>
    <p:extLst>
      <p:ext uri="{BB962C8B-B14F-4D97-AF65-F5344CB8AC3E}">
        <p14:creationId xmlns:p14="http://schemas.microsoft.com/office/powerpoint/2010/main" val="8783761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linds(horizontal)">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1263</Words>
  <Application>Microsoft Office PowerPoint</Application>
  <PresentationFormat>On-screen Show (4:3)</PresentationFormat>
  <Paragraphs>155</Paragraphs>
  <Slides>33</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33</vt:i4>
      </vt:variant>
    </vt:vector>
  </HeadingPairs>
  <TitlesOfParts>
    <vt:vector size="42" baseType="lpstr">
      <vt:lpstr>宋体</vt:lpstr>
      <vt:lpstr>宋体</vt:lpstr>
      <vt:lpstr>Arial</vt:lpstr>
      <vt:lpstr>Arial Black</vt:lpstr>
      <vt:lpstr>Calibri</vt:lpstr>
      <vt:lpstr>Tahoma</vt:lpstr>
      <vt:lpstr>Times New Roman</vt:lpstr>
      <vt:lpstr>Wingdings</vt:lpstr>
      <vt:lpstr>Office Theme</vt:lpstr>
      <vt:lpstr>Case Study: DDoS Attacks</vt:lpstr>
      <vt:lpstr>Disclaimer</vt:lpstr>
      <vt:lpstr>Sources of Information</vt:lpstr>
      <vt:lpstr>Learning Objectives</vt:lpstr>
      <vt:lpstr>A Case Study on DDoS attack</vt:lpstr>
      <vt:lpstr>A little bit background</vt:lpstr>
      <vt:lpstr>Denial of Service (DOS) Attacks</vt:lpstr>
      <vt:lpstr>Distributed Denial of Service Attacks</vt:lpstr>
      <vt:lpstr>Case study: Briefly explain what  happened in the DDoS attack</vt:lpstr>
      <vt:lpstr>The victim</vt:lpstr>
      <vt:lpstr>Discussion Questions</vt:lpstr>
      <vt:lpstr>Discussion Questions</vt:lpstr>
      <vt:lpstr>Calculation: How large is 300Gbps?</vt:lpstr>
      <vt:lpstr>Discussion Questions</vt:lpstr>
      <vt:lpstr>DNS amplification: a small DNS request =&gt; a lengthy DNS response</vt:lpstr>
      <vt:lpstr>A lot of open DNS resolvers</vt:lpstr>
      <vt:lpstr>Discussion Questions</vt:lpstr>
      <vt:lpstr>Discussion Questions</vt:lpstr>
      <vt:lpstr>IP Spoofing</vt:lpstr>
      <vt:lpstr>Challenges of IP Spoofing</vt:lpstr>
      <vt:lpstr>Reflective DNS Attack with Amplification </vt:lpstr>
      <vt:lpstr>DDoS defense 1: cache servers/mirror servers</vt:lpstr>
      <vt:lpstr>Discussion Questions</vt:lpstr>
      <vt:lpstr>Discussion Questions</vt:lpstr>
      <vt:lpstr>DDoS Defense 2: IP traceback</vt:lpstr>
      <vt:lpstr>DDoS defense 3: Packet Filtering and rate limiting</vt:lpstr>
      <vt:lpstr>Discussion Questions</vt:lpstr>
      <vt:lpstr>How can you help?</vt:lpstr>
      <vt:lpstr>Facts About DoS Attacks</vt:lpstr>
      <vt:lpstr>Discussion Questions</vt:lpstr>
      <vt:lpstr>The peak of DDoS attack is 2000-2009, why?</vt:lpstr>
      <vt:lpstr>Discussion</vt:lpstr>
      <vt:lpstr>References and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cai-adm</dc:creator>
  <cp:lastModifiedBy>Yu Cai</cp:lastModifiedBy>
  <cp:revision>8</cp:revision>
  <dcterms:created xsi:type="dcterms:W3CDTF">2006-08-16T00:00:00Z</dcterms:created>
  <dcterms:modified xsi:type="dcterms:W3CDTF">2024-06-10T16:45:51Z</dcterms:modified>
</cp:coreProperties>
</file>