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4"/>
  </p:notesMasterIdLst>
  <p:sldIdLst>
    <p:sldId id="256" r:id="rId2"/>
    <p:sldId id="554" r:id="rId3"/>
    <p:sldId id="588" r:id="rId4"/>
    <p:sldId id="257" r:id="rId5"/>
    <p:sldId id="376" r:id="rId6"/>
    <p:sldId id="377" r:id="rId7"/>
    <p:sldId id="378" r:id="rId8"/>
    <p:sldId id="379" r:id="rId9"/>
    <p:sldId id="380" r:id="rId10"/>
    <p:sldId id="381" r:id="rId11"/>
    <p:sldId id="382" r:id="rId12"/>
    <p:sldId id="383" r:id="rId13"/>
    <p:sldId id="384" r:id="rId14"/>
    <p:sldId id="385" r:id="rId15"/>
    <p:sldId id="386" r:id="rId16"/>
    <p:sldId id="387" r:id="rId17"/>
    <p:sldId id="388" r:id="rId18"/>
    <p:sldId id="389" r:id="rId19"/>
    <p:sldId id="390" r:id="rId20"/>
    <p:sldId id="391" r:id="rId21"/>
    <p:sldId id="392" r:id="rId22"/>
    <p:sldId id="394" r:id="rId23"/>
    <p:sldId id="395" r:id="rId24"/>
    <p:sldId id="397" r:id="rId25"/>
    <p:sldId id="398" r:id="rId26"/>
    <p:sldId id="399" r:id="rId27"/>
    <p:sldId id="400" r:id="rId28"/>
    <p:sldId id="401" r:id="rId29"/>
    <p:sldId id="402" r:id="rId30"/>
    <p:sldId id="403" r:id="rId31"/>
    <p:sldId id="404" r:id="rId32"/>
    <p:sldId id="405" r:id="rId33"/>
    <p:sldId id="406" r:id="rId34"/>
    <p:sldId id="408" r:id="rId35"/>
    <p:sldId id="409" r:id="rId36"/>
    <p:sldId id="410" r:id="rId37"/>
    <p:sldId id="411" r:id="rId38"/>
    <p:sldId id="412" r:id="rId39"/>
    <p:sldId id="413" r:id="rId40"/>
    <p:sldId id="414" r:id="rId41"/>
    <p:sldId id="415" r:id="rId42"/>
    <p:sldId id="416" r:id="rId43"/>
    <p:sldId id="417" r:id="rId44"/>
    <p:sldId id="418" r:id="rId45"/>
    <p:sldId id="419" r:id="rId46"/>
    <p:sldId id="420" r:id="rId47"/>
    <p:sldId id="421" r:id="rId48"/>
    <p:sldId id="422" r:id="rId49"/>
    <p:sldId id="423" r:id="rId50"/>
    <p:sldId id="425" r:id="rId51"/>
    <p:sldId id="426" r:id="rId52"/>
    <p:sldId id="427" r:id="rId5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j/Va0drsnJMERL8NktCkSnRSioh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1480" y="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customschemas.google.com/relationships/presentationmetadata" Target="meta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 name="Google Shape;2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lvl3pPr>
              <a:defRPr sz="1800"/>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4146149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7969216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5">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xyVKYHyCbkQ"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800"/>
              <a:buFont typeface="Calibri"/>
              <a:buNone/>
            </a:pPr>
            <a:r>
              <a:rPr lang="en-US" sz="4800" b="1"/>
              <a:t>Case Study:</a:t>
            </a:r>
            <a:br>
              <a:rPr lang="en-US" sz="4800" b="1"/>
            </a:br>
            <a:r>
              <a:rPr lang="en-US" sz="4800" b="1"/>
              <a:t>Anthem Data Breach 2015</a:t>
            </a:r>
            <a:endParaRPr sz="20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p:txBody>
          <a:bodyPr/>
          <a:lstStyle/>
          <a:p>
            <a:r>
              <a:rPr lang="en-US" dirty="0"/>
              <a:t>Anthem Breach Timeline</a:t>
            </a:r>
          </a:p>
        </p:txBody>
      </p:sp>
      <p:sp>
        <p:nvSpPr>
          <p:cNvPr id="13314" name="Content Placeholder 2"/>
          <p:cNvSpPr>
            <a:spLocks noGrp="1"/>
          </p:cNvSpPr>
          <p:nvPr>
            <p:ph idx="1"/>
          </p:nvPr>
        </p:nvSpPr>
        <p:spPr>
          <a:xfrm>
            <a:off x="381000" y="1295400"/>
            <a:ext cx="8229600" cy="5410200"/>
          </a:xfrm>
        </p:spPr>
        <p:txBody>
          <a:bodyPr>
            <a:normAutofit/>
          </a:bodyPr>
          <a:lstStyle/>
          <a:p>
            <a:r>
              <a:rPr lang="en-US" sz="2800" dirty="0">
                <a:solidFill>
                  <a:srgbClr val="FF0000"/>
                </a:solidFill>
              </a:rPr>
              <a:t>Dec. 10, 2014</a:t>
            </a:r>
            <a:r>
              <a:rPr lang="en-US" sz="2800" dirty="0"/>
              <a:t>: hackers compromised a major Anthem database</a:t>
            </a:r>
          </a:p>
          <a:p>
            <a:pPr lvl="1">
              <a:buFont typeface="Arial" charset="0"/>
              <a:buChar char="•"/>
            </a:pPr>
            <a:r>
              <a:rPr lang="en-US" sz="2400" dirty="0"/>
              <a:t>Hackers stole data for 48 days</a:t>
            </a:r>
          </a:p>
          <a:p>
            <a:r>
              <a:rPr lang="en-US" sz="2800" dirty="0">
                <a:solidFill>
                  <a:srgbClr val="FF0000"/>
                </a:solidFill>
              </a:rPr>
              <a:t>Jan. 27, 2015: </a:t>
            </a:r>
            <a:r>
              <a:rPr lang="en-US" sz="2800" dirty="0"/>
              <a:t>a Anthem database administrator discovered his credentials being used to run a questionable query. </a:t>
            </a:r>
          </a:p>
          <a:p>
            <a:r>
              <a:rPr lang="en-US" sz="2800" dirty="0">
                <a:solidFill>
                  <a:srgbClr val="FF0000"/>
                </a:solidFill>
              </a:rPr>
              <a:t>Jan. 29, 2015:</a:t>
            </a:r>
            <a:r>
              <a:rPr lang="en-US" sz="2800" dirty="0"/>
              <a:t> Anthem alerted federal authorities of the data breach. </a:t>
            </a:r>
          </a:p>
          <a:p>
            <a:r>
              <a:rPr lang="en-US" sz="2800" dirty="0">
                <a:solidFill>
                  <a:srgbClr val="FF0000"/>
                </a:solidFill>
              </a:rPr>
              <a:t>Feb. 4, 2015:</a:t>
            </a:r>
            <a:r>
              <a:rPr lang="en-US" sz="2800" dirty="0"/>
              <a:t> Anthem disclosed the breach to the public, and offer free credit monitoring services.</a:t>
            </a:r>
          </a:p>
        </p:txBody>
      </p:sp>
      <p:sp>
        <p:nvSpPr>
          <p:cNvPr id="4" name="Rectangle 3"/>
          <p:cNvSpPr/>
          <p:nvPr/>
        </p:nvSpPr>
        <p:spPr>
          <a:xfrm>
            <a:off x="1096108" y="6362069"/>
            <a:ext cx="7666892" cy="261610"/>
          </a:xfrm>
          <a:prstGeom prst="rect">
            <a:avLst/>
          </a:prstGeom>
        </p:spPr>
        <p:txBody>
          <a:bodyPr wrap="square">
            <a:spAutoFit/>
          </a:bodyPr>
          <a:lstStyle/>
          <a:p>
            <a:pPr marL="0" lvl="1" indent="0">
              <a:buNone/>
            </a:pPr>
            <a:r>
              <a:rPr lang="en-US" altLang="zh-CN" sz="1050" dirty="0"/>
              <a:t>Source: http://www.insurance.ca.gov/0400-news/0100-press-releases/2016/upload/Fully-Executed-RSA-2.PDF</a:t>
            </a:r>
          </a:p>
        </p:txBody>
      </p:sp>
    </p:spTree>
    <p:extLst>
      <p:ext uri="{BB962C8B-B14F-4D97-AF65-F5344CB8AC3E}">
        <p14:creationId xmlns:p14="http://schemas.microsoft.com/office/powerpoint/2010/main" val="794967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1"/>
          <p:cNvSpPr txBox="1">
            <a:spLocks noChangeArrowheads="1"/>
          </p:cNvSpPr>
          <p:nvPr/>
        </p:nvSpPr>
        <p:spPr bwMode="auto">
          <a:xfrm>
            <a:off x="1777269" y="727825"/>
            <a:ext cx="4947636" cy="600164"/>
          </a:xfrm>
          <a:prstGeom prst="rect">
            <a:avLst/>
          </a:prstGeom>
          <a:noFill/>
          <a:ln w="9525">
            <a:noFill/>
            <a:miter lim="800000"/>
            <a:headEnd/>
            <a:tailEnd/>
          </a:ln>
        </p:spPr>
        <p:txBody>
          <a:bodyPr wrap="none">
            <a:spAutoFit/>
          </a:bodyPr>
          <a:lstStyle/>
          <a:p>
            <a:r>
              <a:rPr lang="en-US" altLang="zh-CN" sz="3300" dirty="0">
                <a:latin typeface="+mj-lt"/>
              </a:rPr>
              <a:t>Overview of Anthem Breach</a:t>
            </a:r>
          </a:p>
        </p:txBody>
      </p:sp>
      <p:pic>
        <p:nvPicPr>
          <p:cNvPr id="2" name="Picture 1" descr="The Anthem data breach 2015" title="The Anthem data breach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481" y="1609372"/>
            <a:ext cx="8557092" cy="4811712"/>
          </a:xfrm>
          <a:prstGeom prst="rect">
            <a:avLst/>
          </a:prstGeom>
        </p:spPr>
      </p:pic>
      <p:sp>
        <p:nvSpPr>
          <p:cNvPr id="5" name="Title 4"/>
          <p:cNvSpPr>
            <a:spLocks noGrp="1"/>
          </p:cNvSpPr>
          <p:nvPr>
            <p:ph type="title"/>
          </p:nvPr>
        </p:nvSpPr>
        <p:spPr/>
        <p:txBody>
          <a:bodyPr/>
          <a:lstStyle/>
          <a:p>
            <a:r>
              <a:rPr lang="en-US" dirty="0"/>
              <a:t>  </a:t>
            </a:r>
          </a:p>
        </p:txBody>
      </p:sp>
    </p:spTree>
    <p:extLst>
      <p:ext uri="{BB962C8B-B14F-4D97-AF65-F5344CB8AC3E}">
        <p14:creationId xmlns:p14="http://schemas.microsoft.com/office/powerpoint/2010/main" val="39967271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p:txBody>
          <a:bodyPr/>
          <a:lstStyle/>
          <a:p>
            <a:pPr eaLnBrk="1" hangingPunct="1"/>
            <a:r>
              <a:rPr lang="en-US" altLang="zh-CN" dirty="0"/>
              <a:t>Discussion</a:t>
            </a:r>
          </a:p>
        </p:txBody>
      </p:sp>
      <p:sp>
        <p:nvSpPr>
          <p:cNvPr id="53251" name="Rectangle 3"/>
          <p:cNvSpPr>
            <a:spLocks noGrp="1"/>
          </p:cNvSpPr>
          <p:nvPr>
            <p:ph type="body" idx="1"/>
          </p:nvPr>
        </p:nvSpPr>
        <p:spPr/>
        <p:txBody>
          <a:bodyPr/>
          <a:lstStyle/>
          <a:p>
            <a:pPr marL="0" indent="0" eaLnBrk="1" hangingPunct="1">
              <a:buFont typeface="Arial" charset="0"/>
              <a:buNone/>
              <a:defRPr/>
            </a:pPr>
            <a:r>
              <a:rPr lang="en-US" altLang="zh-CN" dirty="0"/>
              <a:t>Q2:</a:t>
            </a:r>
          </a:p>
          <a:p>
            <a:pPr marL="609600" indent="-609600" eaLnBrk="1" hangingPunct="1">
              <a:defRPr/>
            </a:pPr>
            <a:r>
              <a:rPr lang="en-US" altLang="zh-CN" dirty="0"/>
              <a:t>Compare the phishing schemes in the Anthem case and in the Target case, what are the things in common? And what are things different? </a:t>
            </a:r>
          </a:p>
          <a:p>
            <a:pPr marL="609600" indent="-609600" eaLnBrk="1" hangingPunct="1">
              <a:defRPr/>
            </a:pPr>
            <a:endParaRPr lang="en-US" altLang="zh-CN" dirty="0"/>
          </a:p>
        </p:txBody>
      </p:sp>
      <p:sp>
        <p:nvSpPr>
          <p:cNvPr id="2" name="TextBox 1"/>
          <p:cNvSpPr txBox="1"/>
          <p:nvPr/>
        </p:nvSpPr>
        <p:spPr>
          <a:xfrm>
            <a:off x="1905000" y="4876800"/>
            <a:ext cx="4316246" cy="415498"/>
          </a:xfrm>
          <a:prstGeom prst="rect">
            <a:avLst/>
          </a:prstGeom>
          <a:noFill/>
        </p:spPr>
        <p:txBody>
          <a:bodyPr wrap="none" rtlCol="0">
            <a:spAutoFit/>
          </a:bodyPr>
          <a:lstStyle/>
          <a:p>
            <a:r>
              <a:rPr lang="en-US" sz="2100" dirty="0">
                <a:latin typeface="+mn-lt"/>
              </a:rPr>
              <a:t>Fraudulent domains; custom malware</a:t>
            </a:r>
          </a:p>
        </p:txBody>
      </p:sp>
    </p:spTree>
    <p:extLst>
      <p:ext uri="{BB962C8B-B14F-4D97-AF65-F5344CB8AC3E}">
        <p14:creationId xmlns:p14="http://schemas.microsoft.com/office/powerpoint/2010/main" val="3210862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details</a:t>
            </a:r>
          </a:p>
        </p:txBody>
      </p:sp>
      <p:sp>
        <p:nvSpPr>
          <p:cNvPr id="3" name="Content Placeholder 2"/>
          <p:cNvSpPr>
            <a:spLocks noGrp="1"/>
          </p:cNvSpPr>
          <p:nvPr>
            <p:ph idx="1"/>
          </p:nvPr>
        </p:nvSpPr>
        <p:spPr/>
        <p:txBody>
          <a:bodyPr/>
          <a:lstStyle/>
          <a:p>
            <a:r>
              <a:rPr lang="en-US" dirty="0"/>
              <a:t>Hackers may utilize several methods</a:t>
            </a:r>
          </a:p>
          <a:p>
            <a:pPr lvl="1"/>
            <a:r>
              <a:rPr lang="en-US" dirty="0"/>
              <a:t>Email phishing</a:t>
            </a:r>
          </a:p>
          <a:p>
            <a:pPr lvl="2"/>
            <a:r>
              <a:rPr lang="en-US" dirty="0"/>
              <a:t>Fraudulent website</a:t>
            </a:r>
          </a:p>
          <a:p>
            <a:pPr lvl="2"/>
            <a:r>
              <a:rPr lang="en-US" dirty="0"/>
              <a:t>Fake VPN software / Malware</a:t>
            </a:r>
          </a:p>
          <a:p>
            <a:pPr lvl="1"/>
            <a:r>
              <a:rPr lang="en-US" dirty="0"/>
              <a:t>Vulnerability exploitation</a:t>
            </a:r>
          </a:p>
          <a:p>
            <a:pPr lvl="2"/>
            <a:r>
              <a:rPr lang="en-US" dirty="0" err="1"/>
              <a:t>Scanbox</a:t>
            </a:r>
            <a:endParaRPr lang="en-US" dirty="0"/>
          </a:p>
          <a:p>
            <a:pPr lvl="1"/>
            <a:r>
              <a:rPr lang="en-US" dirty="0"/>
              <a:t>Data dripping</a:t>
            </a:r>
          </a:p>
        </p:txBody>
      </p:sp>
    </p:spTree>
    <p:extLst>
      <p:ext uri="{BB962C8B-B14F-4D97-AF65-F5344CB8AC3E}">
        <p14:creationId xmlns:p14="http://schemas.microsoft.com/office/powerpoint/2010/main" val="2438449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Engineering</a:t>
            </a:r>
          </a:p>
        </p:txBody>
      </p:sp>
      <p:sp>
        <p:nvSpPr>
          <p:cNvPr id="3" name="Content Placeholder 2"/>
          <p:cNvSpPr>
            <a:spLocks noGrp="1"/>
          </p:cNvSpPr>
          <p:nvPr>
            <p:ph idx="1"/>
          </p:nvPr>
        </p:nvSpPr>
        <p:spPr/>
        <p:txBody>
          <a:bodyPr/>
          <a:lstStyle/>
          <a:p>
            <a:r>
              <a:rPr lang="en-US" dirty="0"/>
              <a:t>Let’s face the fact that most attacks today do not start with exotic 0day and sneaky DMZ hacks. No, instead these hacks happen through social engineering and phishing attacks</a:t>
            </a:r>
          </a:p>
          <a:p>
            <a:pPr lvl="1"/>
            <a:r>
              <a:rPr lang="en-US" dirty="0"/>
              <a:t>All these techniques can be used together.</a:t>
            </a:r>
          </a:p>
          <a:p>
            <a:endParaRPr lang="en-US" dirty="0"/>
          </a:p>
        </p:txBody>
      </p:sp>
    </p:spTree>
    <p:extLst>
      <p:ext uri="{BB962C8B-B14F-4D97-AF65-F5344CB8AC3E}">
        <p14:creationId xmlns:p14="http://schemas.microsoft.com/office/powerpoint/2010/main" val="1621799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altLang="zh-CN" dirty="0"/>
              <a:t>Phishing attacks</a:t>
            </a:r>
          </a:p>
        </p:txBody>
      </p:sp>
      <p:sp>
        <p:nvSpPr>
          <p:cNvPr id="3" name="Content Placeholder 2"/>
          <p:cNvSpPr>
            <a:spLocks noGrp="1"/>
          </p:cNvSpPr>
          <p:nvPr>
            <p:ph idx="1"/>
          </p:nvPr>
        </p:nvSpPr>
        <p:spPr/>
        <p:txBody>
          <a:bodyPr>
            <a:normAutofit/>
          </a:bodyPr>
          <a:lstStyle/>
          <a:p>
            <a:pPr eaLnBrk="1" hangingPunct="1">
              <a:lnSpc>
                <a:spcPct val="90000"/>
              </a:lnSpc>
            </a:pPr>
            <a:r>
              <a:rPr lang="en-US" altLang="zh-CN" dirty="0"/>
              <a:t>The company also confirmed that </a:t>
            </a:r>
            <a:r>
              <a:rPr lang="en-US" altLang="zh-CN" dirty="0">
                <a:solidFill>
                  <a:srgbClr val="FF0000"/>
                </a:solidFill>
              </a:rPr>
              <a:t>five tech employees</a:t>
            </a:r>
            <a:r>
              <a:rPr lang="en-US" altLang="zh-CN" dirty="0"/>
              <a:t> had their credentials compromised. </a:t>
            </a:r>
          </a:p>
          <a:p>
            <a:pPr eaLnBrk="1" hangingPunct="1">
              <a:lnSpc>
                <a:spcPct val="90000"/>
              </a:lnSpc>
            </a:pPr>
            <a:r>
              <a:rPr lang="en-US" altLang="zh-CN" dirty="0"/>
              <a:t>It's possible that attackers tried to compromise the network as early as April 2014, but were thwarted. However, they kept at it and eventually succeeded. </a:t>
            </a:r>
          </a:p>
        </p:txBody>
      </p:sp>
      <p:sp>
        <p:nvSpPr>
          <p:cNvPr id="5" name="TextBox 4"/>
          <p:cNvSpPr txBox="1"/>
          <p:nvPr/>
        </p:nvSpPr>
        <p:spPr>
          <a:xfrm>
            <a:off x="1089276" y="6246653"/>
            <a:ext cx="6437981" cy="246221"/>
          </a:xfrm>
          <a:prstGeom prst="rect">
            <a:avLst/>
          </a:prstGeom>
          <a:noFill/>
        </p:spPr>
        <p:txBody>
          <a:bodyPr wrap="none" rtlCol="0">
            <a:spAutoFit/>
          </a:bodyPr>
          <a:lstStyle/>
          <a:p>
            <a:r>
              <a:rPr lang="en-US" sz="1000" dirty="0"/>
              <a:t>Source: http://www.insurance.ca.gov/0400-news/0100-press-releases/2016/upload/Fully-Executed-RSA-2.PDF</a:t>
            </a:r>
          </a:p>
        </p:txBody>
      </p:sp>
    </p:spTree>
    <p:extLst>
      <p:ext uri="{BB962C8B-B14F-4D97-AF65-F5344CB8AC3E}">
        <p14:creationId xmlns:p14="http://schemas.microsoft.com/office/powerpoint/2010/main" val="3778009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p:txBody>
          <a:bodyPr/>
          <a:lstStyle/>
          <a:p>
            <a:pPr eaLnBrk="1" hangingPunct="1"/>
            <a:r>
              <a:rPr lang="en-US" altLang="zh-CN" dirty="0"/>
              <a:t>Discussion</a:t>
            </a:r>
          </a:p>
        </p:txBody>
      </p:sp>
      <p:sp>
        <p:nvSpPr>
          <p:cNvPr id="53251" name="Rectangle 3"/>
          <p:cNvSpPr>
            <a:spLocks noGrp="1"/>
          </p:cNvSpPr>
          <p:nvPr>
            <p:ph type="body" idx="1"/>
          </p:nvPr>
        </p:nvSpPr>
        <p:spPr/>
        <p:txBody>
          <a:bodyPr/>
          <a:lstStyle/>
          <a:p>
            <a:pPr marL="0" indent="0" eaLnBrk="1" hangingPunct="1">
              <a:buFont typeface="Arial" charset="0"/>
              <a:buNone/>
              <a:defRPr/>
            </a:pPr>
            <a:r>
              <a:rPr lang="en-US" altLang="zh-CN" dirty="0"/>
              <a:t>Q3:</a:t>
            </a:r>
          </a:p>
          <a:p>
            <a:pPr lvl="0"/>
            <a:r>
              <a:rPr lang="en-US" dirty="0"/>
              <a:t>It's possible that attackers tried to compromise the Anthem network as early as April 2014, but were thwarted. However, they kept at it and eventually succeeded. How do you know if you really clean up the hacked network? </a:t>
            </a:r>
          </a:p>
          <a:p>
            <a:pPr marL="609600" indent="-609600" eaLnBrk="1" hangingPunct="1">
              <a:defRPr/>
            </a:pPr>
            <a:endParaRPr lang="en-US" altLang="zh-CN" dirty="0"/>
          </a:p>
        </p:txBody>
      </p:sp>
      <p:sp>
        <p:nvSpPr>
          <p:cNvPr id="2" name="TextBox 1"/>
          <p:cNvSpPr txBox="1"/>
          <p:nvPr/>
        </p:nvSpPr>
        <p:spPr>
          <a:xfrm>
            <a:off x="1371600" y="5562600"/>
            <a:ext cx="6618158" cy="369332"/>
          </a:xfrm>
          <a:prstGeom prst="rect">
            <a:avLst/>
          </a:prstGeom>
          <a:noFill/>
        </p:spPr>
        <p:txBody>
          <a:bodyPr wrap="none" rtlCol="0">
            <a:spAutoFit/>
          </a:bodyPr>
          <a:lstStyle/>
          <a:p>
            <a:r>
              <a:rPr lang="en-US" dirty="0"/>
              <a:t>Reset all passwords; disconnect the affected systems; hard job.</a:t>
            </a:r>
          </a:p>
        </p:txBody>
      </p:sp>
    </p:spTree>
    <p:extLst>
      <p:ext uri="{BB962C8B-B14F-4D97-AF65-F5344CB8AC3E}">
        <p14:creationId xmlns:p14="http://schemas.microsoft.com/office/powerpoint/2010/main" val="292245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altLang="zh-CN" dirty="0"/>
              <a:t>Collecting information with social engineering</a:t>
            </a:r>
          </a:p>
        </p:txBody>
      </p:sp>
      <p:sp>
        <p:nvSpPr>
          <p:cNvPr id="22530" name="Content Placeholder 2"/>
          <p:cNvSpPr>
            <a:spLocks noGrp="1"/>
          </p:cNvSpPr>
          <p:nvPr>
            <p:ph idx="1"/>
          </p:nvPr>
        </p:nvSpPr>
        <p:spPr/>
        <p:txBody>
          <a:bodyPr/>
          <a:lstStyle/>
          <a:p>
            <a:pPr eaLnBrk="1" hangingPunct="1"/>
            <a:r>
              <a:rPr lang="en-US" altLang="zh-CN" dirty="0"/>
              <a:t>Anthem, based on data posted to LinkedIn and job listings, uses </a:t>
            </a:r>
            <a:r>
              <a:rPr lang="en-US" altLang="zh-CN" dirty="0" err="1">
                <a:solidFill>
                  <a:srgbClr val="FF0000"/>
                </a:solidFill>
              </a:rPr>
              <a:t>TeraData</a:t>
            </a:r>
            <a:r>
              <a:rPr lang="en-US" altLang="zh-CN" dirty="0"/>
              <a:t> for data warehousing</a:t>
            </a:r>
          </a:p>
          <a:p>
            <a:pPr lvl="1" eaLnBrk="1" hangingPunct="1"/>
            <a:r>
              <a:rPr lang="en-US" altLang="zh-CN" dirty="0" err="1"/>
              <a:t>TeraData</a:t>
            </a:r>
            <a:r>
              <a:rPr lang="en-US" altLang="zh-CN" dirty="0"/>
              <a:t> is a robust and secure database platform.</a:t>
            </a:r>
          </a:p>
          <a:p>
            <a:pPr marL="342900" lvl="1" indent="-342900" eaLnBrk="1" hangingPunct="1">
              <a:buFont typeface="Arial" charset="0"/>
              <a:buChar char="•"/>
            </a:pPr>
            <a:r>
              <a:rPr lang="en-US" altLang="zh-CN" sz="2100" dirty="0">
                <a:solidFill>
                  <a:srgbClr val="FF0000"/>
                </a:solidFill>
              </a:rPr>
              <a:t>How to protect your information from being misused in social media and on Internet?</a:t>
            </a:r>
          </a:p>
          <a:p>
            <a:pPr eaLnBrk="1" hangingPunct="1"/>
            <a:endParaRPr lang="en-US" altLang="zh-CN" dirty="0"/>
          </a:p>
        </p:txBody>
      </p:sp>
    </p:spTree>
    <p:extLst>
      <p:ext uri="{BB962C8B-B14F-4D97-AF65-F5344CB8AC3E}">
        <p14:creationId xmlns:p14="http://schemas.microsoft.com/office/powerpoint/2010/main" val="2408460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impact</a:t>
            </a:r>
          </a:p>
        </p:txBody>
      </p:sp>
      <p:sp>
        <p:nvSpPr>
          <p:cNvPr id="3" name="Content Placeholder 2"/>
          <p:cNvSpPr>
            <a:spLocks noGrp="1"/>
          </p:cNvSpPr>
          <p:nvPr>
            <p:ph idx="1"/>
          </p:nvPr>
        </p:nvSpPr>
        <p:spPr/>
        <p:txBody>
          <a:bodyPr/>
          <a:lstStyle/>
          <a:p>
            <a:r>
              <a:rPr lang="en-US" dirty="0"/>
              <a:t>The average cost of each medical record leaked is $194</a:t>
            </a:r>
          </a:p>
          <a:p>
            <a:r>
              <a:rPr lang="en-US" dirty="0"/>
              <a:t>With 80 million records leaked, the total cost is:</a:t>
            </a:r>
          </a:p>
          <a:p>
            <a:pPr lvl="1"/>
            <a:r>
              <a:rPr lang="en-US" dirty="0"/>
              <a:t>$194*80m = 1.6 billion dollars</a:t>
            </a:r>
          </a:p>
        </p:txBody>
      </p:sp>
      <p:sp>
        <p:nvSpPr>
          <p:cNvPr id="4" name="TextBox 3"/>
          <p:cNvSpPr txBox="1"/>
          <p:nvPr/>
        </p:nvSpPr>
        <p:spPr>
          <a:xfrm>
            <a:off x="1495677" y="6238958"/>
            <a:ext cx="6152646" cy="253916"/>
          </a:xfrm>
          <a:prstGeom prst="rect">
            <a:avLst/>
          </a:prstGeom>
          <a:noFill/>
        </p:spPr>
        <p:txBody>
          <a:bodyPr wrap="none" rtlCol="0">
            <a:spAutoFit/>
          </a:bodyPr>
          <a:lstStyle/>
          <a:p>
            <a:r>
              <a:rPr lang="en-US" sz="1050" dirty="0"/>
              <a:t>Source: https://nhlearningsolutions.com/Portals/0/Documents/2015-Cost-of-Data-Breach-Study.PDF</a:t>
            </a:r>
          </a:p>
        </p:txBody>
      </p:sp>
    </p:spTree>
    <p:extLst>
      <p:ext uri="{BB962C8B-B14F-4D97-AF65-F5344CB8AC3E}">
        <p14:creationId xmlns:p14="http://schemas.microsoft.com/office/powerpoint/2010/main" val="3197898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altLang="zh-CN" dirty="0"/>
              <a:t>Who did it?</a:t>
            </a:r>
          </a:p>
        </p:txBody>
      </p:sp>
      <p:sp>
        <p:nvSpPr>
          <p:cNvPr id="23554" name="Slide Number Placeholder 3"/>
          <p:cNvSpPr>
            <a:spLocks noGrp="1"/>
          </p:cNvSpPr>
          <p:nvPr>
            <p:ph type="sldNum" sz="quarter" idx="4294967295"/>
          </p:nvPr>
        </p:nvSpPr>
        <p:spPr bwMode="auto">
          <a:xfrm>
            <a:off x="8020050" y="6329363"/>
            <a:ext cx="495300" cy="365125"/>
          </a:xfrm>
          <a:prstGeom prst="rect">
            <a:avLst/>
          </a:prstGeom>
          <a:ln>
            <a:miter lim="800000"/>
            <a:headEnd/>
            <a:tailEnd/>
          </a:ln>
        </p:spPr>
        <p:txBody>
          <a:bodyPr vert="horz" lIns="91440" tIns="45720" rIns="91440" bIns="45720" rtlCol="0" anchor="ctr"/>
          <a:lstStyle>
            <a:defPPr>
              <a:defRPr lang="en-US"/>
            </a:defPPr>
            <a:lvl1pPr algn="r" defTabSz="457200" rtl="0" fontAlgn="auto">
              <a:spcBef>
                <a:spcPts val="0"/>
              </a:spcBef>
              <a:spcAft>
                <a:spcPts val="0"/>
              </a:spcAft>
              <a:defRPr sz="900" kern="1200">
                <a:solidFill>
                  <a:schemeClr val="tx1">
                    <a:tint val="75000"/>
                  </a:schemeClr>
                </a:solidFill>
                <a:latin typeface="+mn-lt"/>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FB267019-40B7-405C-98B7-75F3216AFF79}" type="slidenum">
              <a:rPr lang="en-US" smtClean="0"/>
              <a:pPr>
                <a:defRPr/>
              </a:pPr>
              <a:t>19</a:t>
            </a:fld>
            <a:endParaRPr lang="en-US" altLang="zh-CN">
              <a:solidFill>
                <a:srgbClr val="FFFFFF"/>
              </a:solidFill>
              <a:latin typeface="+mn-lt"/>
            </a:endParaRPr>
          </a:p>
        </p:txBody>
      </p:sp>
      <p:sp>
        <p:nvSpPr>
          <p:cNvPr id="26628" name="Content Placeholder 6"/>
          <p:cNvSpPr>
            <a:spLocks noGrp="1"/>
          </p:cNvSpPr>
          <p:nvPr>
            <p:ph idx="1"/>
          </p:nvPr>
        </p:nvSpPr>
        <p:spPr>
          <a:xfrm>
            <a:off x="628650" y="2201735"/>
            <a:ext cx="7035282" cy="3354971"/>
          </a:xfrm>
        </p:spPr>
        <p:txBody>
          <a:bodyPr/>
          <a:lstStyle/>
          <a:p>
            <a:pPr eaLnBrk="1" hangingPunct="1"/>
            <a:r>
              <a:rPr lang="en-US" altLang="zh-CN" dirty="0"/>
              <a:t>Some evidence suggests it is known as Axiom, Shell Crew or Group 72. </a:t>
            </a:r>
          </a:p>
          <a:p>
            <a:pPr eaLnBrk="1" hangingPunct="1"/>
            <a:endParaRPr lang="zh-CN" altLang="en-US" dirty="0"/>
          </a:p>
        </p:txBody>
      </p:sp>
      <p:sp>
        <p:nvSpPr>
          <p:cNvPr id="2" name="TextBox 1"/>
          <p:cNvSpPr txBox="1"/>
          <p:nvPr/>
        </p:nvSpPr>
        <p:spPr>
          <a:xfrm>
            <a:off x="1826697" y="6231264"/>
            <a:ext cx="5490606" cy="261610"/>
          </a:xfrm>
          <a:prstGeom prst="rect">
            <a:avLst/>
          </a:prstGeom>
          <a:noFill/>
        </p:spPr>
        <p:txBody>
          <a:bodyPr wrap="none" rtlCol="0">
            <a:spAutoFit/>
          </a:bodyPr>
          <a:lstStyle/>
          <a:p>
            <a:r>
              <a:rPr lang="en-US" sz="1100" dirty="0"/>
              <a:t>Source: http://www.ibj.com/articles/51789-anthems-it-system-had-cracks-before-hack</a:t>
            </a:r>
          </a:p>
        </p:txBody>
      </p:sp>
    </p:spTree>
    <p:extLst>
      <p:ext uri="{BB962C8B-B14F-4D97-AF65-F5344CB8AC3E}">
        <p14:creationId xmlns:p14="http://schemas.microsoft.com/office/powerpoint/2010/main" val="572303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28650" y="1417638"/>
            <a:ext cx="7886700" cy="4906962"/>
          </a:xfrm>
        </p:spPr>
        <p:txBody>
          <a:bodyPr>
            <a:noAutofit/>
          </a:bodyPr>
          <a:lstStyle/>
          <a:p>
            <a:r>
              <a:rPr lang="en-US" sz="2800" dirty="0"/>
              <a:t>The company affected by the cyber breach has not disclosed all details of the incident publicly and likely will not do so in the future. However, sufficient information is available online and within the cybersecurity community to infer the probable events during the breach.</a:t>
            </a:r>
          </a:p>
          <a:p>
            <a:r>
              <a:rPr lang="en-US" sz="2800" dirty="0"/>
              <a:t>While 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altLang="zh-CN" dirty="0"/>
              <a:t>Fraudulent domain</a:t>
            </a:r>
          </a:p>
        </p:txBody>
      </p:sp>
      <p:sp>
        <p:nvSpPr>
          <p:cNvPr id="30722" name="Content Placeholder 2"/>
          <p:cNvSpPr>
            <a:spLocks noGrp="1"/>
          </p:cNvSpPr>
          <p:nvPr>
            <p:ph idx="1"/>
          </p:nvPr>
        </p:nvSpPr>
        <p:spPr/>
        <p:txBody>
          <a:bodyPr>
            <a:normAutofit fontScale="92500" lnSpcReduction="10000"/>
          </a:bodyPr>
          <a:lstStyle/>
          <a:p>
            <a:pPr eaLnBrk="1" hangingPunct="1"/>
            <a:r>
              <a:rPr lang="en-US" altLang="zh-CN" dirty="0"/>
              <a:t>WellPoint Inc. is the parent of Anthem</a:t>
            </a:r>
          </a:p>
          <a:p>
            <a:pPr lvl="1" eaLnBrk="1" hangingPunct="1"/>
            <a:r>
              <a:rPr lang="en-US" altLang="zh-CN" dirty="0"/>
              <a:t>www.wellpoint.com</a:t>
            </a:r>
          </a:p>
          <a:p>
            <a:pPr lvl="1" eaLnBrk="1" hangingPunct="1"/>
            <a:r>
              <a:rPr lang="en-US" altLang="zh-CN" dirty="0"/>
              <a:t>the nation’s second largest health insurance company</a:t>
            </a:r>
          </a:p>
          <a:p>
            <a:pPr eaLnBrk="1" hangingPunct="1"/>
            <a:r>
              <a:rPr lang="en-US" altLang="zh-CN" dirty="0"/>
              <a:t>The hacker registered a domain on April 2014:</a:t>
            </a:r>
          </a:p>
          <a:p>
            <a:pPr lvl="1" eaLnBrk="1" hangingPunct="1"/>
            <a:r>
              <a:rPr lang="en-US" altLang="zh-CN" dirty="0"/>
              <a:t>www.we11point.com</a:t>
            </a:r>
          </a:p>
          <a:p>
            <a:pPr lvl="1" eaLnBrk="1" hangingPunct="1"/>
            <a:r>
              <a:rPr lang="en-US" altLang="zh-CN" dirty="0"/>
              <a:t>mimic the legitimate domain</a:t>
            </a:r>
          </a:p>
          <a:p>
            <a:pPr eaLnBrk="1" hangingPunct="1"/>
            <a:r>
              <a:rPr lang="en-US" altLang="zh-CN" dirty="0"/>
              <a:t>The Anthem name-change may have created a triggering event to stage the attacks.</a:t>
            </a:r>
          </a:p>
        </p:txBody>
      </p:sp>
    </p:spTree>
    <p:extLst>
      <p:ext uri="{BB962C8B-B14F-4D97-AF65-F5344CB8AC3E}">
        <p14:creationId xmlns:p14="http://schemas.microsoft.com/office/powerpoint/2010/main" val="85405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altLang="zh-CN" dirty="0"/>
              <a:t>Fraudulent domains</a:t>
            </a:r>
          </a:p>
        </p:txBody>
      </p:sp>
      <p:sp>
        <p:nvSpPr>
          <p:cNvPr id="29698" name="Slide Number Placeholder 3"/>
          <p:cNvSpPr>
            <a:spLocks noGrp="1"/>
          </p:cNvSpPr>
          <p:nvPr>
            <p:ph type="sldNum" sz="quarter" idx="4294967295"/>
          </p:nvPr>
        </p:nvSpPr>
        <p:spPr bwMode="auto">
          <a:xfrm>
            <a:off x="8020050" y="6329363"/>
            <a:ext cx="495300" cy="365125"/>
          </a:xfrm>
          <a:prstGeom prst="rect">
            <a:avLst/>
          </a:prstGeom>
          <a:ln>
            <a:miter lim="800000"/>
            <a:headEnd/>
            <a:tailEnd/>
          </a:ln>
        </p:spPr>
        <p:txBody>
          <a:bodyPr vert="horz" lIns="91440" tIns="45720" rIns="91440" bIns="45720" rtlCol="0" anchor="ctr"/>
          <a:lstStyle>
            <a:defPPr>
              <a:defRPr lang="en-US"/>
            </a:defPPr>
            <a:lvl1pPr algn="r" defTabSz="457200" rtl="0" fontAlgn="auto">
              <a:spcBef>
                <a:spcPts val="0"/>
              </a:spcBef>
              <a:spcAft>
                <a:spcPts val="0"/>
              </a:spcAft>
              <a:defRPr sz="900" kern="1200">
                <a:solidFill>
                  <a:schemeClr val="tx1">
                    <a:tint val="75000"/>
                  </a:schemeClr>
                </a:solidFill>
                <a:latin typeface="+mn-lt"/>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FB267019-40B7-405C-98B7-75F3216AFF79}" type="slidenum">
              <a:rPr lang="en-US" smtClean="0"/>
              <a:pPr>
                <a:defRPr/>
              </a:pPr>
              <a:t>21</a:t>
            </a:fld>
            <a:endParaRPr lang="en-US" altLang="zh-CN">
              <a:solidFill>
                <a:srgbClr val="FFFFFF"/>
              </a:solidFill>
              <a:latin typeface="+mn-lt"/>
            </a:endParaRPr>
          </a:p>
        </p:txBody>
      </p:sp>
      <p:sp>
        <p:nvSpPr>
          <p:cNvPr id="33796" name="Content Placeholder 6"/>
          <p:cNvSpPr>
            <a:spLocks noGrp="1"/>
          </p:cNvSpPr>
          <p:nvPr>
            <p:ph idx="1"/>
          </p:nvPr>
        </p:nvSpPr>
        <p:spPr>
          <a:xfrm>
            <a:off x="117475" y="1295400"/>
            <a:ext cx="8569325" cy="4830763"/>
          </a:xfrm>
        </p:spPr>
        <p:txBody>
          <a:bodyPr/>
          <a:lstStyle/>
          <a:p>
            <a:pPr eaLnBrk="1" hangingPunct="1"/>
            <a:r>
              <a:rPr lang="en-US" altLang="zh-CN" dirty="0"/>
              <a:t>The hackers also created the following domains:</a:t>
            </a:r>
          </a:p>
          <a:p>
            <a:pPr lvl="1" eaLnBrk="1" hangingPunct="1"/>
            <a:r>
              <a:rPr lang="en-US" altLang="zh-CN" dirty="0"/>
              <a:t>myhr.we11point.com</a:t>
            </a:r>
          </a:p>
          <a:p>
            <a:pPr lvl="1" eaLnBrk="1" hangingPunct="1"/>
            <a:r>
              <a:rPr lang="en-US" altLang="zh-CN" dirty="0"/>
              <a:t>hrsolutions.we11point.com</a:t>
            </a:r>
          </a:p>
          <a:p>
            <a:pPr lvl="1" eaLnBrk="1" hangingPunct="1"/>
            <a:r>
              <a:rPr lang="en-US" altLang="zh-CN" dirty="0">
                <a:solidFill>
                  <a:srgbClr val="FF0000"/>
                </a:solidFill>
              </a:rPr>
              <a:t>https://extcitrix.we11point.com</a:t>
            </a:r>
          </a:p>
          <a:p>
            <a:pPr lvl="2" eaLnBrk="1" hangingPunct="1"/>
            <a:r>
              <a:rPr lang="en-US" altLang="zh-CN" dirty="0"/>
              <a:t>Citrix is a legitimate VPN software used in Anthem</a:t>
            </a:r>
          </a:p>
          <a:p>
            <a:pPr lvl="2" eaLnBrk="1" hangingPunct="1"/>
            <a:r>
              <a:rPr lang="en-US" altLang="zh-CN" dirty="0"/>
              <a:t>Hackers may provide a fake VPN software on the site</a:t>
            </a:r>
          </a:p>
          <a:p>
            <a:pPr lvl="3" eaLnBrk="1" hangingPunct="1"/>
            <a:r>
              <a:rPr lang="en-US" altLang="zh-CN" sz="1800" dirty="0">
                <a:solidFill>
                  <a:srgbClr val="FF0000"/>
                </a:solidFill>
              </a:rPr>
              <a:t>How to wrap legitimate software with malware?</a:t>
            </a:r>
          </a:p>
          <a:p>
            <a:pPr lvl="2" eaLnBrk="1" hangingPunct="1"/>
            <a:r>
              <a:rPr lang="en-US" altLang="zh-CN" dirty="0"/>
              <a:t>The hackers created a https website with “valid” certificate</a:t>
            </a:r>
          </a:p>
          <a:p>
            <a:pPr lvl="3" eaLnBrk="1" hangingPunct="1"/>
            <a:r>
              <a:rPr lang="en-US" altLang="zh-CN" sz="1800" dirty="0"/>
              <a:t>Signed by </a:t>
            </a:r>
            <a:r>
              <a:rPr lang="en-US" altLang="zh-CN" sz="1800" dirty="0" err="1"/>
              <a:t>DTOPToolZ</a:t>
            </a:r>
            <a:r>
              <a:rPr lang="en-US" altLang="zh-CN" sz="1800" dirty="0"/>
              <a:t> =&gt; deep panda, not by anthem!</a:t>
            </a:r>
          </a:p>
          <a:p>
            <a:pPr lvl="3" eaLnBrk="1" hangingPunct="1"/>
            <a:r>
              <a:rPr lang="en-US" altLang="zh-CN" sz="1800" dirty="0">
                <a:solidFill>
                  <a:srgbClr val="FF0000"/>
                </a:solidFill>
              </a:rPr>
              <a:t>What does https: really tell you???</a:t>
            </a:r>
          </a:p>
          <a:p>
            <a:pPr eaLnBrk="1" hangingPunct="1"/>
            <a:endParaRPr lang="en-US" altLang="zh-CN" sz="2800" dirty="0"/>
          </a:p>
        </p:txBody>
      </p:sp>
    </p:spTree>
    <p:extLst>
      <p:ext uri="{BB962C8B-B14F-4D97-AF65-F5344CB8AC3E}">
        <p14:creationId xmlns:p14="http://schemas.microsoft.com/office/powerpoint/2010/main" val="4160203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285750" y="425942"/>
            <a:ext cx="8229600" cy="944562"/>
          </a:xfrm>
        </p:spPr>
        <p:txBody>
          <a:bodyPr/>
          <a:lstStyle/>
          <a:p>
            <a:pPr eaLnBrk="1" hangingPunct="1"/>
            <a:r>
              <a:rPr lang="en-US" altLang="zh-CN" dirty="0" err="1"/>
              <a:t>Scanbox</a:t>
            </a:r>
            <a:endParaRPr lang="en-US" altLang="zh-CN" dirty="0"/>
          </a:p>
        </p:txBody>
      </p:sp>
      <p:sp>
        <p:nvSpPr>
          <p:cNvPr id="24578" name="Slide Number Placeholder 3"/>
          <p:cNvSpPr>
            <a:spLocks noGrp="1"/>
          </p:cNvSpPr>
          <p:nvPr>
            <p:ph type="sldNum" sz="quarter" idx="4294967295"/>
          </p:nvPr>
        </p:nvSpPr>
        <p:spPr bwMode="auto">
          <a:xfrm>
            <a:off x="8020050" y="6329363"/>
            <a:ext cx="495300" cy="365125"/>
          </a:xfrm>
          <a:prstGeom prst="rect">
            <a:avLst/>
          </a:prstGeom>
          <a:ln>
            <a:miter lim="800000"/>
            <a:headEnd/>
            <a:tailEnd/>
          </a:ln>
        </p:spPr>
        <p:txBody>
          <a:bodyPr vert="horz" lIns="91440" tIns="45720" rIns="91440" bIns="45720" rtlCol="0" anchor="ctr"/>
          <a:lstStyle>
            <a:defPPr>
              <a:defRPr lang="en-US"/>
            </a:defPPr>
            <a:lvl1pPr algn="r" defTabSz="457200" rtl="0" fontAlgn="auto">
              <a:spcBef>
                <a:spcPts val="0"/>
              </a:spcBef>
              <a:spcAft>
                <a:spcPts val="0"/>
              </a:spcAft>
              <a:defRPr sz="900" kern="1200">
                <a:solidFill>
                  <a:schemeClr val="tx1">
                    <a:tint val="75000"/>
                  </a:schemeClr>
                </a:solidFill>
                <a:latin typeface="+mn-lt"/>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FB267019-40B7-405C-98B7-75F3216AFF79}" type="slidenum">
              <a:rPr lang="en-US" smtClean="0"/>
              <a:pPr>
                <a:defRPr/>
              </a:pPr>
              <a:t>22</a:t>
            </a:fld>
            <a:endParaRPr lang="en-US" altLang="zh-CN">
              <a:solidFill>
                <a:srgbClr val="FFFFFF"/>
              </a:solidFill>
              <a:latin typeface="+mn-lt"/>
            </a:endParaRPr>
          </a:p>
        </p:txBody>
      </p:sp>
      <p:sp>
        <p:nvSpPr>
          <p:cNvPr id="27652" name="Content Placeholder 6"/>
          <p:cNvSpPr>
            <a:spLocks noGrp="1"/>
          </p:cNvSpPr>
          <p:nvPr>
            <p:ph idx="1"/>
          </p:nvPr>
        </p:nvSpPr>
        <p:spPr>
          <a:xfrm>
            <a:off x="685800" y="1087438"/>
            <a:ext cx="8237538" cy="5541962"/>
          </a:xfrm>
        </p:spPr>
        <p:txBody>
          <a:bodyPr>
            <a:normAutofit fontScale="92500" lnSpcReduction="20000"/>
          </a:bodyPr>
          <a:lstStyle/>
          <a:p>
            <a:pPr eaLnBrk="1" hangingPunct="1"/>
            <a:r>
              <a:rPr lang="en-US" altLang="zh-CN" dirty="0" err="1"/>
              <a:t>CrowdStrike</a:t>
            </a:r>
            <a:r>
              <a:rPr lang="en-US" altLang="zh-CN" dirty="0"/>
              <a:t> publishes a snapshot of the Deep Panda attack framework – known as “</a:t>
            </a:r>
            <a:r>
              <a:rPr lang="en-US" altLang="zh-CN" dirty="0" err="1"/>
              <a:t>Scanbox</a:t>
            </a:r>
            <a:r>
              <a:rPr lang="en-US" altLang="zh-CN" dirty="0"/>
              <a:t>”</a:t>
            </a:r>
          </a:p>
          <a:p>
            <a:pPr eaLnBrk="1" hangingPunct="1"/>
            <a:r>
              <a:rPr lang="en-US" altLang="zh-CN" dirty="0" err="1"/>
              <a:t>Scanbox</a:t>
            </a:r>
            <a:r>
              <a:rPr lang="en-US" altLang="zh-CN" dirty="0"/>
              <a:t> is executed in a web browser and therefore bypasses most current anti-malware detection.</a:t>
            </a:r>
          </a:p>
          <a:p>
            <a:pPr eaLnBrk="1" hangingPunct="1"/>
            <a:r>
              <a:rPr lang="en-US" altLang="zh-CN" dirty="0" err="1"/>
              <a:t>Scanbox</a:t>
            </a:r>
            <a:r>
              <a:rPr lang="en-US" altLang="zh-CN" dirty="0"/>
              <a:t> has various plug-ins:</a:t>
            </a:r>
          </a:p>
          <a:p>
            <a:pPr lvl="1" eaLnBrk="1" hangingPunct="1"/>
            <a:r>
              <a:rPr lang="en-US" altLang="zh-CN" sz="1800" dirty="0"/>
              <a:t>Software Recon</a:t>
            </a:r>
          </a:p>
          <a:p>
            <a:pPr lvl="1" eaLnBrk="1" hangingPunct="1"/>
            <a:r>
              <a:rPr lang="en-US" altLang="zh-CN" sz="1800" dirty="0"/>
              <a:t>Browser Plugin</a:t>
            </a:r>
          </a:p>
          <a:p>
            <a:pPr lvl="1" eaLnBrk="1" hangingPunct="1"/>
            <a:r>
              <a:rPr lang="en-US" altLang="zh-CN" sz="1800" dirty="0"/>
              <a:t>Flash Recon</a:t>
            </a:r>
          </a:p>
          <a:p>
            <a:pPr lvl="1" eaLnBrk="1" hangingPunct="1"/>
            <a:r>
              <a:rPr lang="en-US" altLang="zh-CN" sz="1800" dirty="0"/>
              <a:t>SharePoint Recon</a:t>
            </a:r>
          </a:p>
          <a:p>
            <a:pPr lvl="1" eaLnBrk="1" hangingPunct="1"/>
            <a:r>
              <a:rPr lang="en-US" altLang="zh-CN" sz="1800" dirty="0"/>
              <a:t>PDF Recon</a:t>
            </a:r>
          </a:p>
          <a:p>
            <a:pPr lvl="1" eaLnBrk="1" hangingPunct="1"/>
            <a:r>
              <a:rPr lang="en-US" altLang="zh-CN" sz="1800" dirty="0"/>
              <a:t>Chrome Security</a:t>
            </a:r>
          </a:p>
          <a:p>
            <a:pPr lvl="1" eaLnBrk="1" hangingPunct="1"/>
            <a:r>
              <a:rPr lang="en-US" altLang="zh-CN" sz="1800" dirty="0"/>
              <a:t>Java Recon</a:t>
            </a:r>
          </a:p>
          <a:p>
            <a:pPr lvl="1" eaLnBrk="1" hangingPunct="1"/>
            <a:r>
              <a:rPr lang="en-US" altLang="zh-CN" sz="1800" dirty="0"/>
              <a:t>Internal UP Recon</a:t>
            </a:r>
          </a:p>
          <a:p>
            <a:pPr lvl="1" eaLnBrk="1" hangingPunct="1"/>
            <a:r>
              <a:rPr lang="en-US" altLang="zh-CN" sz="1800" dirty="0"/>
              <a:t>JavaScript Key Logger****</a:t>
            </a:r>
          </a:p>
        </p:txBody>
      </p:sp>
    </p:spTree>
    <p:extLst>
      <p:ext uri="{BB962C8B-B14F-4D97-AF65-F5344CB8AC3E}">
        <p14:creationId xmlns:p14="http://schemas.microsoft.com/office/powerpoint/2010/main" val="1054644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3"/>
          <p:cNvSpPr>
            <a:spLocks noGrp="1"/>
          </p:cNvSpPr>
          <p:nvPr>
            <p:ph type="title"/>
          </p:nvPr>
        </p:nvSpPr>
        <p:spPr/>
        <p:txBody>
          <a:bodyPr/>
          <a:lstStyle/>
          <a:p>
            <a:pPr eaLnBrk="1" hangingPunct="1"/>
            <a:r>
              <a:rPr lang="en-US" altLang="zh-CN" dirty="0"/>
              <a:t>More on </a:t>
            </a:r>
            <a:r>
              <a:rPr lang="en-US" altLang="zh-CN" dirty="0" err="1"/>
              <a:t>Scanbox</a:t>
            </a:r>
            <a:endParaRPr lang="en-US" altLang="zh-CN" dirty="0"/>
          </a:p>
        </p:txBody>
      </p:sp>
      <p:sp>
        <p:nvSpPr>
          <p:cNvPr id="5" name="Content Placeholder 4"/>
          <p:cNvSpPr>
            <a:spLocks noGrp="1"/>
          </p:cNvSpPr>
          <p:nvPr>
            <p:ph idx="1"/>
          </p:nvPr>
        </p:nvSpPr>
        <p:spPr>
          <a:xfrm>
            <a:off x="457200" y="1371600"/>
            <a:ext cx="8229600" cy="5029200"/>
          </a:xfrm>
        </p:spPr>
        <p:txBody>
          <a:bodyPr rtlCol="0">
            <a:normAutofit fontScale="85000" lnSpcReduction="20000"/>
          </a:bodyPr>
          <a:lstStyle/>
          <a:p>
            <a:pPr eaLnBrk="1" fontAlgn="auto" hangingPunct="1">
              <a:spcAft>
                <a:spcPts val="0"/>
              </a:spcAft>
              <a:buFont typeface="Arial" pitchFamily="34" charset="0"/>
              <a:buChar char="•"/>
              <a:defRPr/>
            </a:pPr>
            <a:r>
              <a:rPr lang="en-US" dirty="0" err="1">
                <a:solidFill>
                  <a:srgbClr val="FF0000"/>
                </a:solidFill>
              </a:rPr>
              <a:t>ScanBox</a:t>
            </a:r>
            <a:r>
              <a:rPr lang="en-US" dirty="0">
                <a:solidFill>
                  <a:srgbClr val="FF0000"/>
                </a:solidFill>
              </a:rPr>
              <a:t> is a </a:t>
            </a:r>
            <a:r>
              <a:rPr lang="en-US" dirty="0" err="1">
                <a:solidFill>
                  <a:srgbClr val="FF0000"/>
                </a:solidFill>
              </a:rPr>
              <a:t>Javascript</a:t>
            </a:r>
            <a:r>
              <a:rPr lang="en-US" dirty="0">
                <a:solidFill>
                  <a:srgbClr val="FF0000"/>
                </a:solidFill>
              </a:rPr>
              <a:t> framework. </a:t>
            </a:r>
          </a:p>
          <a:p>
            <a:pPr eaLnBrk="1" fontAlgn="auto" hangingPunct="1">
              <a:spcAft>
                <a:spcPts val="0"/>
              </a:spcAft>
              <a:buFont typeface="Arial" pitchFamily="34" charset="0"/>
              <a:buChar char="•"/>
              <a:defRPr/>
            </a:pPr>
            <a:r>
              <a:rPr lang="en-US" dirty="0"/>
              <a:t>The function of </a:t>
            </a:r>
            <a:r>
              <a:rPr lang="en-US" dirty="0" err="1"/>
              <a:t>ScanBox</a:t>
            </a:r>
            <a:r>
              <a:rPr lang="en-US" dirty="0"/>
              <a:t> is to </a:t>
            </a:r>
            <a:r>
              <a:rPr lang="en-US" dirty="0">
                <a:solidFill>
                  <a:srgbClr val="FF0000"/>
                </a:solidFill>
              </a:rPr>
              <a:t>collect information </a:t>
            </a:r>
            <a:r>
              <a:rPr lang="en-US" dirty="0"/>
              <a:t>about the visitor’s system without infecting the system. </a:t>
            </a:r>
          </a:p>
          <a:p>
            <a:pPr lvl="1" eaLnBrk="1" fontAlgn="auto" hangingPunct="1">
              <a:spcAft>
                <a:spcPts val="0"/>
              </a:spcAft>
              <a:buFont typeface="Arial" pitchFamily="34" charset="0"/>
              <a:buChar char="•"/>
              <a:defRPr/>
            </a:pPr>
            <a:r>
              <a:rPr lang="en-US" dirty="0"/>
              <a:t>last page the user visited, </a:t>
            </a:r>
          </a:p>
          <a:p>
            <a:pPr lvl="1" eaLnBrk="1" fontAlgn="auto" hangingPunct="1">
              <a:spcAft>
                <a:spcPts val="0"/>
              </a:spcAft>
              <a:buFont typeface="Arial" pitchFamily="34" charset="0"/>
              <a:buChar char="•"/>
              <a:defRPr/>
            </a:pPr>
            <a:r>
              <a:rPr lang="en-US" dirty="0"/>
              <a:t>OS of the system </a:t>
            </a:r>
          </a:p>
          <a:p>
            <a:pPr lvl="1" eaLnBrk="1" fontAlgn="auto" hangingPunct="1">
              <a:spcAft>
                <a:spcPts val="0"/>
              </a:spcAft>
              <a:buFont typeface="Arial" pitchFamily="34" charset="0"/>
              <a:buChar char="•"/>
              <a:defRPr/>
            </a:pPr>
            <a:r>
              <a:rPr lang="en-US" dirty="0"/>
              <a:t>language settings, </a:t>
            </a:r>
          </a:p>
          <a:p>
            <a:pPr lvl="1" eaLnBrk="1" fontAlgn="auto" hangingPunct="1">
              <a:spcAft>
                <a:spcPts val="0"/>
              </a:spcAft>
              <a:buFont typeface="Arial" pitchFamily="34" charset="0"/>
              <a:buChar char="•"/>
              <a:defRPr/>
            </a:pPr>
            <a:r>
              <a:rPr lang="en-US" dirty="0"/>
              <a:t>screen width and height, </a:t>
            </a:r>
          </a:p>
          <a:p>
            <a:pPr lvl="1" eaLnBrk="1" fontAlgn="auto" hangingPunct="1">
              <a:spcAft>
                <a:spcPts val="0"/>
              </a:spcAft>
              <a:buFont typeface="Arial" pitchFamily="34" charset="0"/>
              <a:buChar char="•"/>
              <a:defRPr/>
            </a:pPr>
            <a:r>
              <a:rPr lang="en-US" dirty="0"/>
              <a:t>web browsers used, </a:t>
            </a:r>
          </a:p>
          <a:p>
            <a:pPr lvl="1" eaLnBrk="1" fontAlgn="auto" hangingPunct="1">
              <a:spcAft>
                <a:spcPts val="0"/>
              </a:spcAft>
              <a:buFont typeface="Arial" pitchFamily="34" charset="0"/>
              <a:buChar char="•"/>
              <a:defRPr/>
            </a:pPr>
            <a:r>
              <a:rPr lang="en-US" dirty="0"/>
              <a:t>geographical location, </a:t>
            </a:r>
          </a:p>
          <a:p>
            <a:pPr lvl="1" eaLnBrk="1" fontAlgn="auto" hangingPunct="1">
              <a:spcAft>
                <a:spcPts val="0"/>
              </a:spcAft>
              <a:buFont typeface="Arial" pitchFamily="34" charset="0"/>
              <a:buChar char="•"/>
              <a:defRPr/>
            </a:pPr>
            <a:r>
              <a:rPr lang="en-US" dirty="0"/>
              <a:t>security software used</a:t>
            </a:r>
          </a:p>
          <a:p>
            <a:pPr lvl="1" eaLnBrk="1" fontAlgn="auto" hangingPunct="1">
              <a:spcAft>
                <a:spcPts val="0"/>
              </a:spcAft>
              <a:buFont typeface="Arial" pitchFamily="34" charset="0"/>
              <a:buChar char="•"/>
              <a:defRPr/>
            </a:pPr>
            <a:r>
              <a:rPr lang="en-US" dirty="0"/>
              <a:t>programs like Java, Acrobat Reader, MS Office and Adobe Flash versions used</a:t>
            </a:r>
          </a:p>
        </p:txBody>
      </p:sp>
    </p:spTree>
    <p:extLst>
      <p:ext uri="{BB962C8B-B14F-4D97-AF65-F5344CB8AC3E}">
        <p14:creationId xmlns:p14="http://schemas.microsoft.com/office/powerpoint/2010/main" val="29518027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en-US" altLang="zh-CN" dirty="0" err="1"/>
              <a:t>Scanbox</a:t>
            </a:r>
            <a:r>
              <a:rPr lang="en-US" altLang="zh-CN" dirty="0"/>
              <a:t> Cont.</a:t>
            </a:r>
          </a:p>
        </p:txBody>
      </p:sp>
      <p:sp>
        <p:nvSpPr>
          <p:cNvPr id="3" name="Content Placeholder 2"/>
          <p:cNvSpPr>
            <a:spLocks noGrp="1"/>
          </p:cNvSpPr>
          <p:nvPr>
            <p:ph idx="1"/>
          </p:nvPr>
        </p:nvSpPr>
        <p:spPr>
          <a:xfrm>
            <a:off x="457200" y="1143000"/>
            <a:ext cx="8229600" cy="5410200"/>
          </a:xfrm>
        </p:spPr>
        <p:txBody>
          <a:bodyPr rtlCol="0">
            <a:normAutofit/>
          </a:bodyPr>
          <a:lstStyle/>
          <a:p>
            <a:pPr eaLnBrk="1" fontAlgn="auto" hangingPunct="1">
              <a:spcAft>
                <a:spcPts val="0"/>
              </a:spcAft>
              <a:buFont typeface="Arial" pitchFamily="34" charset="0"/>
              <a:buChar char="•"/>
              <a:defRPr/>
            </a:pPr>
            <a:r>
              <a:rPr lang="en-US" sz="2800" dirty="0" err="1"/>
              <a:t>ScanBox</a:t>
            </a:r>
            <a:r>
              <a:rPr lang="en-US" sz="2800" dirty="0"/>
              <a:t> also can </a:t>
            </a:r>
            <a:r>
              <a:rPr lang="en-US" sz="2800" dirty="0">
                <a:solidFill>
                  <a:srgbClr val="FF0000"/>
                </a:solidFill>
              </a:rPr>
              <a:t>log the keystrokes </a:t>
            </a:r>
            <a:r>
              <a:rPr lang="en-US" sz="2800" dirty="0"/>
              <a:t>the victim is typing inside the website under the control of the attacker. </a:t>
            </a:r>
          </a:p>
          <a:p>
            <a:pPr eaLnBrk="1" fontAlgn="auto" hangingPunct="1">
              <a:spcAft>
                <a:spcPts val="0"/>
              </a:spcAft>
              <a:buFont typeface="Arial" pitchFamily="34" charset="0"/>
              <a:buChar char="•"/>
              <a:defRPr/>
            </a:pPr>
            <a:r>
              <a:rPr lang="en-US" sz="2800" dirty="0"/>
              <a:t>The </a:t>
            </a:r>
            <a:r>
              <a:rPr lang="en-US" sz="2800" dirty="0" err="1"/>
              <a:t>ScanBox</a:t>
            </a:r>
            <a:r>
              <a:rPr lang="en-US" sz="2800" dirty="0"/>
              <a:t> framework has been deployed on several websites belonging to disparate companies in different countries. </a:t>
            </a:r>
          </a:p>
          <a:p>
            <a:pPr eaLnBrk="1" fontAlgn="auto" hangingPunct="1">
              <a:spcAft>
                <a:spcPts val="0"/>
              </a:spcAft>
              <a:buFont typeface="Arial" pitchFamily="34" charset="0"/>
              <a:buChar char="•"/>
              <a:defRPr/>
            </a:pPr>
            <a:r>
              <a:rPr lang="en-US" sz="2800" dirty="0" err="1">
                <a:solidFill>
                  <a:srgbClr val="FF0000"/>
                </a:solidFill>
              </a:rPr>
              <a:t>ScanBox</a:t>
            </a:r>
            <a:r>
              <a:rPr lang="en-US" sz="2800" dirty="0">
                <a:solidFill>
                  <a:srgbClr val="FF0000"/>
                </a:solidFill>
              </a:rPr>
              <a:t> will bypass most current anti-virus and anti-malware detection.</a:t>
            </a:r>
          </a:p>
          <a:p>
            <a:pPr eaLnBrk="1" fontAlgn="auto" hangingPunct="1">
              <a:spcAft>
                <a:spcPts val="0"/>
              </a:spcAft>
              <a:buFont typeface="Arial" pitchFamily="34" charset="0"/>
              <a:buChar char="•"/>
              <a:defRPr/>
            </a:pPr>
            <a:r>
              <a:rPr lang="en-US" sz="2800" dirty="0" err="1">
                <a:solidFill>
                  <a:srgbClr val="FF0000"/>
                </a:solidFill>
              </a:rPr>
              <a:t>ScanBox</a:t>
            </a:r>
            <a:r>
              <a:rPr lang="en-US" sz="2800" dirty="0">
                <a:solidFill>
                  <a:srgbClr val="FF0000"/>
                </a:solidFill>
              </a:rPr>
              <a:t> can steal your information without being noticed by the users.</a:t>
            </a:r>
          </a:p>
        </p:txBody>
      </p:sp>
    </p:spTree>
    <p:extLst>
      <p:ext uri="{BB962C8B-B14F-4D97-AF65-F5344CB8AC3E}">
        <p14:creationId xmlns:p14="http://schemas.microsoft.com/office/powerpoint/2010/main" val="2639366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US" altLang="zh-CN" dirty="0"/>
              <a:t>Website hijacking</a:t>
            </a:r>
          </a:p>
        </p:txBody>
      </p:sp>
      <p:sp>
        <p:nvSpPr>
          <p:cNvPr id="3" name="Content Placeholder 2"/>
          <p:cNvSpPr>
            <a:spLocks noGrp="1"/>
          </p:cNvSpPr>
          <p:nvPr>
            <p:ph idx="1"/>
          </p:nvPr>
        </p:nvSpPr>
        <p:spPr>
          <a:xfrm>
            <a:off x="457200" y="1295400"/>
            <a:ext cx="8229600" cy="5257800"/>
          </a:xfrm>
        </p:spPr>
        <p:txBody>
          <a:bodyPr>
            <a:normAutofit/>
          </a:bodyPr>
          <a:lstStyle/>
          <a:p>
            <a:pPr eaLnBrk="1" hangingPunct="1"/>
            <a:r>
              <a:rPr lang="en-US" altLang="zh-CN" dirty="0"/>
              <a:t>At least one piece of malware used by the group was intended to mimic the Citrix VPN software used by </a:t>
            </a:r>
            <a:r>
              <a:rPr lang="en-US" altLang="zh-CN" dirty="0" err="1"/>
              <a:t>Wellpoint</a:t>
            </a:r>
            <a:r>
              <a:rPr lang="en-US" altLang="zh-CN" dirty="0"/>
              <a:t> and many other firms.</a:t>
            </a:r>
          </a:p>
          <a:p>
            <a:pPr eaLnBrk="1" hangingPunct="1"/>
            <a:r>
              <a:rPr lang="en-US" altLang="zh-CN" dirty="0"/>
              <a:t>Phishing domains disguised to look like legitimate </a:t>
            </a:r>
            <a:r>
              <a:rPr lang="en-US" altLang="zh-CN" dirty="0" err="1"/>
              <a:t>Wellpoint</a:t>
            </a:r>
            <a:r>
              <a:rPr lang="en-US" altLang="zh-CN" dirty="0"/>
              <a:t> infrastructure and poisoned VPN software that provided the ability to harvest legitimate user credentials</a:t>
            </a:r>
          </a:p>
        </p:txBody>
      </p:sp>
    </p:spTree>
    <p:extLst>
      <p:ext uri="{BB962C8B-B14F-4D97-AF65-F5344CB8AC3E}">
        <p14:creationId xmlns:p14="http://schemas.microsoft.com/office/powerpoint/2010/main" val="32479363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Backdoors on network</a:t>
            </a:r>
          </a:p>
        </p:txBody>
      </p:sp>
      <p:sp>
        <p:nvSpPr>
          <p:cNvPr id="3" name="Content Placeholder 2"/>
          <p:cNvSpPr>
            <a:spLocks noGrp="1"/>
          </p:cNvSpPr>
          <p:nvPr>
            <p:ph idx="1"/>
          </p:nvPr>
        </p:nvSpPr>
        <p:spPr/>
        <p:txBody>
          <a:bodyPr/>
          <a:lstStyle/>
          <a:p>
            <a:r>
              <a:rPr lang="en-US" dirty="0"/>
              <a:t>Attackers were using different </a:t>
            </a:r>
            <a:r>
              <a:rPr lang="en-US" dirty="0">
                <a:solidFill>
                  <a:srgbClr val="FF0000"/>
                </a:solidFill>
              </a:rPr>
              <a:t>custom backdoors</a:t>
            </a:r>
            <a:r>
              <a:rPr lang="en-US" dirty="0"/>
              <a:t> that are not publicly available. That is one indication that it is an advanced attack.</a:t>
            </a:r>
          </a:p>
          <a:p>
            <a:r>
              <a:rPr lang="en-US" dirty="0"/>
              <a:t>The backdoors were a </a:t>
            </a:r>
            <a:r>
              <a:rPr lang="en-US" dirty="0">
                <a:solidFill>
                  <a:srgbClr val="FF0000"/>
                </a:solidFill>
              </a:rPr>
              <a:t>variant of malware </a:t>
            </a:r>
            <a:r>
              <a:rPr lang="en-US" dirty="0"/>
              <a:t>people had “seen before.”</a:t>
            </a:r>
          </a:p>
          <a:p>
            <a:endParaRPr lang="en-US" dirty="0"/>
          </a:p>
        </p:txBody>
      </p:sp>
    </p:spTree>
    <p:extLst>
      <p:ext uri="{BB962C8B-B14F-4D97-AF65-F5344CB8AC3E}">
        <p14:creationId xmlns:p14="http://schemas.microsoft.com/office/powerpoint/2010/main" val="9491753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pPr eaLnBrk="1" hangingPunct="1"/>
            <a:r>
              <a:rPr lang="en-US" altLang="zh-CN" dirty="0"/>
              <a:t>Backdoors on database</a:t>
            </a:r>
          </a:p>
        </p:txBody>
      </p:sp>
      <p:sp>
        <p:nvSpPr>
          <p:cNvPr id="41986" name="Content Placeholder 2"/>
          <p:cNvSpPr>
            <a:spLocks noGrp="1"/>
          </p:cNvSpPr>
          <p:nvPr>
            <p:ph idx="1"/>
          </p:nvPr>
        </p:nvSpPr>
        <p:spPr/>
        <p:txBody>
          <a:bodyPr/>
          <a:lstStyle/>
          <a:p>
            <a:pPr eaLnBrk="1" hangingPunct="1"/>
            <a:r>
              <a:rPr lang="en-US" altLang="zh-CN" dirty="0"/>
              <a:t>The Anthem attackers implemented a “</a:t>
            </a:r>
            <a:r>
              <a:rPr lang="en-US" altLang="zh-CN" dirty="0">
                <a:solidFill>
                  <a:srgbClr val="FF0000"/>
                </a:solidFill>
              </a:rPr>
              <a:t>backdoor</a:t>
            </a:r>
            <a:r>
              <a:rPr lang="en-US" altLang="zh-CN" dirty="0"/>
              <a:t>” process on a database client to </a:t>
            </a:r>
            <a:r>
              <a:rPr lang="en-US" altLang="zh-CN" dirty="0" err="1"/>
              <a:t>exfiltrate</a:t>
            </a:r>
            <a:r>
              <a:rPr lang="en-US" altLang="zh-CN" dirty="0"/>
              <a:t> the records from Anthem’s databases. </a:t>
            </a:r>
          </a:p>
          <a:p>
            <a:pPr eaLnBrk="1" hangingPunct="1"/>
            <a:r>
              <a:rPr lang="en-US" altLang="zh-CN" dirty="0"/>
              <a:t>Using </a:t>
            </a:r>
            <a:r>
              <a:rPr lang="en-US" altLang="zh-CN" dirty="0">
                <a:solidFill>
                  <a:srgbClr val="FF0000"/>
                </a:solidFill>
              </a:rPr>
              <a:t>compromised administrative logins </a:t>
            </a:r>
            <a:r>
              <a:rPr lang="en-US" altLang="zh-CN" dirty="0"/>
              <a:t>and passwords, the attackers submitted database queries remotely to leak the PII records.</a:t>
            </a:r>
          </a:p>
        </p:txBody>
      </p:sp>
    </p:spTree>
    <p:extLst>
      <p:ext uri="{BB962C8B-B14F-4D97-AF65-F5344CB8AC3E}">
        <p14:creationId xmlns:p14="http://schemas.microsoft.com/office/powerpoint/2010/main" val="22280877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p:cNvSpPr>
          <p:nvPr>
            <p:ph type="title"/>
          </p:nvPr>
        </p:nvSpPr>
        <p:spPr/>
        <p:txBody>
          <a:bodyPr/>
          <a:lstStyle/>
          <a:p>
            <a:pPr eaLnBrk="1" hangingPunct="1"/>
            <a:r>
              <a:rPr lang="en-US" altLang="zh-CN" dirty="0"/>
              <a:t>Discussion</a:t>
            </a:r>
          </a:p>
        </p:txBody>
      </p:sp>
      <p:sp>
        <p:nvSpPr>
          <p:cNvPr id="56323" name="Rectangle 3"/>
          <p:cNvSpPr>
            <a:spLocks noGrp="1"/>
          </p:cNvSpPr>
          <p:nvPr>
            <p:ph type="body" idx="1"/>
          </p:nvPr>
        </p:nvSpPr>
        <p:spPr/>
        <p:txBody>
          <a:bodyPr/>
          <a:lstStyle/>
          <a:p>
            <a:pPr marL="0" indent="0" eaLnBrk="1" hangingPunct="1">
              <a:buFont typeface="Arial" charset="0"/>
              <a:buNone/>
              <a:defRPr/>
            </a:pPr>
            <a:r>
              <a:rPr lang="en-US" altLang="zh-CN" dirty="0"/>
              <a:t>Q4:</a:t>
            </a:r>
          </a:p>
          <a:p>
            <a:pPr marL="609600" indent="-609600" eaLnBrk="1" hangingPunct="1">
              <a:defRPr/>
            </a:pPr>
            <a:r>
              <a:rPr lang="en-US" altLang="zh-CN" dirty="0"/>
              <a:t>What are the common ways for backdoor attacks?</a:t>
            </a:r>
            <a:endParaRPr lang="zh-CN" altLang="en-US" dirty="0"/>
          </a:p>
        </p:txBody>
      </p:sp>
    </p:spTree>
    <p:extLst>
      <p:ext uri="{BB962C8B-B14F-4D97-AF65-F5344CB8AC3E}">
        <p14:creationId xmlns:p14="http://schemas.microsoft.com/office/powerpoint/2010/main" val="703277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p:cNvSpPr>
          <p:nvPr>
            <p:ph type="title"/>
          </p:nvPr>
        </p:nvSpPr>
        <p:spPr/>
        <p:txBody>
          <a:bodyPr/>
          <a:lstStyle/>
          <a:p>
            <a:pPr eaLnBrk="1" hangingPunct="1"/>
            <a:r>
              <a:rPr lang="en-US" altLang="zh-CN" dirty="0"/>
              <a:t>Discussion</a:t>
            </a:r>
          </a:p>
        </p:txBody>
      </p:sp>
      <p:sp>
        <p:nvSpPr>
          <p:cNvPr id="56323" name="Rectangle 3"/>
          <p:cNvSpPr>
            <a:spLocks noGrp="1"/>
          </p:cNvSpPr>
          <p:nvPr>
            <p:ph type="body" idx="1"/>
          </p:nvPr>
        </p:nvSpPr>
        <p:spPr/>
        <p:txBody>
          <a:bodyPr/>
          <a:lstStyle/>
          <a:p>
            <a:pPr marL="0" indent="0" eaLnBrk="1" hangingPunct="1">
              <a:buFont typeface="Arial" charset="0"/>
              <a:buNone/>
              <a:defRPr/>
            </a:pPr>
            <a:r>
              <a:rPr lang="en-US" altLang="zh-CN" dirty="0"/>
              <a:t>Q5:</a:t>
            </a:r>
          </a:p>
          <a:p>
            <a:pPr marL="609600" indent="-609600" eaLnBrk="1" hangingPunct="1">
              <a:defRPr/>
            </a:pPr>
            <a:r>
              <a:rPr lang="en-US" altLang="zh-CN" dirty="0"/>
              <a:t>What is data dripping? </a:t>
            </a:r>
          </a:p>
        </p:txBody>
      </p:sp>
    </p:spTree>
    <p:extLst>
      <p:ext uri="{BB962C8B-B14F-4D97-AF65-F5344CB8AC3E}">
        <p14:creationId xmlns:p14="http://schemas.microsoft.com/office/powerpoint/2010/main" val="2184038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685800" y="1752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800" dirty="0">
                <a:solidFill>
                  <a:schemeClr val="dk1"/>
                </a:solidFill>
                <a:latin typeface="Calibri"/>
                <a:ea typeface="Calibri"/>
                <a:cs typeface="Calibri"/>
                <a:sym typeface="Calibri"/>
              </a:rPr>
              <a:t>This case study is adapted from the 2015 Anthem Data Breach, utilizing information from public sources and modified for educational purposes. </a:t>
            </a:r>
          </a:p>
          <a:p>
            <a:pPr>
              <a:defRPr/>
            </a:pPr>
            <a:r>
              <a:rPr lang="en-US" altLang="en-US" sz="28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p:txBody>
          <a:bodyPr/>
          <a:lstStyle/>
          <a:p>
            <a:pPr eaLnBrk="1" hangingPunct="1"/>
            <a:r>
              <a:rPr lang="en-US" altLang="zh-CN" dirty="0"/>
              <a:t>Discussion</a:t>
            </a:r>
          </a:p>
        </p:txBody>
      </p:sp>
      <p:sp>
        <p:nvSpPr>
          <p:cNvPr id="57347" name="Rectangle 3"/>
          <p:cNvSpPr>
            <a:spLocks noGrp="1"/>
          </p:cNvSpPr>
          <p:nvPr>
            <p:ph type="body" idx="1"/>
          </p:nvPr>
        </p:nvSpPr>
        <p:spPr/>
        <p:txBody>
          <a:bodyPr/>
          <a:lstStyle/>
          <a:p>
            <a:pPr marL="0" indent="0" eaLnBrk="1" hangingPunct="1">
              <a:buFont typeface="Arial" charset="0"/>
              <a:buNone/>
              <a:defRPr/>
            </a:pPr>
            <a:r>
              <a:rPr lang="en-US" altLang="zh-CN" dirty="0"/>
              <a:t>Q6:</a:t>
            </a:r>
          </a:p>
          <a:p>
            <a:pPr marL="609600" indent="-609600" eaLnBrk="1" hangingPunct="1">
              <a:defRPr/>
            </a:pPr>
            <a:r>
              <a:rPr lang="en-US" altLang="zh-CN" dirty="0"/>
              <a:t>How does behavioral analysis help to discover the attack? </a:t>
            </a:r>
          </a:p>
          <a:p>
            <a:pPr marL="609600" indent="-609600" eaLnBrk="1" hangingPunct="1">
              <a:defRPr/>
            </a:pPr>
            <a:endParaRPr lang="en-US" altLang="zh-CN" dirty="0"/>
          </a:p>
        </p:txBody>
      </p:sp>
    </p:spTree>
    <p:extLst>
      <p:ext uri="{BB962C8B-B14F-4D97-AF65-F5344CB8AC3E}">
        <p14:creationId xmlns:p14="http://schemas.microsoft.com/office/powerpoint/2010/main" val="35418456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pPr eaLnBrk="1" hangingPunct="1"/>
            <a:r>
              <a:rPr lang="en-US" altLang="zh-CN" dirty="0"/>
              <a:t>User Behavioral Monitor &amp; </a:t>
            </a:r>
            <a:r>
              <a:rPr lang="en-US" dirty="0"/>
              <a:t>Analytics</a:t>
            </a:r>
            <a:endParaRPr lang="en-US" altLang="zh-CN" dirty="0"/>
          </a:p>
        </p:txBody>
      </p:sp>
      <p:sp>
        <p:nvSpPr>
          <p:cNvPr id="3" name="Content Placeholder 2"/>
          <p:cNvSpPr>
            <a:spLocks noGrp="1"/>
          </p:cNvSpPr>
          <p:nvPr>
            <p:ph idx="1"/>
          </p:nvPr>
        </p:nvSpPr>
        <p:spPr>
          <a:xfrm>
            <a:off x="457200" y="1371600"/>
            <a:ext cx="8229600" cy="4953000"/>
          </a:xfrm>
        </p:spPr>
        <p:txBody>
          <a:bodyPr rtlCol="0">
            <a:noAutofit/>
          </a:bodyPr>
          <a:lstStyle/>
          <a:p>
            <a:pPr eaLnBrk="1" hangingPunct="1">
              <a:spcAft>
                <a:spcPts val="0"/>
              </a:spcAft>
              <a:buFont typeface="Arial" pitchFamily="34" charset="0"/>
              <a:buChar char="•"/>
              <a:defRPr/>
            </a:pPr>
            <a:r>
              <a:rPr lang="en-US" sz="2800" dirty="0"/>
              <a:t>An individual at Anthem recognized abnormal behavior and began to investigate. </a:t>
            </a:r>
          </a:p>
          <a:p>
            <a:pPr eaLnBrk="1" hangingPunct="1">
              <a:spcAft>
                <a:spcPts val="0"/>
              </a:spcAft>
              <a:buFont typeface="Arial" pitchFamily="34" charset="0"/>
              <a:buChar char="•"/>
              <a:defRPr/>
            </a:pPr>
            <a:r>
              <a:rPr lang="en-US" sz="2800" dirty="0"/>
              <a:t>This </a:t>
            </a:r>
            <a:r>
              <a:rPr lang="en-US" sz="2800" dirty="0">
                <a:solidFill>
                  <a:srgbClr val="FF0000"/>
                </a:solidFill>
              </a:rPr>
              <a:t>abnormal behavior </a:t>
            </a:r>
            <a:r>
              <a:rPr lang="en-US" sz="2800" dirty="0"/>
              <a:t>went unnoticed for many days. The attackers activities were opaque to Anthem’s defenses and security staff, yet it turns out the </a:t>
            </a:r>
            <a:r>
              <a:rPr lang="en-US" sz="2800" dirty="0">
                <a:solidFill>
                  <a:srgbClr val="FF0000"/>
                </a:solidFill>
              </a:rPr>
              <a:t>activities were not stealth.</a:t>
            </a:r>
          </a:p>
          <a:p>
            <a:pPr eaLnBrk="1" hangingPunct="1">
              <a:spcAft>
                <a:spcPts val="0"/>
              </a:spcAft>
              <a:buFont typeface="Arial" pitchFamily="34" charset="0"/>
              <a:buChar char="•"/>
              <a:defRPr/>
            </a:pPr>
            <a:r>
              <a:rPr lang="en-US" sz="2800" dirty="0"/>
              <a:t>Anthem was using a data loss prevention technology that monitors data traffic on its network, but that it did not detect any suspicious activity.</a:t>
            </a:r>
          </a:p>
        </p:txBody>
      </p:sp>
    </p:spTree>
    <p:extLst>
      <p:ext uri="{BB962C8B-B14F-4D97-AF65-F5344CB8AC3E}">
        <p14:creationId xmlns:p14="http://schemas.microsoft.com/office/powerpoint/2010/main" val="11771942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pPr eaLnBrk="1" hangingPunct="1"/>
            <a:r>
              <a:rPr lang="en-US" altLang="zh-CN" dirty="0"/>
              <a:t>User Behavioral </a:t>
            </a:r>
            <a:r>
              <a:rPr lang="en-US" dirty="0"/>
              <a:t>Analytics</a:t>
            </a:r>
            <a:endParaRPr lang="en-US" altLang="zh-CN" dirty="0"/>
          </a:p>
        </p:txBody>
      </p:sp>
      <p:sp>
        <p:nvSpPr>
          <p:cNvPr id="3" name="Content Placeholder 2"/>
          <p:cNvSpPr>
            <a:spLocks noGrp="1"/>
          </p:cNvSpPr>
          <p:nvPr>
            <p:ph idx="1"/>
          </p:nvPr>
        </p:nvSpPr>
        <p:spPr>
          <a:xfrm>
            <a:off x="457200" y="1371600"/>
            <a:ext cx="8229600" cy="4953000"/>
          </a:xfrm>
        </p:spPr>
        <p:txBody>
          <a:bodyPr rtlCol="0">
            <a:noAutofit/>
          </a:bodyPr>
          <a:lstStyle/>
          <a:p>
            <a:pPr eaLnBrk="1" hangingPunct="1">
              <a:spcAft>
                <a:spcPts val="0"/>
              </a:spcAft>
              <a:buFont typeface="Arial" pitchFamily="34" charset="0"/>
              <a:buChar char="•"/>
              <a:defRPr/>
            </a:pPr>
            <a:r>
              <a:rPr lang="en-US" sz="2800" dirty="0"/>
              <a:t>Need better user behavior anomaly detection tools to identify </a:t>
            </a:r>
            <a:r>
              <a:rPr lang="en-US" sz="2800" dirty="0">
                <a:solidFill>
                  <a:srgbClr val="FF0000"/>
                </a:solidFill>
              </a:rPr>
              <a:t>a pattern of normal behavior </a:t>
            </a:r>
            <a:r>
              <a:rPr lang="en-US" sz="2800" dirty="0"/>
              <a:t>and then receive a notice when </a:t>
            </a:r>
            <a:r>
              <a:rPr lang="en-US" sz="2800" dirty="0">
                <a:solidFill>
                  <a:srgbClr val="FF0000"/>
                </a:solidFill>
              </a:rPr>
              <a:t>abnormal behavior </a:t>
            </a:r>
            <a:r>
              <a:rPr lang="en-US" sz="2800" dirty="0"/>
              <a:t>takes place</a:t>
            </a:r>
          </a:p>
          <a:p>
            <a:pPr eaLnBrk="1" hangingPunct="1">
              <a:spcAft>
                <a:spcPts val="0"/>
              </a:spcAft>
              <a:buFont typeface="Arial" pitchFamily="34" charset="0"/>
              <a:buChar char="•"/>
              <a:defRPr/>
            </a:pPr>
            <a:r>
              <a:rPr lang="en-US" sz="2800" dirty="0"/>
              <a:t>The 80 million records were transferred in smaller chunks, so it is harder to detect, but there are still things Anthem could have done to make its data traffic monitoring systems more likely to detect unusual transfers.</a:t>
            </a:r>
            <a:endParaRPr lang="en-US" sz="2400" dirty="0"/>
          </a:p>
        </p:txBody>
      </p:sp>
    </p:spTree>
    <p:extLst>
      <p:ext uri="{BB962C8B-B14F-4D97-AF65-F5344CB8AC3E}">
        <p14:creationId xmlns:p14="http://schemas.microsoft.com/office/powerpoint/2010/main" val="1885225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pPr eaLnBrk="1" hangingPunct="1"/>
            <a:r>
              <a:rPr lang="en-US" altLang="zh-CN" dirty="0"/>
              <a:t>User Behavioral </a:t>
            </a:r>
            <a:r>
              <a:rPr lang="en-US" dirty="0"/>
              <a:t>Analytics (UBA)</a:t>
            </a:r>
            <a:endParaRPr lang="en-US" altLang="zh-CN" dirty="0"/>
          </a:p>
        </p:txBody>
      </p:sp>
      <p:sp>
        <p:nvSpPr>
          <p:cNvPr id="3" name="Content Placeholder 2"/>
          <p:cNvSpPr>
            <a:spLocks noGrp="1"/>
          </p:cNvSpPr>
          <p:nvPr>
            <p:ph idx="1"/>
          </p:nvPr>
        </p:nvSpPr>
        <p:spPr>
          <a:xfrm>
            <a:off x="457200" y="1371600"/>
            <a:ext cx="8229600" cy="4953000"/>
          </a:xfrm>
        </p:spPr>
        <p:txBody>
          <a:bodyPr rtlCol="0">
            <a:noAutofit/>
          </a:bodyPr>
          <a:lstStyle/>
          <a:p>
            <a:pPr eaLnBrk="1" hangingPunct="1">
              <a:spcAft>
                <a:spcPts val="0"/>
              </a:spcAft>
              <a:buFont typeface="Arial" pitchFamily="34" charset="0"/>
              <a:buChar char="•"/>
              <a:defRPr/>
            </a:pPr>
            <a:r>
              <a:rPr lang="en-US" sz="2800" dirty="0"/>
              <a:t>UBA is changing the face of cybersecurity by closing one of the greatest vulnerability of traditional security systems – What do you do with someone who is in the system with legitimate credentials?</a:t>
            </a:r>
          </a:p>
          <a:p>
            <a:pPr lvl="1" eaLnBrk="1" hangingPunct="1">
              <a:spcAft>
                <a:spcPts val="0"/>
              </a:spcAft>
              <a:buFont typeface="Arial" pitchFamily="34" charset="0"/>
              <a:buChar char="•"/>
              <a:defRPr/>
            </a:pPr>
            <a:r>
              <a:rPr lang="en-US" sz="2400" dirty="0"/>
              <a:t>How to prevent insider misbehavior?</a:t>
            </a:r>
          </a:p>
          <a:p>
            <a:pPr lvl="1" eaLnBrk="1" hangingPunct="1">
              <a:spcAft>
                <a:spcPts val="0"/>
              </a:spcAft>
              <a:buFont typeface="Arial" pitchFamily="34" charset="0"/>
              <a:buChar char="•"/>
              <a:defRPr/>
            </a:pPr>
            <a:r>
              <a:rPr lang="en-US" sz="2400" dirty="0"/>
              <a:t>How to prevent compromised insider account?</a:t>
            </a:r>
          </a:p>
          <a:p>
            <a:pPr eaLnBrk="1" hangingPunct="1">
              <a:spcAft>
                <a:spcPts val="0"/>
              </a:spcAft>
              <a:buFont typeface="Arial" pitchFamily="34" charset="0"/>
              <a:buChar char="•"/>
              <a:defRPr/>
            </a:pPr>
            <a:r>
              <a:rPr lang="en-US" sz="2800" dirty="0"/>
              <a:t>UBA common techniques</a:t>
            </a:r>
          </a:p>
          <a:p>
            <a:pPr lvl="1" eaLnBrk="1" hangingPunct="1">
              <a:spcAft>
                <a:spcPts val="0"/>
              </a:spcAft>
              <a:buFont typeface="Arial" pitchFamily="34" charset="0"/>
              <a:buChar char="•"/>
              <a:defRPr/>
            </a:pPr>
            <a:r>
              <a:rPr lang="en-US" sz="2400" dirty="0"/>
              <a:t>Big data to build baseline data</a:t>
            </a:r>
          </a:p>
          <a:p>
            <a:pPr lvl="1" eaLnBrk="1" hangingPunct="1">
              <a:spcAft>
                <a:spcPts val="0"/>
              </a:spcAft>
              <a:buFont typeface="Arial" pitchFamily="34" charset="0"/>
              <a:buChar char="•"/>
              <a:defRPr/>
            </a:pPr>
            <a:r>
              <a:rPr lang="en-US" sz="2400" dirty="0"/>
              <a:t>Machine learning to detect abnormal behavior</a:t>
            </a:r>
          </a:p>
        </p:txBody>
      </p:sp>
    </p:spTree>
    <p:extLst>
      <p:ext uri="{BB962C8B-B14F-4D97-AF65-F5344CB8AC3E}">
        <p14:creationId xmlns:p14="http://schemas.microsoft.com/office/powerpoint/2010/main" val="35190619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p:cNvSpPr>
          <p:nvPr>
            <p:ph type="title"/>
          </p:nvPr>
        </p:nvSpPr>
        <p:spPr/>
        <p:txBody>
          <a:bodyPr/>
          <a:lstStyle/>
          <a:p>
            <a:pPr eaLnBrk="1" hangingPunct="1"/>
            <a:r>
              <a:rPr lang="en-US" altLang="zh-CN"/>
              <a:t>Discussion</a:t>
            </a:r>
          </a:p>
        </p:txBody>
      </p:sp>
      <p:sp>
        <p:nvSpPr>
          <p:cNvPr id="57347" name="Rectangle 3"/>
          <p:cNvSpPr>
            <a:spLocks noGrp="1"/>
          </p:cNvSpPr>
          <p:nvPr>
            <p:ph type="body" idx="1"/>
          </p:nvPr>
        </p:nvSpPr>
        <p:spPr/>
        <p:txBody>
          <a:bodyPr/>
          <a:lstStyle/>
          <a:p>
            <a:pPr marL="0" indent="0" eaLnBrk="1" hangingPunct="1">
              <a:buFont typeface="Arial" charset="0"/>
              <a:buNone/>
              <a:defRPr/>
            </a:pPr>
            <a:r>
              <a:rPr lang="en-US" altLang="zh-CN" dirty="0"/>
              <a:t>Q7:</a:t>
            </a:r>
          </a:p>
          <a:p>
            <a:pPr marL="609600" indent="-609600" eaLnBrk="1" hangingPunct="1">
              <a:defRPr/>
            </a:pPr>
            <a:r>
              <a:rPr lang="en-US" altLang="zh-CN" dirty="0"/>
              <a:t>Can data encryption help to defeat the attack? Why or why not? </a:t>
            </a:r>
            <a:endParaRPr lang="zh-CN" altLang="en-US" dirty="0"/>
          </a:p>
        </p:txBody>
      </p:sp>
    </p:spTree>
    <p:extLst>
      <p:ext uri="{BB962C8B-B14F-4D97-AF65-F5344CB8AC3E}">
        <p14:creationId xmlns:p14="http://schemas.microsoft.com/office/powerpoint/2010/main" val="23737551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292740" y="266974"/>
            <a:ext cx="8229600" cy="1143000"/>
          </a:xfrm>
        </p:spPr>
        <p:txBody>
          <a:bodyPr/>
          <a:lstStyle/>
          <a:p>
            <a:pPr eaLnBrk="1" hangingPunct="1"/>
            <a:r>
              <a:rPr lang="en-US" altLang="zh-CN" dirty="0"/>
              <a:t>Data encryption</a:t>
            </a:r>
          </a:p>
        </p:txBody>
      </p:sp>
      <p:sp>
        <p:nvSpPr>
          <p:cNvPr id="3" name="Content Placeholder 2"/>
          <p:cNvSpPr>
            <a:spLocks noGrp="1"/>
          </p:cNvSpPr>
          <p:nvPr>
            <p:ph idx="1"/>
          </p:nvPr>
        </p:nvSpPr>
        <p:spPr>
          <a:xfrm>
            <a:off x="411151" y="1109012"/>
            <a:ext cx="8229600" cy="5562600"/>
          </a:xfrm>
        </p:spPr>
        <p:txBody>
          <a:bodyPr rtlCol="0">
            <a:normAutofit lnSpcReduction="10000"/>
          </a:bodyPr>
          <a:lstStyle/>
          <a:p>
            <a:pPr eaLnBrk="1" fontAlgn="auto" hangingPunct="1">
              <a:spcAft>
                <a:spcPts val="0"/>
              </a:spcAft>
              <a:buFont typeface="Arial" pitchFamily="34" charset="0"/>
              <a:buChar char="•"/>
              <a:defRPr/>
            </a:pPr>
            <a:r>
              <a:rPr lang="en-US" sz="2800" dirty="0"/>
              <a:t>Most healthcare providers encrypt all data in the database with firewall protection, and also encrypt data in transit. </a:t>
            </a:r>
          </a:p>
          <a:p>
            <a:pPr lvl="1" eaLnBrk="1" fontAlgn="auto" hangingPunct="1">
              <a:spcAft>
                <a:spcPts val="0"/>
              </a:spcAft>
              <a:buFont typeface="Arial" pitchFamily="34" charset="0"/>
              <a:buChar char="•"/>
              <a:defRPr/>
            </a:pPr>
            <a:r>
              <a:rPr lang="en-US" sz="2400" dirty="0"/>
              <a:t>However, what might be missing is that database encryption should be done on a </a:t>
            </a:r>
            <a:r>
              <a:rPr lang="en-US" sz="2400" dirty="0">
                <a:solidFill>
                  <a:srgbClr val="FF0000"/>
                </a:solidFill>
              </a:rPr>
              <a:t>record by record basis</a:t>
            </a:r>
            <a:r>
              <a:rPr lang="en-US" sz="2400" dirty="0"/>
              <a:t>, and </a:t>
            </a:r>
            <a:r>
              <a:rPr lang="en-US" sz="2400" dirty="0">
                <a:solidFill>
                  <a:srgbClr val="FF0000"/>
                </a:solidFill>
              </a:rPr>
              <a:t>auditing systems </a:t>
            </a:r>
            <a:r>
              <a:rPr lang="en-US" sz="2400" dirty="0"/>
              <a:t>should be logging all access and detecting any unusual activity against the database. </a:t>
            </a:r>
          </a:p>
          <a:p>
            <a:pPr eaLnBrk="1" fontAlgn="auto" hangingPunct="1">
              <a:spcAft>
                <a:spcPts val="0"/>
              </a:spcAft>
              <a:buFont typeface="Arial" pitchFamily="34" charset="0"/>
              <a:buChar char="•"/>
              <a:defRPr/>
            </a:pPr>
            <a:r>
              <a:rPr lang="en-US" sz="2800" dirty="0"/>
              <a:t>People suspect that Anthem </a:t>
            </a:r>
            <a:r>
              <a:rPr lang="en-US" sz="2800" dirty="0">
                <a:solidFill>
                  <a:srgbClr val="FF0000"/>
                </a:solidFill>
              </a:rPr>
              <a:t>did not encrypt PII </a:t>
            </a:r>
            <a:r>
              <a:rPr lang="en-US" sz="2800" dirty="0"/>
              <a:t>(personal identifiable information) data. They do so for PHI (personal health information) data because none of it was compromised. </a:t>
            </a:r>
          </a:p>
          <a:p>
            <a:pPr lvl="1" eaLnBrk="1" fontAlgn="auto" hangingPunct="1">
              <a:spcAft>
                <a:spcPts val="0"/>
              </a:spcAft>
              <a:buFont typeface="Arial" pitchFamily="34" charset="0"/>
              <a:buChar char="•"/>
              <a:defRPr/>
            </a:pPr>
            <a:r>
              <a:rPr lang="en-US" sz="2400" dirty="0"/>
              <a:t>HIPAA has no explicit requirement on how to encrypt data.</a:t>
            </a:r>
          </a:p>
        </p:txBody>
      </p:sp>
    </p:spTree>
    <p:extLst>
      <p:ext uri="{BB962C8B-B14F-4D97-AF65-F5344CB8AC3E}">
        <p14:creationId xmlns:p14="http://schemas.microsoft.com/office/powerpoint/2010/main" val="36815560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pPr eaLnBrk="1" hangingPunct="1"/>
            <a:r>
              <a:rPr lang="en-US" altLang="zh-CN" dirty="0"/>
              <a:t>More thoughts on Data Encryption</a:t>
            </a:r>
          </a:p>
        </p:txBody>
      </p:sp>
      <p:sp>
        <p:nvSpPr>
          <p:cNvPr id="3" name="Content Placeholder 2"/>
          <p:cNvSpPr>
            <a:spLocks noGrp="1"/>
          </p:cNvSpPr>
          <p:nvPr>
            <p:ph idx="1"/>
          </p:nvPr>
        </p:nvSpPr>
        <p:spPr>
          <a:xfrm>
            <a:off x="457200" y="1219200"/>
            <a:ext cx="8229600" cy="5410200"/>
          </a:xfrm>
        </p:spPr>
        <p:txBody>
          <a:bodyPr rtlCol="0">
            <a:normAutofit/>
          </a:bodyPr>
          <a:lstStyle/>
          <a:p>
            <a:pPr eaLnBrk="1" fontAlgn="auto" hangingPunct="1">
              <a:spcAft>
                <a:spcPts val="0"/>
              </a:spcAft>
              <a:buFont typeface="Arial" pitchFamily="34" charset="0"/>
              <a:buChar char="•"/>
              <a:defRPr/>
            </a:pPr>
            <a:r>
              <a:rPr lang="en-US" dirty="0"/>
              <a:t>Once an attacker compromises an administrator's credentials, no encryption mechanism could help. </a:t>
            </a:r>
          </a:p>
          <a:p>
            <a:pPr eaLnBrk="1" fontAlgn="auto" hangingPunct="1">
              <a:spcAft>
                <a:spcPts val="0"/>
              </a:spcAft>
              <a:buFont typeface="Arial" pitchFamily="34" charset="0"/>
              <a:buChar char="•"/>
              <a:defRPr/>
            </a:pPr>
            <a:r>
              <a:rPr lang="en-US" dirty="0"/>
              <a:t>But, if all accesses are logged and monitored, 80 million requests would really stand out.</a:t>
            </a:r>
          </a:p>
          <a:p>
            <a:pPr eaLnBrk="1" fontAlgn="auto" hangingPunct="1">
              <a:spcAft>
                <a:spcPts val="0"/>
              </a:spcAft>
              <a:buFont typeface="Arial" pitchFamily="34" charset="0"/>
              <a:buChar char="•"/>
              <a:defRPr/>
            </a:pPr>
            <a:r>
              <a:rPr lang="en-US" dirty="0"/>
              <a:t>Encryption can add cost and make day-to-day management and use of the data more burdensome.</a:t>
            </a:r>
          </a:p>
        </p:txBody>
      </p:sp>
    </p:spTree>
    <p:extLst>
      <p:ext uri="{BB962C8B-B14F-4D97-AF65-F5344CB8AC3E}">
        <p14:creationId xmlns:p14="http://schemas.microsoft.com/office/powerpoint/2010/main" val="4119883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p:txBody>
          <a:bodyPr/>
          <a:lstStyle/>
          <a:p>
            <a:pPr eaLnBrk="1" hangingPunct="1"/>
            <a:r>
              <a:rPr lang="en-US" altLang="zh-CN" dirty="0"/>
              <a:t>Discussion</a:t>
            </a:r>
          </a:p>
        </p:txBody>
      </p:sp>
      <p:sp>
        <p:nvSpPr>
          <p:cNvPr id="58371" name="Rectangle 3"/>
          <p:cNvSpPr>
            <a:spLocks noGrp="1"/>
          </p:cNvSpPr>
          <p:nvPr>
            <p:ph type="body" idx="1"/>
          </p:nvPr>
        </p:nvSpPr>
        <p:spPr/>
        <p:txBody>
          <a:bodyPr/>
          <a:lstStyle/>
          <a:p>
            <a:pPr marL="0" indent="0" eaLnBrk="1" hangingPunct="1">
              <a:buFont typeface="Arial" charset="0"/>
              <a:buNone/>
              <a:defRPr/>
            </a:pPr>
            <a:r>
              <a:rPr lang="en-US" altLang="zh-CN" dirty="0"/>
              <a:t>Q8:</a:t>
            </a:r>
          </a:p>
          <a:p>
            <a:pPr marL="609600" indent="-609600" eaLnBrk="1" hangingPunct="1">
              <a:defRPr/>
            </a:pPr>
            <a:r>
              <a:rPr lang="zh-CN" altLang="en-US" dirty="0"/>
              <a:t> </a:t>
            </a:r>
            <a:r>
              <a:rPr lang="en-US" altLang="zh-CN" dirty="0"/>
              <a:t>Is two factor authentication strong enough to defeat Anthem alike attacks? </a:t>
            </a:r>
            <a:endParaRPr lang="zh-CN" altLang="en-US" dirty="0"/>
          </a:p>
        </p:txBody>
      </p:sp>
    </p:spTree>
    <p:extLst>
      <p:ext uri="{BB962C8B-B14F-4D97-AF65-F5344CB8AC3E}">
        <p14:creationId xmlns:p14="http://schemas.microsoft.com/office/powerpoint/2010/main" val="25526737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spcAft>
                <a:spcPts val="0"/>
              </a:spcAft>
              <a:defRPr/>
            </a:pPr>
            <a:r>
              <a:rPr lang="en-US" dirty="0"/>
              <a:t>Two-factor authentication</a:t>
            </a:r>
          </a:p>
        </p:txBody>
      </p:sp>
      <p:sp>
        <p:nvSpPr>
          <p:cNvPr id="52226" name="Content Placeholder 2"/>
          <p:cNvSpPr>
            <a:spLocks noGrp="1"/>
          </p:cNvSpPr>
          <p:nvPr>
            <p:ph idx="1"/>
          </p:nvPr>
        </p:nvSpPr>
        <p:spPr/>
        <p:txBody>
          <a:bodyPr/>
          <a:lstStyle/>
          <a:p>
            <a:pPr eaLnBrk="1" hangingPunct="1"/>
            <a:r>
              <a:rPr lang="en-US" dirty="0"/>
              <a:t>Anthem didn’t require what’s called “multi-factor authentication” for its entire system. Instead, only parts had the heightened barrier to access, leaving the remainder less protected.</a:t>
            </a:r>
          </a:p>
          <a:p>
            <a:pPr eaLnBrk="1" hangingPunct="1"/>
            <a:r>
              <a:rPr lang="en-US" altLang="zh-CN" dirty="0"/>
              <a:t>Apparently the hacked database didn’t require two-factor authentication</a:t>
            </a:r>
          </a:p>
        </p:txBody>
      </p:sp>
    </p:spTree>
    <p:extLst>
      <p:ext uri="{BB962C8B-B14F-4D97-AF65-F5344CB8AC3E}">
        <p14:creationId xmlns:p14="http://schemas.microsoft.com/office/powerpoint/2010/main" val="12926172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spcAft>
                <a:spcPts val="0"/>
              </a:spcAft>
              <a:defRPr/>
            </a:pPr>
            <a:r>
              <a:rPr lang="en-US" dirty="0"/>
              <a:t>Is Two-factor authentication strong enough?</a:t>
            </a:r>
          </a:p>
        </p:txBody>
      </p:sp>
      <p:sp>
        <p:nvSpPr>
          <p:cNvPr id="52226" name="Content Placeholder 2"/>
          <p:cNvSpPr>
            <a:spLocks noGrp="1"/>
          </p:cNvSpPr>
          <p:nvPr>
            <p:ph idx="1"/>
          </p:nvPr>
        </p:nvSpPr>
        <p:spPr/>
        <p:txBody>
          <a:bodyPr/>
          <a:lstStyle/>
          <a:p>
            <a:pPr eaLnBrk="1" hangingPunct="1"/>
            <a:r>
              <a:rPr lang="en-US" altLang="zh-CN" dirty="0"/>
              <a:t>Two-factor authentication itself has vulnerabilities too</a:t>
            </a:r>
          </a:p>
          <a:p>
            <a:pPr lvl="1" eaLnBrk="1" hangingPunct="1"/>
            <a:r>
              <a:rPr lang="en-US" altLang="zh-CN" dirty="0">
                <a:solidFill>
                  <a:srgbClr val="FF0000"/>
                </a:solidFill>
              </a:rPr>
              <a:t>How to break two-factor authentication?</a:t>
            </a:r>
          </a:p>
          <a:p>
            <a:pPr lvl="1" eaLnBrk="1" hangingPunct="1"/>
            <a:r>
              <a:rPr lang="en-US" altLang="zh-CN" dirty="0"/>
              <a:t>Problems with automation applications</a:t>
            </a:r>
          </a:p>
          <a:p>
            <a:pPr lvl="1" eaLnBrk="1" hangingPunct="1"/>
            <a:r>
              <a:rPr lang="en-US" altLang="zh-CN" dirty="0"/>
              <a:t>Vulnerable to session hijacking attack.</a:t>
            </a:r>
          </a:p>
          <a:p>
            <a:pPr lvl="2" eaLnBrk="1" hangingPunct="1"/>
            <a:r>
              <a:rPr lang="en-US" altLang="zh-CN" dirty="0"/>
              <a:t>Malware can capture the session token and is able to maintain and use it. It's a validated session, so even your two-factor authentication is beaten</a:t>
            </a:r>
          </a:p>
        </p:txBody>
      </p:sp>
    </p:spTree>
    <p:extLst>
      <p:ext uri="{BB962C8B-B14F-4D97-AF65-F5344CB8AC3E}">
        <p14:creationId xmlns:p14="http://schemas.microsoft.com/office/powerpoint/2010/main" val="3987816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rtl="0" fontAlgn="base">
              <a:spcBef>
                <a:spcPts val="0"/>
              </a:spcBef>
              <a:spcAft>
                <a:spcPts val="0"/>
              </a:spcAft>
              <a:buFont typeface="Arial" panose="020B0604020202020204" pitchFamily="34" charset="0"/>
              <a:buChar char="•"/>
            </a:pPr>
            <a:r>
              <a:rPr lang="en-US" sz="2800" b="0" i="0" u="none" strike="noStrike" dirty="0">
                <a:solidFill>
                  <a:srgbClr val="000000"/>
                </a:solidFill>
                <a:effectLst/>
                <a:latin typeface="Calibri" panose="020F0502020204030204" pitchFamily="34" charset="0"/>
              </a:rPr>
              <a:t>Describe the Anthem data breach in 2015</a:t>
            </a:r>
            <a:endParaRPr lang="en-US" sz="2800" b="0" i="0" u="none" strike="noStrike" dirty="0">
              <a:solidFill>
                <a:srgbClr val="000000"/>
              </a:solidFill>
              <a:effectLst/>
              <a:latin typeface="Arial" panose="020B0604020202020204" pitchFamily="34" charset="0"/>
            </a:endParaRPr>
          </a:p>
          <a:p>
            <a:pPr rtl="0" fontAlgn="base">
              <a:spcBef>
                <a:spcPts val="640"/>
              </a:spcBef>
              <a:spcAft>
                <a:spcPts val="0"/>
              </a:spcAft>
              <a:buFont typeface="Arial" panose="020B0604020202020204" pitchFamily="34" charset="0"/>
              <a:buChar char="•"/>
            </a:pPr>
            <a:r>
              <a:rPr lang="en-US" sz="2800" b="0" i="0" u="none" strike="noStrike" dirty="0">
                <a:solidFill>
                  <a:srgbClr val="000000"/>
                </a:solidFill>
                <a:effectLst/>
                <a:latin typeface="Calibri" panose="020F0502020204030204" pitchFamily="34" charset="0"/>
              </a:rPr>
              <a:t>Explain email phishing and its role in this breach</a:t>
            </a:r>
            <a:endParaRPr lang="en-US" sz="2800" b="0" i="0" u="none" strike="noStrike" dirty="0">
              <a:solidFill>
                <a:srgbClr val="000000"/>
              </a:solidFill>
              <a:effectLst/>
              <a:latin typeface="Arial" panose="020B0604020202020204" pitchFamily="34" charset="0"/>
            </a:endParaRPr>
          </a:p>
          <a:p>
            <a:pPr rtl="0" fontAlgn="base">
              <a:spcBef>
                <a:spcPts val="640"/>
              </a:spcBef>
              <a:spcAft>
                <a:spcPts val="0"/>
              </a:spcAft>
              <a:buFont typeface="Arial" panose="020B0604020202020204" pitchFamily="34" charset="0"/>
              <a:buChar char="•"/>
            </a:pPr>
            <a:r>
              <a:rPr lang="en-US" sz="2800" b="0" i="0" u="none" strike="noStrike" dirty="0">
                <a:solidFill>
                  <a:srgbClr val="000000"/>
                </a:solidFill>
                <a:effectLst/>
                <a:latin typeface="Calibri" panose="020F0502020204030204" pitchFamily="34" charset="0"/>
              </a:rPr>
              <a:t>Explain Advanced Persistent Threat (APT) and possible motives </a:t>
            </a:r>
            <a:endParaRPr lang="en-US" sz="2800" b="0" i="0" u="none" strike="noStrike" dirty="0">
              <a:solidFill>
                <a:srgbClr val="000000"/>
              </a:solidFill>
              <a:effectLst/>
              <a:latin typeface="Arial" panose="020B0604020202020204" pitchFamily="34" charset="0"/>
            </a:endParaRPr>
          </a:p>
          <a:p>
            <a:pPr rtl="0" fontAlgn="base">
              <a:spcBef>
                <a:spcPts val="640"/>
              </a:spcBef>
              <a:spcAft>
                <a:spcPts val="0"/>
              </a:spcAft>
              <a:buFont typeface="Arial" panose="020B0604020202020204" pitchFamily="34" charset="0"/>
              <a:buChar char="•"/>
            </a:pPr>
            <a:r>
              <a:rPr lang="en-US" sz="2800" b="0" i="0" u="none" strike="noStrike" dirty="0">
                <a:solidFill>
                  <a:srgbClr val="000000"/>
                </a:solidFill>
                <a:effectLst/>
                <a:latin typeface="Calibri" panose="020F0502020204030204" pitchFamily="34" charset="0"/>
              </a:rPr>
              <a:t>List possible strategies to prevent this kind of attack</a:t>
            </a:r>
            <a:endParaRPr lang="en-US" sz="2800" b="0" i="0" u="none" strike="noStrike" dirty="0">
              <a:solidFill>
                <a:srgbClr val="000000"/>
              </a:solidFill>
              <a:effectLst/>
              <a:latin typeface="Arial" panose="020B0604020202020204" pitchFamily="34" charset="0"/>
            </a:endParaRPr>
          </a:p>
          <a:p>
            <a:pPr rtl="0" fontAlgn="base">
              <a:spcBef>
                <a:spcPts val="640"/>
              </a:spcBef>
              <a:spcAft>
                <a:spcPts val="0"/>
              </a:spcAft>
              <a:buFont typeface="Arial" panose="020B0604020202020204" pitchFamily="34" charset="0"/>
              <a:buChar char="•"/>
            </a:pPr>
            <a:r>
              <a:rPr lang="en-US" sz="2800" b="0" i="0" u="none" strike="noStrike" dirty="0">
                <a:solidFill>
                  <a:srgbClr val="000000"/>
                </a:solidFill>
                <a:effectLst/>
                <a:latin typeface="Calibri" panose="020F0502020204030204" pitchFamily="34" charset="0"/>
              </a:rPr>
              <a:t>Compare and contrast the Anthem and Target breaches</a:t>
            </a:r>
            <a:endParaRPr lang="en-US" sz="2800" b="0" i="0" u="none" strike="noStrike" dirty="0">
              <a:solidFill>
                <a:srgbClr val="000000"/>
              </a:solidFill>
              <a:effectLst/>
              <a:latin typeface="Arial" panose="020B06040202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Two-factor authentication strong enough?</a:t>
            </a:r>
          </a:p>
        </p:txBody>
      </p:sp>
      <p:sp>
        <p:nvSpPr>
          <p:cNvPr id="3" name="Content Placeholder 2"/>
          <p:cNvSpPr>
            <a:spLocks noGrp="1"/>
          </p:cNvSpPr>
          <p:nvPr>
            <p:ph idx="1"/>
          </p:nvPr>
        </p:nvSpPr>
        <p:spPr>
          <a:xfrm>
            <a:off x="457200" y="1584850"/>
            <a:ext cx="8229600" cy="4525963"/>
          </a:xfrm>
        </p:spPr>
        <p:txBody>
          <a:bodyPr>
            <a:normAutofit fontScale="92500" lnSpcReduction="10000"/>
          </a:bodyPr>
          <a:lstStyle/>
          <a:p>
            <a:r>
              <a:rPr lang="en-US" dirty="0"/>
              <a:t>On Feb. 8, 2015, Anthem reworked all its privileged IT accounts to now require </a:t>
            </a:r>
            <a:r>
              <a:rPr lang="en-US" dirty="0">
                <a:solidFill>
                  <a:srgbClr val="FF0000"/>
                </a:solidFill>
              </a:rPr>
              <a:t>three layers of authentication</a:t>
            </a:r>
            <a:r>
              <a:rPr lang="en-US" dirty="0"/>
              <a:t>—a permanent login, a physical token, and a temporary password that changes every few hours.</a:t>
            </a:r>
          </a:p>
          <a:p>
            <a:r>
              <a:rPr lang="en-US" dirty="0"/>
              <a:t>Might be “draconian countermeasures” or “</a:t>
            </a:r>
            <a:r>
              <a:rPr lang="en-US" dirty="0">
                <a:solidFill>
                  <a:srgbClr val="FF0000"/>
                </a:solidFill>
              </a:rPr>
              <a:t>overreactions</a:t>
            </a:r>
            <a:r>
              <a:rPr lang="en-US" dirty="0"/>
              <a:t>”.</a:t>
            </a:r>
          </a:p>
          <a:p>
            <a:pPr lvl="1"/>
            <a:r>
              <a:rPr lang="en-US" dirty="0"/>
              <a:t>Too “painful” to business operations</a:t>
            </a:r>
          </a:p>
          <a:p>
            <a:pPr lvl="1"/>
            <a:r>
              <a:rPr lang="en-US" dirty="0">
                <a:solidFill>
                  <a:srgbClr val="FF0000"/>
                </a:solidFill>
              </a:rPr>
              <a:t>Trade-offs between better security and easier use of computer systems </a:t>
            </a:r>
          </a:p>
        </p:txBody>
      </p:sp>
      <p:sp>
        <p:nvSpPr>
          <p:cNvPr id="4" name="TextBox 3"/>
          <p:cNvSpPr txBox="1"/>
          <p:nvPr/>
        </p:nvSpPr>
        <p:spPr>
          <a:xfrm>
            <a:off x="3204478" y="6299813"/>
            <a:ext cx="2735044" cy="261610"/>
          </a:xfrm>
          <a:prstGeom prst="rect">
            <a:avLst/>
          </a:prstGeom>
          <a:noFill/>
        </p:spPr>
        <p:txBody>
          <a:bodyPr wrap="none" rtlCol="0">
            <a:spAutoFit/>
          </a:bodyPr>
          <a:lstStyle/>
          <a:p>
            <a:r>
              <a:rPr lang="en-US" sz="1100" dirty="0"/>
              <a:t>Source: https://klausjochem.me/2015/02/</a:t>
            </a:r>
          </a:p>
        </p:txBody>
      </p:sp>
    </p:spTree>
    <p:extLst>
      <p:ext uri="{BB962C8B-B14F-4D97-AF65-F5344CB8AC3E}">
        <p14:creationId xmlns:p14="http://schemas.microsoft.com/office/powerpoint/2010/main" val="7353793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to do next?</a:t>
            </a:r>
          </a:p>
        </p:txBody>
      </p:sp>
      <p:sp>
        <p:nvSpPr>
          <p:cNvPr id="3" name="Content Placeholder 2"/>
          <p:cNvSpPr>
            <a:spLocks noGrp="1"/>
          </p:cNvSpPr>
          <p:nvPr>
            <p:ph idx="1"/>
          </p:nvPr>
        </p:nvSpPr>
        <p:spPr/>
        <p:txBody>
          <a:bodyPr>
            <a:normAutofit fontScale="92500"/>
          </a:bodyPr>
          <a:lstStyle/>
          <a:p>
            <a:r>
              <a:rPr lang="en-US" dirty="0"/>
              <a:t>Is your network already being compromised?</a:t>
            </a:r>
          </a:p>
          <a:p>
            <a:r>
              <a:rPr lang="en-US" dirty="0"/>
              <a:t>Where are the weakest links in your network?</a:t>
            </a:r>
          </a:p>
          <a:p>
            <a:r>
              <a:rPr lang="en-US" dirty="0"/>
              <a:t>Do you have proper cyber-security strategy?</a:t>
            </a:r>
          </a:p>
          <a:p>
            <a:r>
              <a:rPr lang="en-US" dirty="0"/>
              <a:t>Do you have incident response plan? How is it tested and updated?</a:t>
            </a:r>
          </a:p>
          <a:p>
            <a:r>
              <a:rPr lang="en-US" dirty="0"/>
              <a:t>Do you provide sufficient cybersecurity education to your employees?</a:t>
            </a:r>
          </a:p>
        </p:txBody>
      </p:sp>
    </p:spTree>
    <p:extLst>
      <p:ext uri="{BB962C8B-B14F-4D97-AF65-F5344CB8AC3E}">
        <p14:creationId xmlns:p14="http://schemas.microsoft.com/office/powerpoint/2010/main" val="19730359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to do next – practical list</a:t>
            </a:r>
          </a:p>
        </p:txBody>
      </p:sp>
      <p:sp>
        <p:nvSpPr>
          <p:cNvPr id="3" name="Content Placeholder 2"/>
          <p:cNvSpPr>
            <a:spLocks noGrp="1"/>
          </p:cNvSpPr>
          <p:nvPr>
            <p:ph idx="1"/>
          </p:nvPr>
        </p:nvSpPr>
        <p:spPr>
          <a:xfrm>
            <a:off x="449424" y="1219200"/>
            <a:ext cx="8229600" cy="4525963"/>
          </a:xfrm>
        </p:spPr>
        <p:txBody>
          <a:bodyPr>
            <a:normAutofit fontScale="92500" lnSpcReduction="10000"/>
          </a:bodyPr>
          <a:lstStyle/>
          <a:p>
            <a:r>
              <a:rPr lang="en-US" dirty="0">
                <a:solidFill>
                  <a:srgbClr val="FF0000"/>
                </a:solidFill>
              </a:rPr>
              <a:t>Report</a:t>
            </a:r>
            <a:r>
              <a:rPr lang="en-US" dirty="0"/>
              <a:t> suspicious activities to your manager as early as possible</a:t>
            </a:r>
          </a:p>
          <a:p>
            <a:r>
              <a:rPr lang="en-US" dirty="0">
                <a:solidFill>
                  <a:srgbClr val="FF0000"/>
                </a:solidFill>
              </a:rPr>
              <a:t>Report</a:t>
            </a:r>
            <a:r>
              <a:rPr lang="en-US" dirty="0"/>
              <a:t> to FBI and other authorities as early as possible</a:t>
            </a:r>
          </a:p>
          <a:p>
            <a:r>
              <a:rPr lang="en-US" dirty="0"/>
              <a:t>Hire a good security company to help clean up the mess</a:t>
            </a:r>
          </a:p>
          <a:p>
            <a:pPr lvl="1"/>
            <a:r>
              <a:rPr lang="en-US" dirty="0"/>
              <a:t>Target with Verizon; Anthem with </a:t>
            </a:r>
            <a:r>
              <a:rPr lang="en-US" dirty="0" err="1"/>
              <a:t>Mandiant</a:t>
            </a:r>
            <a:r>
              <a:rPr lang="en-US" dirty="0"/>
              <a:t>.</a:t>
            </a:r>
          </a:p>
          <a:p>
            <a:pPr lvl="1"/>
            <a:r>
              <a:rPr lang="en-US" dirty="0"/>
              <a:t>Collect evidences; reset all passwords; remove comprised systems; blocking suspicious traffics;</a:t>
            </a:r>
          </a:p>
          <a:p>
            <a:pPr lvl="1"/>
            <a:r>
              <a:rPr lang="en-US" dirty="0">
                <a:solidFill>
                  <a:srgbClr val="FF0000"/>
                </a:solidFill>
              </a:rPr>
              <a:t>You need suggestions from security experts.</a:t>
            </a:r>
          </a:p>
          <a:p>
            <a:endParaRPr lang="en-US" dirty="0"/>
          </a:p>
        </p:txBody>
      </p:sp>
    </p:spTree>
    <p:extLst>
      <p:ext uri="{BB962C8B-B14F-4D97-AF65-F5344CB8AC3E}">
        <p14:creationId xmlns:p14="http://schemas.microsoft.com/office/powerpoint/2010/main" val="31092094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eaLnBrk="1" hangingPunct="1"/>
            <a:r>
              <a:rPr lang="en-US" altLang="zh-CN" dirty="0"/>
              <a:t>Discussion</a:t>
            </a:r>
          </a:p>
        </p:txBody>
      </p:sp>
      <p:sp>
        <p:nvSpPr>
          <p:cNvPr id="44034" name="Content Placeholder 2"/>
          <p:cNvSpPr>
            <a:spLocks noGrp="1"/>
          </p:cNvSpPr>
          <p:nvPr>
            <p:ph idx="1"/>
          </p:nvPr>
        </p:nvSpPr>
        <p:spPr/>
        <p:txBody>
          <a:bodyPr/>
          <a:lstStyle/>
          <a:p>
            <a:pPr marL="0" indent="0" eaLnBrk="1" hangingPunct="1">
              <a:buFont typeface="Arial" charset="0"/>
              <a:buNone/>
              <a:defRPr/>
            </a:pPr>
            <a:r>
              <a:rPr lang="en-US" dirty="0"/>
              <a:t>Q9:</a:t>
            </a:r>
          </a:p>
          <a:p>
            <a:pPr eaLnBrk="1" hangingPunct="1">
              <a:defRPr/>
            </a:pPr>
            <a:r>
              <a:rPr lang="en-US" dirty="0"/>
              <a:t>Why hackers are targeting the medical sector?</a:t>
            </a:r>
          </a:p>
        </p:txBody>
      </p:sp>
    </p:spTree>
    <p:extLst>
      <p:ext uri="{BB962C8B-B14F-4D97-AF65-F5344CB8AC3E}">
        <p14:creationId xmlns:p14="http://schemas.microsoft.com/office/powerpoint/2010/main" val="32440657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spcAft>
                <a:spcPts val="0"/>
              </a:spcAft>
              <a:defRPr/>
            </a:pPr>
            <a:r>
              <a:rPr lang="en-US" dirty="0"/>
              <a:t>Why hackers are targeting the medical sector?</a:t>
            </a:r>
          </a:p>
        </p:txBody>
      </p:sp>
      <p:sp>
        <p:nvSpPr>
          <p:cNvPr id="56322" name="Content Placeholder 2"/>
          <p:cNvSpPr>
            <a:spLocks noGrp="1"/>
          </p:cNvSpPr>
          <p:nvPr>
            <p:ph idx="1"/>
          </p:nvPr>
        </p:nvSpPr>
        <p:spPr/>
        <p:txBody>
          <a:bodyPr>
            <a:normAutofit lnSpcReduction="10000"/>
          </a:bodyPr>
          <a:lstStyle/>
          <a:p>
            <a:pPr eaLnBrk="1" hangingPunct="1"/>
            <a:r>
              <a:rPr lang="en-US" altLang="zh-CN" dirty="0"/>
              <a:t>What we've seen in the last few years is that attackers have realized the economics of healthcare data are very, very attractive</a:t>
            </a:r>
          </a:p>
          <a:p>
            <a:pPr eaLnBrk="1" hangingPunct="1"/>
            <a:r>
              <a:rPr lang="en-US" altLang="zh-CN" dirty="0"/>
              <a:t>Criminal attacks on health-care organizations increased 100 percent between 2009 and 2013</a:t>
            </a:r>
          </a:p>
          <a:p>
            <a:pPr eaLnBrk="1" hangingPunct="1"/>
            <a:r>
              <a:rPr lang="en-US" altLang="zh-CN" dirty="0"/>
              <a:t>About 40 percent of health organizations reported facing criminal cyberattacks in 2013</a:t>
            </a:r>
          </a:p>
        </p:txBody>
      </p:sp>
      <p:sp>
        <p:nvSpPr>
          <p:cNvPr id="3" name="TextBox 2"/>
          <p:cNvSpPr txBox="1"/>
          <p:nvPr/>
        </p:nvSpPr>
        <p:spPr>
          <a:xfrm>
            <a:off x="1098132" y="6201219"/>
            <a:ext cx="7747634" cy="230832"/>
          </a:xfrm>
          <a:prstGeom prst="rect">
            <a:avLst/>
          </a:prstGeom>
          <a:noFill/>
        </p:spPr>
        <p:txBody>
          <a:bodyPr wrap="none" rtlCol="0">
            <a:spAutoFit/>
          </a:bodyPr>
          <a:lstStyle/>
          <a:p>
            <a:r>
              <a:rPr lang="en-US" sz="900" dirty="0"/>
              <a:t>Source: https://www.washingtonpost.com/news/the-switch/wp/2015/02/05/why-hackers-are-targeting-the-medical-sector/?utm_term=.b25eae370116</a:t>
            </a:r>
          </a:p>
        </p:txBody>
      </p:sp>
    </p:spTree>
    <p:extLst>
      <p:ext uri="{BB962C8B-B14F-4D97-AF65-F5344CB8AC3E}">
        <p14:creationId xmlns:p14="http://schemas.microsoft.com/office/powerpoint/2010/main" val="382012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pPr eaLnBrk="1" hangingPunct="1"/>
            <a:r>
              <a:rPr lang="en-US" altLang="zh-CN" dirty="0"/>
              <a:t> What are the problems with SSN and IRS?</a:t>
            </a:r>
          </a:p>
        </p:txBody>
      </p:sp>
      <p:sp>
        <p:nvSpPr>
          <p:cNvPr id="59394" name="Content Placeholder 2"/>
          <p:cNvSpPr>
            <a:spLocks noGrp="1"/>
          </p:cNvSpPr>
          <p:nvPr>
            <p:ph idx="1"/>
          </p:nvPr>
        </p:nvSpPr>
        <p:spPr>
          <a:xfrm>
            <a:off x="457200" y="1246950"/>
            <a:ext cx="8229600" cy="5001450"/>
          </a:xfrm>
        </p:spPr>
        <p:txBody>
          <a:bodyPr/>
          <a:lstStyle/>
          <a:p>
            <a:pPr eaLnBrk="1" hangingPunct="1"/>
            <a:r>
              <a:rPr lang="en-US" altLang="zh-CN" dirty="0"/>
              <a:t>The data breach is bad, but the SSN and IRS system probably made thing worse!</a:t>
            </a:r>
          </a:p>
          <a:p>
            <a:pPr lvl="1" eaLnBrk="1" hangingPunct="1"/>
            <a:r>
              <a:rPr lang="en-US" altLang="zh-CN" dirty="0"/>
              <a:t>Identity theft</a:t>
            </a:r>
          </a:p>
          <a:p>
            <a:pPr lvl="1" eaLnBrk="1" hangingPunct="1"/>
            <a:r>
              <a:rPr lang="en-US" altLang="zh-CN" dirty="0"/>
              <a:t>Fraudulent tax return</a:t>
            </a:r>
          </a:p>
          <a:p>
            <a:pPr lvl="1" eaLnBrk="1" hangingPunct="1"/>
            <a:r>
              <a:rPr lang="en-US" altLang="zh-CN" dirty="0"/>
              <a:t>More than 100 fraudulent tax returns in a small town of MI in 2015!</a:t>
            </a:r>
          </a:p>
        </p:txBody>
      </p:sp>
    </p:spTree>
    <p:extLst>
      <p:ext uri="{BB962C8B-B14F-4D97-AF65-F5344CB8AC3E}">
        <p14:creationId xmlns:p14="http://schemas.microsoft.com/office/powerpoint/2010/main" val="42473997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pPr eaLnBrk="1" hangingPunct="1"/>
            <a:r>
              <a:rPr lang="en-US" altLang="zh-CN" dirty="0"/>
              <a:t>Are Anthem doing the right thing?</a:t>
            </a:r>
          </a:p>
        </p:txBody>
      </p:sp>
      <p:sp>
        <p:nvSpPr>
          <p:cNvPr id="3" name="Content Placeholder 2"/>
          <p:cNvSpPr>
            <a:spLocks noGrp="1"/>
          </p:cNvSpPr>
          <p:nvPr>
            <p:ph idx="1"/>
          </p:nvPr>
        </p:nvSpPr>
        <p:spPr>
          <a:xfrm>
            <a:off x="445008" y="1399350"/>
            <a:ext cx="8229600" cy="4525963"/>
          </a:xfrm>
        </p:spPr>
        <p:txBody>
          <a:bodyPr rtlCol="0">
            <a:noAutofit/>
          </a:bodyPr>
          <a:lstStyle/>
          <a:p>
            <a:pPr marL="0" indent="0" eaLnBrk="1" fontAlgn="auto" hangingPunct="1">
              <a:spcAft>
                <a:spcPts val="0"/>
              </a:spcAft>
              <a:buFont typeface="Arial" pitchFamily="34" charset="0"/>
              <a:buNone/>
              <a:defRPr/>
            </a:pPr>
            <a:r>
              <a:rPr lang="en-US" dirty="0"/>
              <a:t>Better than Target, but probably still not enough?</a:t>
            </a:r>
          </a:p>
          <a:p>
            <a:pPr eaLnBrk="1" fontAlgn="auto" hangingPunct="1">
              <a:spcAft>
                <a:spcPts val="0"/>
              </a:spcAft>
              <a:buFont typeface="Arial" pitchFamily="34" charset="0"/>
              <a:buChar char="•"/>
              <a:defRPr/>
            </a:pPr>
            <a:r>
              <a:rPr lang="en-US" sz="1800" dirty="0"/>
              <a:t>Anthem employees have discovered the breach themselves; </a:t>
            </a:r>
          </a:p>
          <a:p>
            <a:pPr eaLnBrk="1" fontAlgn="auto" hangingPunct="1">
              <a:spcAft>
                <a:spcPts val="0"/>
              </a:spcAft>
              <a:buFont typeface="Arial" pitchFamily="34" charset="0"/>
              <a:buChar char="•"/>
              <a:defRPr/>
            </a:pPr>
            <a:r>
              <a:rPr lang="en-US" sz="1800" dirty="0"/>
              <a:t>Anthem quickly involved law enforcement authorities and set up an information channel for the public; </a:t>
            </a:r>
          </a:p>
          <a:p>
            <a:pPr eaLnBrk="1" fontAlgn="auto" hangingPunct="1">
              <a:spcAft>
                <a:spcPts val="0"/>
              </a:spcAft>
              <a:buFont typeface="Arial" pitchFamily="34" charset="0"/>
              <a:buChar char="•"/>
              <a:defRPr/>
            </a:pPr>
            <a:r>
              <a:rPr lang="en-US" sz="1800" dirty="0"/>
              <a:t>Anthem’s CEO quickly pledged credit-monitoring type of services to those affected in his public letter posted on the web site.</a:t>
            </a:r>
          </a:p>
          <a:p>
            <a:pPr eaLnBrk="1" fontAlgn="auto" hangingPunct="1">
              <a:spcAft>
                <a:spcPts val="0"/>
              </a:spcAft>
              <a:buFont typeface="Arial" pitchFamily="34" charset="0"/>
              <a:buChar char="•"/>
              <a:defRPr/>
            </a:pPr>
            <a:r>
              <a:rPr lang="en-US" sz="1800" dirty="0"/>
              <a:t>Quick and proper responses could save your job.</a:t>
            </a:r>
          </a:p>
        </p:txBody>
      </p:sp>
    </p:spTree>
    <p:extLst>
      <p:ext uri="{BB962C8B-B14F-4D97-AF65-F5344CB8AC3E}">
        <p14:creationId xmlns:p14="http://schemas.microsoft.com/office/powerpoint/2010/main" val="36130965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pPr eaLnBrk="1" hangingPunct="1"/>
            <a:r>
              <a:rPr lang="en-US" altLang="zh-CN" dirty="0"/>
              <a:t>Discussion</a:t>
            </a:r>
          </a:p>
        </p:txBody>
      </p:sp>
      <p:sp>
        <p:nvSpPr>
          <p:cNvPr id="44034" name="Content Placeholder 2"/>
          <p:cNvSpPr>
            <a:spLocks noGrp="1"/>
          </p:cNvSpPr>
          <p:nvPr>
            <p:ph idx="1"/>
          </p:nvPr>
        </p:nvSpPr>
        <p:spPr/>
        <p:txBody>
          <a:bodyPr/>
          <a:lstStyle/>
          <a:p>
            <a:pPr marL="0" indent="0" eaLnBrk="1" hangingPunct="1">
              <a:buFont typeface="Arial" charset="0"/>
              <a:buNone/>
              <a:defRPr/>
            </a:pPr>
            <a:r>
              <a:rPr lang="en-US" dirty="0"/>
              <a:t>Q10:</a:t>
            </a:r>
          </a:p>
          <a:p>
            <a:pPr eaLnBrk="1" hangingPunct="1">
              <a:defRPr/>
            </a:pPr>
            <a:r>
              <a:rPr lang="en-US" dirty="0"/>
              <a:t>What are the things Anthem did not do correctly? Please answer the questions from the security policy aspect.</a:t>
            </a:r>
          </a:p>
        </p:txBody>
      </p:sp>
    </p:spTree>
    <p:extLst>
      <p:ext uri="{BB962C8B-B14F-4D97-AF65-F5344CB8AC3E}">
        <p14:creationId xmlns:p14="http://schemas.microsoft.com/office/powerpoint/2010/main" val="7326399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534" y="323439"/>
            <a:ext cx="8229600" cy="1143000"/>
          </a:xfrm>
        </p:spPr>
        <p:txBody>
          <a:bodyPr/>
          <a:lstStyle/>
          <a:p>
            <a:r>
              <a:rPr lang="en-US" dirty="0"/>
              <a:t>Something Ironic?</a:t>
            </a:r>
          </a:p>
        </p:txBody>
      </p:sp>
      <p:sp>
        <p:nvSpPr>
          <p:cNvPr id="3" name="Content Placeholder 2"/>
          <p:cNvSpPr>
            <a:spLocks noGrp="1"/>
          </p:cNvSpPr>
          <p:nvPr>
            <p:ph idx="1"/>
          </p:nvPr>
        </p:nvSpPr>
        <p:spPr>
          <a:xfrm>
            <a:off x="457200" y="1143000"/>
            <a:ext cx="8229600" cy="4525963"/>
          </a:xfrm>
        </p:spPr>
        <p:txBody>
          <a:bodyPr>
            <a:normAutofit fontScale="85000" lnSpcReduction="10000"/>
          </a:bodyPr>
          <a:lstStyle/>
          <a:p>
            <a:r>
              <a:rPr lang="en-US" dirty="0"/>
              <a:t>Before the breach</a:t>
            </a:r>
          </a:p>
          <a:p>
            <a:pPr lvl="1"/>
            <a:r>
              <a:rPr lang="en-US" dirty="0"/>
              <a:t>Anthem is recognized for having the best IT security in the health care industry.</a:t>
            </a:r>
          </a:p>
          <a:p>
            <a:pPr lvl="1"/>
            <a:r>
              <a:rPr lang="en-US" dirty="0"/>
              <a:t>Anthem has doubled its IT security spending over the past four years. </a:t>
            </a:r>
          </a:p>
          <a:p>
            <a:pPr lvl="1"/>
            <a:r>
              <a:rPr lang="en-US" dirty="0"/>
              <a:t>A recent review by an outside firm of Anthem’s vulnerability to cyber attackers revealed “no significant findings,”.</a:t>
            </a:r>
          </a:p>
          <a:p>
            <a:pPr lvl="1"/>
            <a:r>
              <a:rPr lang="en-US" dirty="0"/>
              <a:t>Former Anthem IT workers said the security protocols were more stringent at Anthem than anyplace they’ve worked, including requirements to work with laptops chained to a desk—even while inside Anthem’s offices.</a:t>
            </a:r>
          </a:p>
        </p:txBody>
      </p:sp>
    </p:spTree>
    <p:extLst>
      <p:ext uri="{BB962C8B-B14F-4D97-AF65-F5344CB8AC3E}">
        <p14:creationId xmlns:p14="http://schemas.microsoft.com/office/powerpoint/2010/main" val="41217644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798" y="395802"/>
            <a:ext cx="8229600" cy="1143000"/>
          </a:xfrm>
        </p:spPr>
        <p:txBody>
          <a:bodyPr/>
          <a:lstStyle/>
          <a:p>
            <a:r>
              <a:rPr lang="en-US" dirty="0"/>
              <a:t>Something Ironic?</a:t>
            </a:r>
          </a:p>
        </p:txBody>
      </p:sp>
      <p:sp>
        <p:nvSpPr>
          <p:cNvPr id="3" name="Content Placeholder 2"/>
          <p:cNvSpPr>
            <a:spLocks noGrp="1"/>
          </p:cNvSpPr>
          <p:nvPr>
            <p:ph idx="1"/>
          </p:nvPr>
        </p:nvSpPr>
        <p:spPr>
          <a:xfrm>
            <a:off x="457200" y="1143000"/>
            <a:ext cx="8229600" cy="4525963"/>
          </a:xfrm>
        </p:spPr>
        <p:txBody>
          <a:bodyPr>
            <a:normAutofit fontScale="92500" lnSpcReduction="10000"/>
          </a:bodyPr>
          <a:lstStyle/>
          <a:p>
            <a:r>
              <a:rPr lang="en-US" dirty="0"/>
              <a:t>The trouble is, health care organizations are behind other industries when it comes to IT, including security. </a:t>
            </a:r>
          </a:p>
          <a:p>
            <a:r>
              <a:rPr lang="en-US" dirty="0"/>
              <a:t>Anthem has been investing heavily in IT in a bid to become the trusted mediator of the complicated health care system.</a:t>
            </a:r>
          </a:p>
          <a:p>
            <a:pPr lvl="1"/>
            <a:r>
              <a:rPr lang="en-US" dirty="0"/>
              <a:t>For example, when seven major hospital systems in the Los Angeles area formed a joint venture with Anthem, they decided to use Anthem’s computer systems to exchange and track patient records.</a:t>
            </a:r>
          </a:p>
          <a:p>
            <a:endParaRPr lang="en-US" dirty="0"/>
          </a:p>
        </p:txBody>
      </p:sp>
    </p:spTree>
    <p:extLst>
      <p:ext uri="{BB962C8B-B14F-4D97-AF65-F5344CB8AC3E}">
        <p14:creationId xmlns:p14="http://schemas.microsoft.com/office/powerpoint/2010/main" val="3495197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p:cNvSpPr>
          <p:nvPr>
            <p:ph type="title"/>
          </p:nvPr>
        </p:nvSpPr>
        <p:spPr>
          <a:xfrm>
            <a:off x="255182" y="609600"/>
            <a:ext cx="8361485" cy="609600"/>
          </a:xfrm>
        </p:spPr>
        <p:txBody>
          <a:bodyPr>
            <a:normAutofit fontScale="90000"/>
          </a:bodyPr>
          <a:lstStyle/>
          <a:p>
            <a:r>
              <a:rPr lang="en-US" altLang="zh-CN" dirty="0"/>
              <a:t>Anthem breach on the News: </a:t>
            </a:r>
            <a:r>
              <a:rPr lang="en-US" dirty="0"/>
              <a:t>Feb 5, 2015</a:t>
            </a:r>
            <a:endParaRPr lang="en-US" altLang="zh-CN" dirty="0"/>
          </a:p>
        </p:txBody>
      </p:sp>
      <p:sp>
        <p:nvSpPr>
          <p:cNvPr id="10242" name="Rectangle 3"/>
          <p:cNvSpPr>
            <a:spLocks noGrp="1"/>
          </p:cNvSpPr>
          <p:nvPr>
            <p:ph type="body" idx="1"/>
          </p:nvPr>
        </p:nvSpPr>
        <p:spPr>
          <a:xfrm>
            <a:off x="255182" y="1943986"/>
            <a:ext cx="8229600" cy="609600"/>
          </a:xfrm>
        </p:spPr>
        <p:txBody>
          <a:bodyPr>
            <a:normAutofit/>
          </a:bodyPr>
          <a:lstStyle/>
          <a:p>
            <a:pPr marL="0" indent="0">
              <a:buFont typeface="Arial" charset="0"/>
              <a:buNone/>
            </a:pPr>
            <a:r>
              <a:rPr lang="en-US" sz="2400" b="0" i="0" u="sng" strike="noStrike" dirty="0">
                <a:solidFill>
                  <a:srgbClr val="0000FF"/>
                </a:solidFill>
                <a:effectLst/>
                <a:latin typeface="Calibri" panose="020F0502020204030204" pitchFamily="34" charset="0"/>
                <a:hlinkClick r:id="rId2"/>
              </a:rPr>
              <a:t>Anthem Breach News Clip</a:t>
            </a:r>
            <a:endParaRPr lang="zh-CN" altLang="en-US" sz="4000" dirty="0"/>
          </a:p>
        </p:txBody>
      </p:sp>
    </p:spTree>
    <p:extLst>
      <p:ext uri="{BB962C8B-B14F-4D97-AF65-F5344CB8AC3E}">
        <p14:creationId xmlns:p14="http://schemas.microsoft.com/office/powerpoint/2010/main" val="38144435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4" y="365126"/>
            <a:ext cx="8703246" cy="1325563"/>
          </a:xfrm>
        </p:spPr>
        <p:txBody>
          <a:bodyPr/>
          <a:lstStyle/>
          <a:p>
            <a:r>
              <a:rPr lang="en-US" dirty="0"/>
              <a:t>Two reports on Anthem Breach in 2016</a:t>
            </a:r>
          </a:p>
        </p:txBody>
      </p:sp>
      <p:sp>
        <p:nvSpPr>
          <p:cNvPr id="3" name="Content Placeholder 2"/>
          <p:cNvSpPr>
            <a:spLocks noGrp="1"/>
          </p:cNvSpPr>
          <p:nvPr>
            <p:ph idx="1"/>
          </p:nvPr>
        </p:nvSpPr>
        <p:spPr/>
        <p:txBody>
          <a:bodyPr>
            <a:normAutofit fontScale="92500" lnSpcReduction="10000"/>
          </a:bodyPr>
          <a:lstStyle/>
          <a:p>
            <a:r>
              <a:rPr lang="en-US" dirty="0"/>
              <a:t>Resource links 3 and 4</a:t>
            </a:r>
          </a:p>
          <a:p>
            <a:pPr lvl="1"/>
            <a:r>
              <a:rPr lang="en-US" dirty="0"/>
              <a:t>Some details are confidential and not released.</a:t>
            </a:r>
          </a:p>
          <a:p>
            <a:r>
              <a:rPr lang="en-US" dirty="0"/>
              <a:t>1/27/2015 Anthem discovered the breach and notified FBI</a:t>
            </a:r>
          </a:p>
          <a:p>
            <a:r>
              <a:rPr lang="en-US" dirty="0"/>
              <a:t>Last attack was on 1/30/2015</a:t>
            </a:r>
          </a:p>
          <a:p>
            <a:r>
              <a:rPr lang="en-US" dirty="0" err="1"/>
              <a:t>Mandiant</a:t>
            </a:r>
            <a:r>
              <a:rPr lang="en-US" dirty="0"/>
              <a:t> and </a:t>
            </a:r>
            <a:r>
              <a:rPr lang="en-US" dirty="0" err="1"/>
              <a:t>CrowStrike</a:t>
            </a:r>
            <a:r>
              <a:rPr lang="en-US" dirty="0"/>
              <a:t> are the Incident Response Team</a:t>
            </a:r>
          </a:p>
          <a:p>
            <a:r>
              <a:rPr lang="en-US" dirty="0"/>
              <a:t>Trace back as early as 2/18/2014, with phishing emails targeting at Amerigroup users.</a:t>
            </a:r>
          </a:p>
          <a:p>
            <a:pPr lvl="1"/>
            <a:endParaRPr lang="en-US" dirty="0"/>
          </a:p>
        </p:txBody>
      </p:sp>
    </p:spTree>
    <p:extLst>
      <p:ext uri="{BB962C8B-B14F-4D97-AF65-F5344CB8AC3E}">
        <p14:creationId xmlns:p14="http://schemas.microsoft.com/office/powerpoint/2010/main" val="21406463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reports on Anthem Breach in 2016</a:t>
            </a:r>
          </a:p>
        </p:txBody>
      </p:sp>
      <p:sp>
        <p:nvSpPr>
          <p:cNvPr id="3" name="Content Placeholder 2"/>
          <p:cNvSpPr>
            <a:spLocks noGrp="1"/>
          </p:cNvSpPr>
          <p:nvPr>
            <p:ph idx="1"/>
          </p:nvPr>
        </p:nvSpPr>
        <p:spPr/>
        <p:txBody>
          <a:bodyPr/>
          <a:lstStyle/>
          <a:p>
            <a:r>
              <a:rPr lang="en-US" dirty="0"/>
              <a:t>Hacked at least 50 Anthem employee’s accounts and 90 computer systems</a:t>
            </a:r>
          </a:p>
          <a:p>
            <a:r>
              <a:rPr lang="en-US" dirty="0"/>
              <a:t>Hacked into the PII database with more than 7880 million records leaked</a:t>
            </a:r>
          </a:p>
          <a:p>
            <a:r>
              <a:rPr lang="en-US" dirty="0"/>
              <a:t>Anthem has done enough to prevent cyber attacks</a:t>
            </a:r>
          </a:p>
          <a:p>
            <a:r>
              <a:rPr lang="en-US" dirty="0"/>
              <a:t>Anthem take prompt incident response actions to stop the damage</a:t>
            </a:r>
          </a:p>
          <a:p>
            <a:pPr lvl="1"/>
            <a:endParaRPr lang="en-US" dirty="0"/>
          </a:p>
        </p:txBody>
      </p:sp>
    </p:spTree>
    <p:extLst>
      <p:ext uri="{BB962C8B-B14F-4D97-AF65-F5344CB8AC3E}">
        <p14:creationId xmlns:p14="http://schemas.microsoft.com/office/powerpoint/2010/main" val="23719082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and Resources</a:t>
            </a:r>
          </a:p>
        </p:txBody>
      </p:sp>
      <p:sp>
        <p:nvSpPr>
          <p:cNvPr id="3" name="Content Placeholder 2"/>
          <p:cNvSpPr>
            <a:spLocks noGrp="1"/>
          </p:cNvSpPr>
          <p:nvPr>
            <p:ph idx="1"/>
          </p:nvPr>
        </p:nvSpPr>
        <p:spPr/>
        <p:txBody>
          <a:bodyPr/>
          <a:lstStyle/>
          <a:p>
            <a:pPr marL="0" indent="0">
              <a:buNone/>
            </a:pPr>
            <a:r>
              <a:rPr lang="en-US" sz="2100" dirty="0"/>
              <a:t>1.http://www.ibj.com/articles/51789-anthems-it-system-had-cracks-before-hack</a:t>
            </a:r>
          </a:p>
          <a:p>
            <a:pPr marL="0" lvl="1" indent="0">
              <a:buNone/>
            </a:pPr>
            <a:r>
              <a:rPr lang="en-US" altLang="zh-CN" sz="2100" dirty="0"/>
              <a:t>2.Inside Anthem: Dissecting the Breach: https://www.youtube.com/watch?v=yB06EoE2lcw</a:t>
            </a:r>
          </a:p>
          <a:p>
            <a:pPr marL="0" lvl="1" indent="0">
              <a:buNone/>
            </a:pPr>
            <a:r>
              <a:rPr lang="en-US" altLang="zh-CN" sz="2100" dirty="0"/>
              <a:t>3.http://www.insurance.ca.gov/0400-news/0100-press-releases/2016/upload/Fully-Executed-RSA-2.PDF</a:t>
            </a:r>
          </a:p>
          <a:p>
            <a:pPr marL="0" lvl="1" indent="0">
              <a:buNone/>
            </a:pPr>
            <a:r>
              <a:rPr lang="en-US" altLang="zh-CN" sz="2100" dirty="0"/>
              <a:t>4.http://www.insurance.ca.gov/0400-news/0100-press-releases/2016/upload/Anthem-Examination-Report-AM-2016-12-01.pdf</a:t>
            </a:r>
          </a:p>
          <a:p>
            <a:pPr marL="0" lvl="1" indent="0">
              <a:buNone/>
            </a:pPr>
            <a:endParaRPr lang="en-US" altLang="zh-CN" sz="2100"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424814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p:txBody>
          <a:bodyPr/>
          <a:lstStyle/>
          <a:p>
            <a:r>
              <a:rPr lang="en-US" dirty="0"/>
              <a:t>The largest hack in history - 2015</a:t>
            </a:r>
          </a:p>
        </p:txBody>
      </p:sp>
      <p:sp>
        <p:nvSpPr>
          <p:cNvPr id="11266" name="Content Placeholder 2"/>
          <p:cNvSpPr>
            <a:spLocks noGrp="1"/>
          </p:cNvSpPr>
          <p:nvPr>
            <p:ph idx="1"/>
          </p:nvPr>
        </p:nvSpPr>
        <p:spPr>
          <a:xfrm>
            <a:off x="457200" y="1341438"/>
            <a:ext cx="8229600" cy="4830762"/>
          </a:xfrm>
        </p:spPr>
        <p:txBody>
          <a:bodyPr/>
          <a:lstStyle/>
          <a:p>
            <a:r>
              <a:rPr lang="en-US" dirty="0"/>
              <a:t>"very sophisticated external cyberattack”</a:t>
            </a:r>
          </a:p>
          <a:p>
            <a:r>
              <a:rPr lang="en-US" dirty="0"/>
              <a:t>Data breach: personal information from current and former members such as their names, birthdays, medical IDs/</a:t>
            </a:r>
            <a:r>
              <a:rPr lang="en-US" b="1" dirty="0">
                <a:solidFill>
                  <a:srgbClr val="FF0000"/>
                </a:solidFill>
              </a:rPr>
              <a:t>social security numbers</a:t>
            </a:r>
            <a:r>
              <a:rPr lang="en-US" dirty="0"/>
              <a:t>, street addresses, email addresses and employment information, including income data</a:t>
            </a:r>
          </a:p>
          <a:p>
            <a:r>
              <a:rPr lang="en-US" dirty="0"/>
              <a:t>As many as </a:t>
            </a:r>
            <a:r>
              <a:rPr lang="en-US" b="1" dirty="0">
                <a:solidFill>
                  <a:srgbClr val="FF0000"/>
                </a:solidFill>
              </a:rPr>
              <a:t>80 million records </a:t>
            </a:r>
            <a:r>
              <a:rPr lang="en-US" dirty="0"/>
              <a:t>were exposed</a:t>
            </a:r>
          </a:p>
        </p:txBody>
      </p:sp>
      <p:sp>
        <p:nvSpPr>
          <p:cNvPr id="2" name="Rectangle 1"/>
          <p:cNvSpPr/>
          <p:nvPr/>
        </p:nvSpPr>
        <p:spPr>
          <a:xfrm>
            <a:off x="848458" y="6291375"/>
            <a:ext cx="7666892" cy="261610"/>
          </a:xfrm>
          <a:prstGeom prst="rect">
            <a:avLst/>
          </a:prstGeom>
        </p:spPr>
        <p:txBody>
          <a:bodyPr wrap="square">
            <a:spAutoFit/>
          </a:bodyPr>
          <a:lstStyle/>
          <a:p>
            <a:pPr marL="0" lvl="1" indent="0">
              <a:buNone/>
            </a:pPr>
            <a:r>
              <a:rPr lang="en-US" altLang="zh-CN" sz="1050" dirty="0"/>
              <a:t>Source: http://www.insurance.ca.gov/0400-news/0100-press-releases/2016/upload/Fully-Executed-RSA-2.PDF</a:t>
            </a:r>
          </a:p>
        </p:txBody>
      </p:sp>
    </p:spTree>
    <p:extLst>
      <p:ext uri="{BB962C8B-B14F-4D97-AF65-F5344CB8AC3E}">
        <p14:creationId xmlns:p14="http://schemas.microsoft.com/office/powerpoint/2010/main" val="455876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p:txBody>
          <a:bodyPr/>
          <a:lstStyle/>
          <a:p>
            <a:pPr eaLnBrk="1" hangingPunct="1"/>
            <a:r>
              <a:rPr lang="en-US" altLang="zh-CN" dirty="0"/>
              <a:t>Discussion</a:t>
            </a:r>
          </a:p>
        </p:txBody>
      </p:sp>
      <p:sp>
        <p:nvSpPr>
          <p:cNvPr id="53251" name="Rectangle 3"/>
          <p:cNvSpPr>
            <a:spLocks noGrp="1"/>
          </p:cNvSpPr>
          <p:nvPr>
            <p:ph type="body" idx="1"/>
          </p:nvPr>
        </p:nvSpPr>
        <p:spPr/>
        <p:txBody>
          <a:bodyPr/>
          <a:lstStyle/>
          <a:p>
            <a:pPr marL="0" indent="0" eaLnBrk="1" hangingPunct="1">
              <a:buFont typeface="Arial" charset="0"/>
              <a:buNone/>
              <a:defRPr/>
            </a:pPr>
            <a:r>
              <a:rPr lang="en-US" altLang="zh-CN" dirty="0"/>
              <a:t>Q1:</a:t>
            </a:r>
          </a:p>
          <a:p>
            <a:pPr eaLnBrk="1" hangingPunct="1">
              <a:defRPr/>
            </a:pPr>
            <a:r>
              <a:rPr lang="en-US" dirty="0"/>
              <a:t>Briefly explain what happened in the Anthem data breach</a:t>
            </a:r>
          </a:p>
        </p:txBody>
      </p:sp>
    </p:spTree>
    <p:extLst>
      <p:ext uri="{BB962C8B-B14F-4D97-AF65-F5344CB8AC3E}">
        <p14:creationId xmlns:p14="http://schemas.microsoft.com/office/powerpoint/2010/main" val="107052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628650" y="151766"/>
            <a:ext cx="7886700" cy="1325563"/>
          </a:xfrm>
        </p:spPr>
        <p:txBody>
          <a:bodyPr/>
          <a:lstStyle/>
          <a:p>
            <a:pPr eaLnBrk="1" hangingPunct="1"/>
            <a:r>
              <a:rPr lang="en-US" altLang="zh-CN" dirty="0"/>
              <a:t>"very sophisticated external cyberattack”</a:t>
            </a:r>
          </a:p>
        </p:txBody>
      </p:sp>
      <p:sp>
        <p:nvSpPr>
          <p:cNvPr id="3" name="Content Placeholder 2"/>
          <p:cNvSpPr>
            <a:spLocks noGrp="1"/>
          </p:cNvSpPr>
          <p:nvPr>
            <p:ph idx="1"/>
          </p:nvPr>
        </p:nvSpPr>
        <p:spPr>
          <a:xfrm>
            <a:off x="381000" y="1295400"/>
            <a:ext cx="8229600" cy="5410200"/>
          </a:xfrm>
        </p:spPr>
        <p:txBody>
          <a:bodyPr rtlCol="0">
            <a:normAutofit/>
          </a:bodyPr>
          <a:lstStyle/>
          <a:p>
            <a:pPr eaLnBrk="1" fontAlgn="auto" hangingPunct="1">
              <a:spcAft>
                <a:spcPts val="0"/>
              </a:spcAft>
              <a:buFont typeface="Arial" pitchFamily="34" charset="0"/>
              <a:buChar char="•"/>
              <a:defRPr/>
            </a:pPr>
            <a:r>
              <a:rPr lang="en-US" dirty="0"/>
              <a:t>On </a:t>
            </a:r>
            <a:r>
              <a:rPr lang="en-US" dirty="0">
                <a:solidFill>
                  <a:srgbClr val="FF0000"/>
                </a:solidFill>
              </a:rPr>
              <a:t>December 10, 2014</a:t>
            </a:r>
            <a:r>
              <a:rPr lang="en-US" dirty="0"/>
              <a:t>, hackers compromised a database owned by Anthem Inc., the nation's second largest health insurer.</a:t>
            </a:r>
          </a:p>
          <a:p>
            <a:pPr eaLnBrk="1" fontAlgn="auto" hangingPunct="1">
              <a:spcAft>
                <a:spcPts val="0"/>
              </a:spcAft>
              <a:buFont typeface="Arial" pitchFamily="34" charset="0"/>
              <a:buChar char="•"/>
              <a:defRPr/>
            </a:pPr>
            <a:r>
              <a:rPr lang="en-US" dirty="0"/>
              <a:t>The compromise wasn't discovered until </a:t>
            </a:r>
            <a:r>
              <a:rPr lang="en-US" dirty="0">
                <a:solidFill>
                  <a:srgbClr val="FF0000"/>
                </a:solidFill>
              </a:rPr>
              <a:t>January 27, 2015</a:t>
            </a:r>
            <a:r>
              <a:rPr lang="en-US" dirty="0"/>
              <a:t>, after a database administrator discovered his credentials being used to </a:t>
            </a:r>
            <a:r>
              <a:rPr lang="en-US" dirty="0">
                <a:solidFill>
                  <a:srgbClr val="FF0000"/>
                </a:solidFill>
              </a:rPr>
              <a:t>run a questionable query </a:t>
            </a:r>
            <a:r>
              <a:rPr lang="en-US" dirty="0"/>
              <a:t>– a query he didn't initiate. </a:t>
            </a:r>
          </a:p>
        </p:txBody>
      </p:sp>
      <p:sp>
        <p:nvSpPr>
          <p:cNvPr id="4" name="Rectangle 3"/>
          <p:cNvSpPr/>
          <p:nvPr/>
        </p:nvSpPr>
        <p:spPr>
          <a:xfrm>
            <a:off x="784603" y="6278218"/>
            <a:ext cx="7666892" cy="261610"/>
          </a:xfrm>
          <a:prstGeom prst="rect">
            <a:avLst/>
          </a:prstGeom>
        </p:spPr>
        <p:txBody>
          <a:bodyPr wrap="square">
            <a:spAutoFit/>
          </a:bodyPr>
          <a:lstStyle/>
          <a:p>
            <a:pPr marL="0" lvl="1" indent="0">
              <a:buNone/>
            </a:pPr>
            <a:r>
              <a:rPr lang="en-US" altLang="zh-CN" sz="1050" dirty="0"/>
              <a:t>Source: http://www.insurance.ca.gov/0400-news/0100-press-releases/2016/upload/Fully-Executed-RSA-2.PDF</a:t>
            </a:r>
          </a:p>
        </p:txBody>
      </p:sp>
    </p:spTree>
    <p:extLst>
      <p:ext uri="{BB962C8B-B14F-4D97-AF65-F5344CB8AC3E}">
        <p14:creationId xmlns:p14="http://schemas.microsoft.com/office/powerpoint/2010/main" val="1556569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altLang="zh-CN" dirty="0"/>
              <a:t>"very sophisticated external cyberattack”</a:t>
            </a:r>
          </a:p>
        </p:txBody>
      </p:sp>
      <p:sp>
        <p:nvSpPr>
          <p:cNvPr id="3" name="Content Placeholder 2"/>
          <p:cNvSpPr>
            <a:spLocks noGrp="1"/>
          </p:cNvSpPr>
          <p:nvPr>
            <p:ph idx="1"/>
          </p:nvPr>
        </p:nvSpPr>
        <p:spPr>
          <a:xfrm>
            <a:off x="381000" y="1295400"/>
            <a:ext cx="8229600" cy="5410200"/>
          </a:xfrm>
        </p:spPr>
        <p:txBody>
          <a:bodyPr rtlCol="0">
            <a:normAutofit/>
          </a:bodyPr>
          <a:lstStyle/>
          <a:p>
            <a:pPr eaLnBrk="1" fontAlgn="auto" hangingPunct="1">
              <a:spcAft>
                <a:spcPts val="0"/>
              </a:spcAft>
              <a:buFont typeface="Arial" pitchFamily="34" charset="0"/>
              <a:buChar char="•"/>
              <a:defRPr/>
            </a:pPr>
            <a:r>
              <a:rPr lang="en-US" dirty="0"/>
              <a:t>Two days later (</a:t>
            </a:r>
            <a:r>
              <a:rPr lang="en-US" dirty="0">
                <a:solidFill>
                  <a:srgbClr val="FF0000"/>
                </a:solidFill>
              </a:rPr>
              <a:t>January 29, 2015</a:t>
            </a:r>
            <a:r>
              <a:rPr lang="en-US" dirty="0"/>
              <a:t>), Anthem alerted federal authorities and HITRIUST C3 that their internal investigation determined the incident was in fact a data breach. </a:t>
            </a:r>
          </a:p>
          <a:p>
            <a:pPr eaLnBrk="1" fontAlgn="auto" hangingPunct="1">
              <a:spcAft>
                <a:spcPts val="0"/>
              </a:spcAft>
              <a:buFont typeface="Arial" pitchFamily="34" charset="0"/>
              <a:buChar char="•"/>
              <a:defRPr/>
            </a:pPr>
            <a:r>
              <a:rPr lang="en-US" dirty="0"/>
              <a:t>On </a:t>
            </a:r>
            <a:r>
              <a:rPr lang="en-US" dirty="0">
                <a:solidFill>
                  <a:srgbClr val="FF0000"/>
                </a:solidFill>
              </a:rPr>
              <a:t>February 4, 2015</a:t>
            </a:r>
            <a:r>
              <a:rPr lang="en-US" dirty="0"/>
              <a:t>, the company disclosed the breach to the public.</a:t>
            </a:r>
          </a:p>
          <a:p>
            <a:pPr eaLnBrk="1" fontAlgn="auto" hangingPunct="1">
              <a:spcAft>
                <a:spcPts val="0"/>
              </a:spcAft>
              <a:buFont typeface="Arial" pitchFamily="34" charset="0"/>
              <a:buChar char="•"/>
              <a:defRPr/>
            </a:pPr>
            <a:r>
              <a:rPr lang="en-US" dirty="0"/>
              <a:t>Anthem insurance data breach could be one of largest hacks in history</a:t>
            </a:r>
          </a:p>
        </p:txBody>
      </p:sp>
      <p:sp>
        <p:nvSpPr>
          <p:cNvPr id="4" name="Rectangle 3"/>
          <p:cNvSpPr/>
          <p:nvPr/>
        </p:nvSpPr>
        <p:spPr>
          <a:xfrm>
            <a:off x="738554" y="6284796"/>
            <a:ext cx="7666892" cy="261610"/>
          </a:xfrm>
          <a:prstGeom prst="rect">
            <a:avLst/>
          </a:prstGeom>
        </p:spPr>
        <p:txBody>
          <a:bodyPr wrap="square">
            <a:spAutoFit/>
          </a:bodyPr>
          <a:lstStyle/>
          <a:p>
            <a:pPr marL="0" lvl="1" indent="0">
              <a:buNone/>
            </a:pPr>
            <a:r>
              <a:rPr lang="en-US" altLang="zh-CN" sz="1050" dirty="0"/>
              <a:t>Source: http://www.insurance.ca.gov/0400-news/0100-press-releases/2016/upload/Fully-Executed-RSA-2.PDF</a:t>
            </a:r>
          </a:p>
        </p:txBody>
      </p:sp>
    </p:spTree>
    <p:extLst>
      <p:ext uri="{BB962C8B-B14F-4D97-AF65-F5344CB8AC3E}">
        <p14:creationId xmlns:p14="http://schemas.microsoft.com/office/powerpoint/2010/main" val="3336813601"/>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2677</Words>
  <Application>Microsoft Office PowerPoint</Application>
  <PresentationFormat>On-screen Show (4:3)</PresentationFormat>
  <Paragraphs>252</Paragraphs>
  <Slides>52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52</vt:i4>
      </vt:variant>
    </vt:vector>
  </HeadingPairs>
  <TitlesOfParts>
    <vt:vector size="55" baseType="lpstr">
      <vt:lpstr>Arial</vt:lpstr>
      <vt:lpstr>Calibri</vt:lpstr>
      <vt:lpstr>Office Theme</vt:lpstr>
      <vt:lpstr>Case Study: Anthem Data Breach 2015</vt:lpstr>
      <vt:lpstr>Disclaimer</vt:lpstr>
      <vt:lpstr>Sources of Information</vt:lpstr>
      <vt:lpstr>Learning Objectives</vt:lpstr>
      <vt:lpstr>Anthem breach on the News: Feb 5, 2015</vt:lpstr>
      <vt:lpstr>The largest hack in history - 2015</vt:lpstr>
      <vt:lpstr>Discussion</vt:lpstr>
      <vt:lpstr>"very sophisticated external cyberattack”</vt:lpstr>
      <vt:lpstr>"very sophisticated external cyberattack”</vt:lpstr>
      <vt:lpstr>Anthem Breach Timeline</vt:lpstr>
      <vt:lpstr>  </vt:lpstr>
      <vt:lpstr>Discussion</vt:lpstr>
      <vt:lpstr>More details</vt:lpstr>
      <vt:lpstr>Social Engineering</vt:lpstr>
      <vt:lpstr>Phishing attacks</vt:lpstr>
      <vt:lpstr>Discussion</vt:lpstr>
      <vt:lpstr>Collecting information with social engineering</vt:lpstr>
      <vt:lpstr>Financial impact</vt:lpstr>
      <vt:lpstr>Who did it?</vt:lpstr>
      <vt:lpstr>Fraudulent domain</vt:lpstr>
      <vt:lpstr>Fraudulent domains</vt:lpstr>
      <vt:lpstr>Scanbox</vt:lpstr>
      <vt:lpstr>More on Scanbox</vt:lpstr>
      <vt:lpstr>Scanbox Cont.</vt:lpstr>
      <vt:lpstr>Website hijacking</vt:lpstr>
      <vt:lpstr>Backdoors on network</vt:lpstr>
      <vt:lpstr>Backdoors on database</vt:lpstr>
      <vt:lpstr>Discussion</vt:lpstr>
      <vt:lpstr>Discussion</vt:lpstr>
      <vt:lpstr>Discussion</vt:lpstr>
      <vt:lpstr>User Behavioral Monitor &amp; Analytics</vt:lpstr>
      <vt:lpstr>User Behavioral Analytics</vt:lpstr>
      <vt:lpstr>User Behavioral Analytics (UBA)</vt:lpstr>
      <vt:lpstr>Discussion</vt:lpstr>
      <vt:lpstr>Data encryption</vt:lpstr>
      <vt:lpstr>More thoughts on Data Encryption</vt:lpstr>
      <vt:lpstr>Discussion</vt:lpstr>
      <vt:lpstr>Two-factor authentication</vt:lpstr>
      <vt:lpstr>Is Two-factor authentication strong enough?</vt:lpstr>
      <vt:lpstr>Is Two-factor authentication strong enough?</vt:lpstr>
      <vt:lpstr>What to do next?</vt:lpstr>
      <vt:lpstr>What to do next – practical list</vt:lpstr>
      <vt:lpstr>Discussion</vt:lpstr>
      <vt:lpstr>Why hackers are targeting the medical sector?</vt:lpstr>
      <vt:lpstr> What are the problems with SSN and IRS?</vt:lpstr>
      <vt:lpstr>Are Anthem doing the right thing?</vt:lpstr>
      <vt:lpstr>Discussion</vt:lpstr>
      <vt:lpstr>Something Ironic?</vt:lpstr>
      <vt:lpstr>Something Ironic?</vt:lpstr>
      <vt:lpstr>Two reports on Anthem Breach in 2016</vt:lpstr>
      <vt:lpstr>Two reports on Anthem Breach in 2016</vt:lpstr>
      <vt:lpstr>References and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4</cp:revision>
  <dcterms:created xsi:type="dcterms:W3CDTF">2006-08-16T00:00:00Z</dcterms:created>
  <dcterms:modified xsi:type="dcterms:W3CDTF">2024-06-10T15:57:25Z</dcterms:modified>
</cp:coreProperties>
</file>