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8"/>
  </p:notesMasterIdLst>
  <p:sldIdLst>
    <p:sldId id="256" r:id="rId2"/>
    <p:sldId id="286" r:id="rId3"/>
    <p:sldId id="271" r:id="rId4"/>
    <p:sldId id="273" r:id="rId5"/>
    <p:sldId id="260" r:id="rId6"/>
    <p:sldId id="261" r:id="rId7"/>
    <p:sldId id="262" r:id="rId8"/>
    <p:sldId id="263" r:id="rId9"/>
    <p:sldId id="264" r:id="rId10"/>
    <p:sldId id="269" r:id="rId11"/>
    <p:sldId id="274" r:id="rId12"/>
    <p:sldId id="258" r:id="rId13"/>
    <p:sldId id="265" r:id="rId14"/>
    <p:sldId id="266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59" r:id="rId24"/>
    <p:sldId id="283" r:id="rId25"/>
    <p:sldId id="284" r:id="rId26"/>
    <p:sldId id="347" r:id="rId2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5" roundtripDataSignature="AMtx7mhPRBi3wE4bGPk8+HJMzePI9UCcd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1111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5" Type="http://customschemas.google.com/relationships/presentationmetadata" Target="metadata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>
          <a:extLst>
            <a:ext uri="{FF2B5EF4-FFF2-40B4-BE49-F238E27FC236}">
              <a16:creationId xmlns:a16="http://schemas.microsoft.com/office/drawing/2014/main" id="{B071134F-8FD7-A64E-3BEF-5327E6F3A7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>
            <a:extLst>
              <a:ext uri="{FF2B5EF4-FFF2-40B4-BE49-F238E27FC236}">
                <a16:creationId xmlns:a16="http://schemas.microsoft.com/office/drawing/2014/main" id="{1497BC8B-5B5C-F6D7-480F-E995ADEE77F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>
            <a:extLst>
              <a:ext uri="{FF2B5EF4-FFF2-40B4-BE49-F238E27FC236}">
                <a16:creationId xmlns:a16="http://schemas.microsoft.com/office/drawing/2014/main" id="{255879C8-785D-7FD5-96DC-4F10F46BC1C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353153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0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0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9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0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0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2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2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4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4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4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4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4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7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7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8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8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cyber-cases.info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cyber-cases.info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rive.google.com/drive/folders/13bpYe1ARmqoYKAkWBk7wvoOsSTHbVia8?usp=drive_link" TargetMode="Externa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drive.google.com/drive/folders/1umTqMvRO5MKIN5CVB-5G-4HD_SCle7kk?usp=drive_link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br>
              <a:rPr lang="en-US" sz="4000" dirty="0"/>
            </a:br>
            <a:r>
              <a:rPr lang="en-US" sz="4000" dirty="0"/>
              <a:t> Integrating Real-World Cybersecurity Case Studies into Undergraduate Education: The CASE Framework </a:t>
            </a:r>
            <a:endParaRPr sz="4000" dirty="0"/>
          </a:p>
        </p:txBody>
      </p:sp>
      <p:sp>
        <p:nvSpPr>
          <p:cNvPr id="85" name="Google Shape;85;p1"/>
          <p:cNvSpPr txBox="1">
            <a:spLocks noGrp="1"/>
          </p:cNvSpPr>
          <p:nvPr>
            <p:ph type="subTitle" idx="1"/>
          </p:nvPr>
        </p:nvSpPr>
        <p:spPr>
          <a:xfrm>
            <a:off x="1524000" y="4038600"/>
            <a:ext cx="9144000" cy="12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dirty="0"/>
              <a:t>November 8, 2025 @ SITCITE</a:t>
            </a:r>
          </a:p>
          <a:p>
            <a:pPr marL="0" indent="0"/>
            <a:r>
              <a:rPr lang="en-US" dirty="0"/>
              <a:t>Prof. Yu Cai @ Michigan Tech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>
          <a:extLst>
            <a:ext uri="{FF2B5EF4-FFF2-40B4-BE49-F238E27FC236}">
              <a16:creationId xmlns:a16="http://schemas.microsoft.com/office/drawing/2014/main" id="{B5878319-B778-9938-2962-FDC41FD601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>
            <a:extLst>
              <a:ext uri="{FF2B5EF4-FFF2-40B4-BE49-F238E27FC236}">
                <a16:creationId xmlns:a16="http://schemas.microsoft.com/office/drawing/2014/main" id="{BADBAD3C-7086-7646-036B-AFAD14D41F4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dirty="0"/>
              <a:t>NSF SaTC Project</a:t>
            </a:r>
            <a:endParaRPr dirty="0"/>
          </a:p>
        </p:txBody>
      </p:sp>
      <p:sp>
        <p:nvSpPr>
          <p:cNvPr id="91" name="Google Shape;91;p2">
            <a:extLst>
              <a:ext uri="{FF2B5EF4-FFF2-40B4-BE49-F238E27FC236}">
                <a16:creationId xmlns:a16="http://schemas.microsoft.com/office/drawing/2014/main" id="{378328EF-D107-696C-20A6-55FBF053736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0" y="1567543"/>
            <a:ext cx="10515600" cy="50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indent="-228600">
              <a:spcBef>
                <a:spcPts val="500"/>
              </a:spcBef>
              <a:buSzPct val="100000"/>
            </a:pPr>
            <a:r>
              <a:rPr lang="en-US" dirty="0"/>
              <a:t>CASE: by analyzing and dissecting real-world cyber breaches and vulnerabilities, students will understand how cyber attacks took place from the beginning to the end. </a:t>
            </a:r>
          </a:p>
          <a:p>
            <a:pPr marL="228600" indent="-228600">
              <a:spcBef>
                <a:spcPts val="500"/>
              </a:spcBef>
              <a:buSzPct val="100000"/>
            </a:pPr>
            <a:r>
              <a:rPr lang="en-US" dirty="0"/>
              <a:t>Students will learn what security topics and tactics are relevant, how to harden systems and networks, and how attacks could be prevented or stopped. </a:t>
            </a:r>
          </a:p>
          <a:p>
            <a:pPr marL="228600" indent="-228600">
              <a:spcBef>
                <a:spcPts val="500"/>
              </a:spcBef>
              <a:buSzPct val="100000"/>
            </a:pPr>
            <a:r>
              <a:rPr lang="en-US" dirty="0"/>
              <a:t>Students will be able to replicate some breaches and vulnerabilities in a simulated virtual lab platform using similar tools and methods described in the case studies. </a:t>
            </a:r>
          </a:p>
          <a:p>
            <a:pPr marL="228600" indent="-228600">
              <a:spcBef>
                <a:spcPts val="500"/>
              </a:spcBef>
              <a:buSzPct val="100000"/>
            </a:pPr>
            <a:r>
              <a:rPr lang="en-US" dirty="0"/>
              <a:t>Project period: May 2023 – May 2026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825487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187D22-3317-8707-D9A6-B745408A63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173" y="1179022"/>
            <a:ext cx="11616247" cy="4499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2644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PI Team</a:t>
            </a:r>
            <a:endParaRPr/>
          </a:p>
        </p:txBody>
      </p:sp>
      <p:sp>
        <p:nvSpPr>
          <p:cNvPr id="97" name="Google Shape;97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dirty="0"/>
              <a:t>Yu Cai, Michigan Tech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dirty="0"/>
              <a:t>Victoria Walters, Michigan Tech</a:t>
            </a:r>
            <a:endParaRPr dirty="0"/>
          </a:p>
          <a:p>
            <a:pPr marL="228600" lvl="0" indent="-228600">
              <a:buSzPts val="2800"/>
            </a:pPr>
            <a:r>
              <a:rPr lang="en-US" dirty="0"/>
              <a:t>Xinyu Lei, Michigan Tech</a:t>
            </a:r>
            <a:endParaRPr dirty="0"/>
          </a:p>
          <a:p>
            <a:pPr marL="228600" indent="-228600">
              <a:buSzPts val="2800"/>
            </a:pPr>
            <a:r>
              <a:rPr lang="en-US" dirty="0"/>
              <a:t>Xiaoyong (Brian) Yuan, Clemson U.</a:t>
            </a: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dirty="0" err="1"/>
              <a:t>Sidike</a:t>
            </a:r>
            <a:r>
              <a:rPr lang="en-US" dirty="0"/>
              <a:t> </a:t>
            </a:r>
            <a:r>
              <a:rPr lang="en-US" dirty="0" err="1"/>
              <a:t>Paheding</a:t>
            </a:r>
            <a:r>
              <a:rPr lang="en-US" dirty="0"/>
              <a:t>, Fairfield U.</a:t>
            </a:r>
            <a:endParaRPr dirty="0"/>
          </a:p>
          <a:p>
            <a:pPr marL="228600" lvl="0" indent="-228600">
              <a:buSzPts val="2800"/>
            </a:pPr>
            <a:r>
              <a:rPr lang="en-US" dirty="0"/>
              <a:t>Evaluator: Amanda </a:t>
            </a:r>
            <a:r>
              <a:rPr lang="en-US" dirty="0" err="1"/>
              <a:t>Gonczi</a:t>
            </a:r>
            <a:r>
              <a:rPr lang="en-US" dirty="0"/>
              <a:t>, Michigan Tech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132A9-F9DD-B979-0DF7-0C34E4F31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Website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9283C1-66F0-EB0F-049D-7E4B64B203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89314"/>
            <a:ext cx="10515600" cy="4587649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>
                <a:hlinkClick r:id="rId2"/>
              </a:rPr>
              <a:t>https://cyber-cases.info</a:t>
            </a:r>
            <a:r>
              <a:rPr lang="en-US" sz="3200" dirty="0"/>
              <a:t> </a:t>
            </a:r>
          </a:p>
          <a:p>
            <a:r>
              <a:rPr lang="en-US" sz="3200" dirty="0"/>
              <a:t>The website has 30 developed case studies</a:t>
            </a:r>
          </a:p>
          <a:p>
            <a:r>
              <a:rPr lang="en-US" sz="3200" dirty="0"/>
              <a:t>Each case includes the following instructional materials:</a:t>
            </a:r>
          </a:p>
          <a:p>
            <a:pPr lvl="1"/>
            <a:r>
              <a:rPr lang="en-US" sz="2800" dirty="0"/>
              <a:t>Introduction and context</a:t>
            </a:r>
          </a:p>
          <a:p>
            <a:pPr lvl="1"/>
            <a:r>
              <a:rPr lang="en-US" sz="2800" dirty="0"/>
              <a:t>Target audience</a:t>
            </a:r>
          </a:p>
          <a:p>
            <a:pPr lvl="1"/>
            <a:r>
              <a:rPr lang="en-US" sz="2800" dirty="0"/>
              <a:t>Keywords and learning objectives</a:t>
            </a:r>
          </a:p>
          <a:p>
            <a:pPr lvl="1"/>
            <a:r>
              <a:rPr lang="en-US" sz="2800" dirty="0"/>
              <a:t>Lecture PowerPoint slides</a:t>
            </a:r>
          </a:p>
          <a:p>
            <a:pPr lvl="1"/>
            <a:r>
              <a:rPr lang="en-US" sz="2800" dirty="0"/>
              <a:t>Tutorial videos</a:t>
            </a:r>
          </a:p>
          <a:p>
            <a:pPr lvl="1"/>
            <a:r>
              <a:rPr lang="en-US" sz="2800" dirty="0"/>
              <a:t>Module questions</a:t>
            </a:r>
          </a:p>
          <a:p>
            <a:pPr lvl="1"/>
            <a:r>
              <a:rPr lang="en-US" sz="2800" dirty="0"/>
              <a:t>Select cases also include associated lab exercises for hands-on learning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584925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38EBF-9229-2ED5-2FE5-E3C7F14A6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 Categories of Cases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359E01-675B-9F0D-A6A9-F538E4596B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0545" y="1429408"/>
            <a:ext cx="10515600" cy="4968273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US" b="1" dirty="0"/>
              <a:t>Comprehensive Cases</a:t>
            </a:r>
            <a:r>
              <a:rPr lang="en-US" dirty="0"/>
              <a:t>: Target breach, Anthem breach, SolarWinds breach, DDoS attacks, </a:t>
            </a:r>
            <a:r>
              <a:rPr lang="en-US" dirty="0" err="1"/>
              <a:t>MOVEit</a:t>
            </a:r>
            <a:r>
              <a:rPr lang="en-US" dirty="0"/>
              <a:t> breach</a:t>
            </a:r>
          </a:p>
          <a:p>
            <a:pPr lvl="0"/>
            <a:r>
              <a:rPr lang="en-US" b="1" dirty="0"/>
              <a:t>Malware Cases</a:t>
            </a:r>
            <a:r>
              <a:rPr lang="en-US" dirty="0"/>
              <a:t>: Stuxnet, WannaCry, City of Oakland ransomware, Mail service ransomware, Tampa General Hospital breach</a:t>
            </a:r>
          </a:p>
          <a:p>
            <a:pPr lvl="0"/>
            <a:r>
              <a:rPr lang="en-US" b="1" dirty="0"/>
              <a:t>Network and Cloud Security</a:t>
            </a:r>
            <a:r>
              <a:rPr lang="en-US" dirty="0"/>
              <a:t>: Capital One, Equifax, Mirai IoT Botnet, Deloitte &amp; Accenture breaches, </a:t>
            </a:r>
            <a:r>
              <a:rPr lang="en-US" dirty="0" err="1"/>
              <a:t>Verkada</a:t>
            </a:r>
            <a:r>
              <a:rPr lang="en-US" dirty="0"/>
              <a:t> camera breach</a:t>
            </a:r>
          </a:p>
          <a:p>
            <a:pPr lvl="0"/>
            <a:r>
              <a:rPr lang="en-US" b="1" dirty="0"/>
              <a:t>Web Security</a:t>
            </a:r>
            <a:r>
              <a:rPr lang="en-US" dirty="0"/>
              <a:t>: Panama Papers, OPM breach, 23andMe data leak, UK Electoral Commission hack, </a:t>
            </a:r>
            <a:r>
              <a:rPr lang="en-US" dirty="0" err="1"/>
              <a:t>ObamaCare</a:t>
            </a:r>
            <a:r>
              <a:rPr lang="en-US" dirty="0"/>
              <a:t> website failure</a:t>
            </a:r>
          </a:p>
          <a:p>
            <a:pPr lvl="0"/>
            <a:r>
              <a:rPr lang="en-US" b="1" dirty="0"/>
              <a:t>Management Cases</a:t>
            </a:r>
            <a:r>
              <a:rPr lang="en-US" dirty="0"/>
              <a:t>: Facebook scandal, JPMorgan Chase breach, SWIFT banking hack, CrowdStrike Windows outage</a:t>
            </a:r>
          </a:p>
          <a:p>
            <a:pPr lvl="0"/>
            <a:r>
              <a:rPr lang="en-US" b="1" dirty="0"/>
              <a:t>System Software and Hardware Security</a:t>
            </a:r>
            <a:r>
              <a:rPr lang="en-US" dirty="0"/>
              <a:t>: OpenSSL Heartbleed, CPU Meltdown, Industroyer2, Pennsylvania water system breach</a:t>
            </a:r>
          </a:p>
          <a:p>
            <a:pPr lvl="0"/>
            <a:r>
              <a:rPr lang="en-US" b="1" dirty="0"/>
              <a:t>Social Engineering</a:t>
            </a:r>
            <a:r>
              <a:rPr lang="en-US" dirty="0"/>
              <a:t>: Password management practices</a:t>
            </a:r>
          </a:p>
          <a:p>
            <a:pPr lvl="0"/>
            <a:r>
              <a:rPr lang="en-US" b="1" dirty="0"/>
              <a:t>Special Topics</a:t>
            </a:r>
            <a:r>
              <a:rPr lang="en-US" dirty="0"/>
              <a:t>: Storm-0558 state-sponsored cyber campaign; automobile; medical devices</a:t>
            </a:r>
          </a:p>
        </p:txBody>
      </p:sp>
    </p:spTree>
    <p:extLst>
      <p:ext uri="{BB962C8B-B14F-4D97-AF65-F5344CB8AC3E}">
        <p14:creationId xmlns:p14="http://schemas.microsoft.com/office/powerpoint/2010/main" val="2013149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EB9D7-4A3E-2C78-D147-35519B816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Comprehensive Cases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C33191-B039-A28F-E6B9-32F0E4D7A4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Complicated high-profile cyber breaches covering multiple security topics. These cases can help students see how different security mechanisms and systems are integrated in a corporate network. It usually takes 30-50 minutes to cover a comprehensive case.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3157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F776E76-E6B2-8B2B-CBA9-5471260ABA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4435244"/>
              </p:ext>
            </p:extLst>
          </p:nvPr>
        </p:nvGraphicFramePr>
        <p:xfrm>
          <a:off x="261257" y="512759"/>
          <a:ext cx="11604172" cy="59403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06059">
                  <a:extLst>
                    <a:ext uri="{9D8B030D-6E8A-4147-A177-3AD203B41FA5}">
                      <a16:colId xmlns:a16="http://schemas.microsoft.com/office/drawing/2014/main" val="2894462197"/>
                    </a:ext>
                  </a:extLst>
                </a:gridCol>
                <a:gridCol w="9098113">
                  <a:extLst>
                    <a:ext uri="{9D8B030D-6E8A-4147-A177-3AD203B41FA5}">
                      <a16:colId xmlns:a16="http://schemas.microsoft.com/office/drawing/2014/main" val="4175821750"/>
                    </a:ext>
                  </a:extLst>
                </a:gridCol>
              </a:tblGrid>
              <a:tr h="92079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0">
                          <a:effectLst/>
                        </a:rPr>
                        <a:t>Comprehensive Case Studies </a:t>
                      </a:r>
                      <a:endParaRPr lang="en-US" sz="22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36820" marR="13682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0">
                          <a:effectLst/>
                        </a:rPr>
                        <a:t>Corresponding Security Topics</a:t>
                      </a:r>
                      <a:endParaRPr lang="en-US" sz="22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36820" marR="136820" marT="0" marB="0"/>
                </a:tc>
                <a:extLst>
                  <a:ext uri="{0D108BD9-81ED-4DB2-BD59-A6C34878D82A}">
                    <a16:rowId xmlns:a16="http://schemas.microsoft.com/office/drawing/2014/main" val="1770536843"/>
                  </a:ext>
                </a:extLst>
              </a:tr>
              <a:tr h="147470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200" kern="100">
                          <a:effectLst/>
                        </a:rPr>
                        <a:t>Target breach</a:t>
                      </a:r>
                      <a:endParaRPr lang="en-US" sz="22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36820" marR="13682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200" kern="100" dirty="0">
                          <a:effectLst/>
                        </a:rPr>
                        <a:t>Email phishing; Social Engineering; Vulnerability scanning; Zero day; Host hardening; Advanced persistent threat; Malware; Access control; Incident response; Laws &amp; regulations; System integration</a:t>
                      </a:r>
                      <a:endParaRPr lang="en-US" sz="22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36820" marR="136820" marT="0" marB="0"/>
                </a:tc>
                <a:extLst>
                  <a:ext uri="{0D108BD9-81ED-4DB2-BD59-A6C34878D82A}">
                    <a16:rowId xmlns:a16="http://schemas.microsoft.com/office/drawing/2014/main" val="2397505074"/>
                  </a:ext>
                </a:extLst>
              </a:tr>
              <a:tr h="100391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200" kern="100">
                          <a:effectLst/>
                        </a:rPr>
                        <a:t>Anthem breach</a:t>
                      </a:r>
                      <a:endParaRPr lang="en-US" sz="22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36820" marR="13682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200" kern="100" dirty="0">
                          <a:effectLst/>
                        </a:rPr>
                        <a:t>All topics in the Target case, plus additional topics such as Multifactor authentication; Data Security; Healthcare security</a:t>
                      </a:r>
                      <a:endParaRPr lang="en-US" sz="22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36820" marR="136820" marT="0" marB="0"/>
                </a:tc>
                <a:extLst>
                  <a:ext uri="{0D108BD9-81ED-4DB2-BD59-A6C34878D82A}">
                    <a16:rowId xmlns:a16="http://schemas.microsoft.com/office/drawing/2014/main" val="1549682385"/>
                  </a:ext>
                </a:extLst>
              </a:tr>
              <a:tr h="100391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200" kern="100">
                          <a:effectLst/>
                        </a:rPr>
                        <a:t>SolarWinds breach</a:t>
                      </a:r>
                      <a:endParaRPr lang="en-US" sz="22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36820" marR="13682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200" kern="100">
                          <a:effectLst/>
                        </a:rPr>
                        <a:t>All topics in the Target case, plus additional topics such as Backdoor; Supply chain security</a:t>
                      </a:r>
                      <a:endParaRPr lang="en-US" sz="22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36820" marR="136820" marT="0" marB="0"/>
                </a:tc>
                <a:extLst>
                  <a:ext uri="{0D108BD9-81ED-4DB2-BD59-A6C34878D82A}">
                    <a16:rowId xmlns:a16="http://schemas.microsoft.com/office/drawing/2014/main" val="2208333690"/>
                  </a:ext>
                </a:extLst>
              </a:tr>
              <a:tr h="100391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200" kern="100">
                          <a:effectLst/>
                        </a:rPr>
                        <a:t>DDoS attacks</a:t>
                      </a:r>
                      <a:endParaRPr lang="en-US" sz="22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36820" marR="13682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200" kern="100">
                          <a:effectLst/>
                        </a:rPr>
                        <a:t>DDoS attack and defense; Reflective DDoS attack; IP Spoofing; IoT security; Malware; Botnet</a:t>
                      </a:r>
                      <a:endParaRPr lang="en-US" sz="22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36820" marR="136820" marT="0" marB="0"/>
                </a:tc>
                <a:extLst>
                  <a:ext uri="{0D108BD9-81ED-4DB2-BD59-A6C34878D82A}">
                    <a16:rowId xmlns:a16="http://schemas.microsoft.com/office/drawing/2014/main" val="2511437373"/>
                  </a:ext>
                </a:extLst>
              </a:tr>
              <a:tr h="53312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200" kern="100">
                          <a:effectLst/>
                        </a:rPr>
                        <a:t>MOVEit breach</a:t>
                      </a:r>
                      <a:endParaRPr lang="en-US" sz="22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36820" marR="13682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200" kern="100" dirty="0">
                          <a:effectLst/>
                        </a:rPr>
                        <a:t>SQL injection, zero-day, file transfer security, </a:t>
                      </a:r>
                      <a:endParaRPr lang="en-US" sz="22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36820" marR="136820" marT="0" marB="0"/>
                </a:tc>
                <a:extLst>
                  <a:ext uri="{0D108BD9-81ED-4DB2-BD59-A6C34878D82A}">
                    <a16:rowId xmlns:a16="http://schemas.microsoft.com/office/drawing/2014/main" val="3103196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44234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7E52C-9EE9-0EE9-3BF8-02471DF8D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Cases for Specific Security Topics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B4AAE5-6E73-FFE6-F8D2-7A885A4079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cases are usually short cases covering one or a few security topics. They usually take 10 - 20 minutes to cover. The goal is to help students understand individual security topics and stimulate their interest to dig deeper. These modules can be plugged into existing cybersecurity courses.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2609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10DBE19-F286-62E6-31E9-40AD21C1FA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1637858"/>
              </p:ext>
            </p:extLst>
          </p:nvPr>
        </p:nvGraphicFramePr>
        <p:xfrm>
          <a:off x="643467" y="845556"/>
          <a:ext cx="10905066" cy="51668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35962">
                  <a:extLst>
                    <a:ext uri="{9D8B030D-6E8A-4147-A177-3AD203B41FA5}">
                      <a16:colId xmlns:a16="http://schemas.microsoft.com/office/drawing/2014/main" val="800114111"/>
                    </a:ext>
                  </a:extLst>
                </a:gridCol>
                <a:gridCol w="5469104">
                  <a:extLst>
                    <a:ext uri="{9D8B030D-6E8A-4147-A177-3AD203B41FA5}">
                      <a16:colId xmlns:a16="http://schemas.microsoft.com/office/drawing/2014/main" val="3641301230"/>
                    </a:ext>
                  </a:extLst>
                </a:gridCol>
              </a:tblGrid>
              <a:tr h="46697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400" kern="100">
                          <a:effectLst/>
                        </a:rPr>
                        <a:t>Malware Cases</a:t>
                      </a:r>
                      <a:endParaRPr lang="en-US" sz="24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6694" marR="14669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400" kern="100">
                          <a:effectLst/>
                        </a:rPr>
                        <a:t>Security Topics</a:t>
                      </a:r>
                      <a:endParaRPr lang="en-US" sz="24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6694" marR="146694" marT="0" marB="0"/>
                </a:tc>
                <a:extLst>
                  <a:ext uri="{0D108BD9-81ED-4DB2-BD59-A6C34878D82A}">
                    <a16:rowId xmlns:a16="http://schemas.microsoft.com/office/drawing/2014/main" val="4042754032"/>
                  </a:ext>
                </a:extLst>
              </a:tr>
              <a:tr h="2116468"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2400" kern="100">
                          <a:effectLst/>
                        </a:rPr>
                        <a:t>Stuxnet,</a:t>
                      </a: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2400" kern="100">
                          <a:effectLst/>
                        </a:rPr>
                        <a:t>WannaCry, </a:t>
                      </a: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2400" kern="100">
                          <a:effectLst/>
                        </a:rPr>
                        <a:t>City of Oakland ransomware, </a:t>
                      </a: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2400" kern="100">
                          <a:effectLst/>
                        </a:rPr>
                        <a:t>Mail service ransomware, </a:t>
                      </a: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2400" kern="100">
                          <a:effectLst/>
                        </a:rPr>
                        <a:t>Tampa General Hospital breach</a:t>
                      </a:r>
                      <a:endParaRPr lang="en-US" sz="24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6694" marR="146694" marT="0" marB="0"/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400" kern="100">
                          <a:effectLst/>
                        </a:rPr>
                        <a:t>Malware; Ransomware; Zero-day; Remote management</a:t>
                      </a:r>
                      <a:endParaRPr lang="en-US" sz="24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6694" marR="146694" marT="0" marB="0"/>
                </a:tc>
                <a:extLst>
                  <a:ext uri="{0D108BD9-81ED-4DB2-BD59-A6C34878D82A}">
                    <a16:rowId xmlns:a16="http://schemas.microsoft.com/office/drawing/2014/main" val="1138136273"/>
                  </a:ext>
                </a:extLst>
              </a:tr>
              <a:tr h="46697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400" kern="100">
                          <a:effectLst/>
                        </a:rPr>
                        <a:t>Network and Cloud Security</a:t>
                      </a:r>
                      <a:endParaRPr lang="en-US" sz="24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6694" marR="14669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400" kern="100">
                          <a:effectLst/>
                        </a:rPr>
                        <a:t>Security Topics</a:t>
                      </a:r>
                      <a:endParaRPr lang="en-US" sz="24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6694" marR="146694" marT="0" marB="0"/>
                </a:tc>
                <a:extLst>
                  <a:ext uri="{0D108BD9-81ED-4DB2-BD59-A6C34878D82A}">
                    <a16:rowId xmlns:a16="http://schemas.microsoft.com/office/drawing/2014/main" val="3262518760"/>
                  </a:ext>
                </a:extLst>
              </a:tr>
              <a:tr h="2116468"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2400" kern="100">
                          <a:effectLst/>
                        </a:rPr>
                        <a:t>Capital One, </a:t>
                      </a: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2400" kern="100">
                          <a:effectLst/>
                        </a:rPr>
                        <a:t>Equifax, </a:t>
                      </a: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2400" kern="100">
                          <a:effectLst/>
                        </a:rPr>
                        <a:t>Mirai IoT Botnet, </a:t>
                      </a: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2400" kern="100">
                          <a:effectLst/>
                        </a:rPr>
                        <a:t>Deloitte &amp; Accenture breaches, </a:t>
                      </a: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2400" kern="100">
                          <a:effectLst/>
                        </a:rPr>
                        <a:t>Verkada camera breach</a:t>
                      </a:r>
                      <a:endParaRPr lang="en-US" sz="24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6694" marR="146694" marT="0" marB="0"/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2400" kern="100" dirty="0">
                          <a:effectLst/>
                        </a:rPr>
                        <a:t>Cloud security</a:t>
                      </a: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2400" kern="100" dirty="0">
                          <a:effectLst/>
                        </a:rPr>
                        <a:t>Cloud security</a:t>
                      </a: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2400" kern="100" dirty="0">
                          <a:effectLst/>
                        </a:rPr>
                        <a:t>Malware</a:t>
                      </a: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2400" kern="100" dirty="0">
                          <a:effectLst/>
                        </a:rPr>
                        <a:t>network security</a:t>
                      </a: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400" kern="100" dirty="0">
                          <a:effectLst/>
                        </a:rPr>
                        <a:t>IoT security</a:t>
                      </a:r>
                      <a:endParaRPr lang="en-US" sz="24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6694" marR="146694" marT="0" marB="0"/>
                </a:tc>
                <a:extLst>
                  <a:ext uri="{0D108BD9-81ED-4DB2-BD59-A6C34878D82A}">
                    <a16:rowId xmlns:a16="http://schemas.microsoft.com/office/drawing/2014/main" val="6172022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65810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9AF2A96-EE2A-2655-5875-A2CDE12415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2932164"/>
              </p:ext>
            </p:extLst>
          </p:nvPr>
        </p:nvGraphicFramePr>
        <p:xfrm>
          <a:off x="643467" y="796170"/>
          <a:ext cx="10905067" cy="52656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29024">
                  <a:extLst>
                    <a:ext uri="{9D8B030D-6E8A-4147-A177-3AD203B41FA5}">
                      <a16:colId xmlns:a16="http://schemas.microsoft.com/office/drawing/2014/main" val="3631450426"/>
                    </a:ext>
                  </a:extLst>
                </a:gridCol>
                <a:gridCol w="5276043">
                  <a:extLst>
                    <a:ext uri="{9D8B030D-6E8A-4147-A177-3AD203B41FA5}">
                      <a16:colId xmlns:a16="http://schemas.microsoft.com/office/drawing/2014/main" val="168275508"/>
                    </a:ext>
                  </a:extLst>
                </a:gridCol>
              </a:tblGrid>
              <a:tr h="47590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400" kern="100">
                          <a:effectLst/>
                        </a:rPr>
                        <a:t>Web Security</a:t>
                      </a:r>
                      <a:endParaRPr lang="en-US" sz="24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9498" marR="14949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400" kern="100">
                          <a:effectLst/>
                        </a:rPr>
                        <a:t>Security Topics</a:t>
                      </a:r>
                      <a:endParaRPr lang="en-US" sz="24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9498" marR="149498" marT="0" marB="0"/>
                </a:tc>
                <a:extLst>
                  <a:ext uri="{0D108BD9-81ED-4DB2-BD59-A6C34878D82A}">
                    <a16:rowId xmlns:a16="http://schemas.microsoft.com/office/drawing/2014/main" val="2643730953"/>
                  </a:ext>
                </a:extLst>
              </a:tr>
              <a:tr h="2577184"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2400" kern="100">
                          <a:effectLst/>
                        </a:rPr>
                        <a:t>Panama Papers, </a:t>
                      </a: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2400" kern="100">
                          <a:effectLst/>
                        </a:rPr>
                        <a:t>OPM breach, </a:t>
                      </a: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2400" kern="100">
                          <a:effectLst/>
                        </a:rPr>
                        <a:t>23andMe data leak, </a:t>
                      </a: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2400" kern="100">
                          <a:effectLst/>
                        </a:rPr>
                        <a:t>UK Electoral Commission hack, </a:t>
                      </a: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2400" kern="100">
                          <a:effectLst/>
                        </a:rPr>
                        <a:t>ObamaCare website failure</a:t>
                      </a:r>
                      <a:endParaRPr lang="en-US" sz="24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9498" marR="149498" marT="0" marB="0"/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2400" kern="100">
                          <a:effectLst/>
                        </a:rPr>
                        <a:t>Web security, patch management</a:t>
                      </a: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2400" kern="100">
                          <a:effectLst/>
                        </a:rPr>
                        <a:t>APT attack</a:t>
                      </a: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2400" kern="100">
                          <a:effectLst/>
                        </a:rPr>
                        <a:t>Web security</a:t>
                      </a: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2400" kern="100">
                          <a:effectLst/>
                        </a:rPr>
                        <a:t>Web security</a:t>
                      </a: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400" kern="100">
                          <a:effectLst/>
                        </a:rPr>
                        <a:t>Software management</a:t>
                      </a:r>
                      <a:endParaRPr lang="en-US" sz="24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9498" marR="149498" marT="0" marB="0"/>
                </a:tc>
                <a:extLst>
                  <a:ext uri="{0D108BD9-81ED-4DB2-BD59-A6C34878D82A}">
                    <a16:rowId xmlns:a16="http://schemas.microsoft.com/office/drawing/2014/main" val="3950383451"/>
                  </a:ext>
                </a:extLst>
              </a:tr>
              <a:tr h="47590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400" kern="100">
                          <a:effectLst/>
                        </a:rPr>
                        <a:t>Management Cases</a:t>
                      </a:r>
                      <a:endParaRPr lang="en-US" sz="24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9498" marR="14949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400" kern="100">
                          <a:effectLst/>
                        </a:rPr>
                        <a:t>Security Topics</a:t>
                      </a:r>
                      <a:endParaRPr lang="en-US" sz="24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9498" marR="149498" marT="0" marB="0"/>
                </a:tc>
                <a:extLst>
                  <a:ext uri="{0D108BD9-81ED-4DB2-BD59-A6C34878D82A}">
                    <a16:rowId xmlns:a16="http://schemas.microsoft.com/office/drawing/2014/main" val="1003221257"/>
                  </a:ext>
                </a:extLst>
              </a:tr>
              <a:tr h="1736671"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2400" kern="100">
                          <a:effectLst/>
                        </a:rPr>
                        <a:t>Facebook scandal, </a:t>
                      </a: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2400" kern="100">
                          <a:effectLst/>
                        </a:rPr>
                        <a:t>JPMorgan Chase breach, </a:t>
                      </a: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2400" kern="100">
                          <a:effectLst/>
                        </a:rPr>
                        <a:t>SWIFT banking hack, </a:t>
                      </a: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2400" kern="100">
                          <a:effectLst/>
                        </a:rPr>
                        <a:t>CrowdStrike Windows outage </a:t>
                      </a:r>
                      <a:endParaRPr lang="en-US" sz="24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9498" marR="149498" marT="0" marB="0"/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2400" kern="100" dirty="0">
                          <a:effectLst/>
                        </a:rPr>
                        <a:t>Online privacy, misinformation</a:t>
                      </a: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2400" kern="100" dirty="0">
                          <a:effectLst/>
                        </a:rPr>
                        <a:t>Security management, policy</a:t>
                      </a: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2400" kern="100" dirty="0">
                          <a:effectLst/>
                        </a:rPr>
                        <a:t>Security management, policy</a:t>
                      </a: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400" kern="100" dirty="0">
                          <a:effectLst/>
                        </a:rPr>
                        <a:t>Patch management</a:t>
                      </a:r>
                      <a:endParaRPr lang="en-US" sz="24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9498" marR="149498" marT="0" marB="0"/>
                </a:tc>
                <a:extLst>
                  <a:ext uri="{0D108BD9-81ED-4DB2-BD59-A6C34878D82A}">
                    <a16:rowId xmlns:a16="http://schemas.microsoft.com/office/drawing/2014/main" val="326836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52247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0" name="Rectangle 1039">
            <a:extLst>
              <a:ext uri="{FF2B5EF4-FFF2-40B4-BE49-F238E27FC236}">
                <a16:creationId xmlns:a16="http://schemas.microsoft.com/office/drawing/2014/main" id="{26CAED0A-2A45-4C9C-BCDD-21A8A092C5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BF54C6-5EB4-5A6A-A4B6-79C50945B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en-US" sz="4800"/>
              <a:t>Who am I</a:t>
            </a:r>
          </a:p>
        </p:txBody>
      </p:sp>
      <p:sp>
        <p:nvSpPr>
          <p:cNvPr id="1042" name="Rectangle 1041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4" name="Rectangle 104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C12DAF-00FE-B220-FA4E-191FD97F38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6919" y="2468390"/>
            <a:ext cx="4160725" cy="3598989"/>
          </a:xfrm>
        </p:spPr>
        <p:txBody>
          <a:bodyPr anchor="ctr">
            <a:normAutofit/>
          </a:bodyPr>
          <a:lstStyle/>
          <a:p>
            <a:pPr marL="114300" indent="0">
              <a:buNone/>
            </a:pPr>
            <a:r>
              <a:rPr lang="en-US" sz="2400" b="1" dirty="0"/>
              <a:t>Yu Cai</a:t>
            </a:r>
          </a:p>
          <a:p>
            <a:pPr marL="114300" indent="0">
              <a:buNone/>
            </a:pPr>
            <a:r>
              <a:rPr lang="en-US" sz="2400" b="1" dirty="0"/>
              <a:t>Professor, Associate Dean</a:t>
            </a:r>
          </a:p>
          <a:p>
            <a:pPr marL="114300" indent="0">
              <a:buNone/>
            </a:pPr>
            <a:r>
              <a:rPr lang="en-US" sz="2400" b="1" dirty="0"/>
              <a:t>College of Computing</a:t>
            </a:r>
          </a:p>
          <a:p>
            <a:pPr marL="114300" indent="0">
              <a:buNone/>
            </a:pPr>
            <a:r>
              <a:rPr lang="en-US" sz="2400" b="1" dirty="0"/>
              <a:t>Michigan Technological University</a:t>
            </a:r>
          </a:p>
        </p:txBody>
      </p:sp>
      <p:pic>
        <p:nvPicPr>
          <p:cNvPr id="1026" name="Picture 2" descr="Yu Cai">
            <a:extLst>
              <a:ext uri="{FF2B5EF4-FFF2-40B4-BE49-F238E27FC236}">
                <a16:creationId xmlns:a16="http://schemas.microsoft.com/office/drawing/2014/main" id="{85932DBD-729F-ED1A-F0F7-8EE338DC4A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" b="1887"/>
          <a:stretch>
            <a:fillRect/>
          </a:stretch>
        </p:blipFill>
        <p:spPr bwMode="auto">
          <a:xfrm>
            <a:off x="4495812" y="2517348"/>
            <a:ext cx="2741805" cy="3639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6" name="Rectangle 1045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2F7F813-BF8E-2598-A355-73B36AA7F30E}"/>
              </a:ext>
            </a:extLst>
          </p:cNvPr>
          <p:cNvSpPr txBox="1"/>
          <p:nvPr/>
        </p:nvSpPr>
        <p:spPr>
          <a:xfrm>
            <a:off x="8341385" y="2313493"/>
            <a:ext cx="26132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Access this presentation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2D7E139-83F2-593C-B742-608E481126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88318" y="2730626"/>
            <a:ext cx="3295044" cy="3336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4505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DB5E7FD-275A-8ED6-D100-FAF43371A9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0870310"/>
              </p:ext>
            </p:extLst>
          </p:nvPr>
        </p:nvGraphicFramePr>
        <p:xfrm>
          <a:off x="1007906" y="643467"/>
          <a:ext cx="10176188" cy="55710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25443">
                  <a:extLst>
                    <a:ext uri="{9D8B030D-6E8A-4147-A177-3AD203B41FA5}">
                      <a16:colId xmlns:a16="http://schemas.microsoft.com/office/drawing/2014/main" val="3347022300"/>
                    </a:ext>
                  </a:extLst>
                </a:gridCol>
                <a:gridCol w="4850745">
                  <a:extLst>
                    <a:ext uri="{9D8B030D-6E8A-4147-A177-3AD203B41FA5}">
                      <a16:colId xmlns:a16="http://schemas.microsoft.com/office/drawing/2014/main" val="2096378677"/>
                    </a:ext>
                  </a:extLst>
                </a:gridCol>
              </a:tblGrid>
              <a:tr h="87805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300" kern="100">
                          <a:effectLst/>
                        </a:rPr>
                        <a:t>System Software and Hardware Security</a:t>
                      </a:r>
                      <a:endParaRPr lang="en-US" sz="23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6478" marR="14647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300" kern="100">
                          <a:effectLst/>
                        </a:rPr>
                        <a:t>Security Topics</a:t>
                      </a:r>
                      <a:endParaRPr lang="en-US" sz="23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6478" marR="146478" marT="0" marB="0"/>
                </a:tc>
                <a:extLst>
                  <a:ext uri="{0D108BD9-81ED-4DB2-BD59-A6C34878D82A}">
                    <a16:rowId xmlns:a16="http://schemas.microsoft.com/office/drawing/2014/main" val="9950417"/>
                  </a:ext>
                </a:extLst>
              </a:tr>
              <a:tr h="3348661"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2300" kern="100">
                          <a:effectLst/>
                        </a:rPr>
                        <a:t>OpenSSL Heartbleed, </a:t>
                      </a: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2300" kern="100">
                          <a:effectLst/>
                        </a:rPr>
                        <a:t>CPU Meltdown, </a:t>
                      </a: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2300" kern="100">
                          <a:effectLst/>
                        </a:rPr>
                        <a:t>Industroyer2, </a:t>
                      </a: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2300" kern="100">
                          <a:effectLst/>
                        </a:rPr>
                        <a:t>Pennsylvania water system breach</a:t>
                      </a:r>
                      <a:endParaRPr lang="en-US" sz="23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6478" marR="146478" marT="0" marB="0"/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2300" kern="100">
                          <a:effectLst/>
                        </a:rPr>
                        <a:t>Secure coding, buffer overflow</a:t>
                      </a: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2300" kern="100">
                          <a:effectLst/>
                        </a:rPr>
                        <a:t>Hardware security, side channel attack</a:t>
                      </a: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2300" kern="100">
                          <a:effectLst/>
                        </a:rPr>
                        <a:t>Cyber-physical system security</a:t>
                      </a: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300" kern="100">
                          <a:effectLst/>
                        </a:rPr>
                        <a:t>Cyber-physical system security</a:t>
                      </a:r>
                      <a:endParaRPr lang="en-US" sz="23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6478" marR="146478" marT="0" marB="0"/>
                </a:tc>
                <a:extLst>
                  <a:ext uri="{0D108BD9-81ED-4DB2-BD59-A6C34878D82A}">
                    <a16:rowId xmlns:a16="http://schemas.microsoft.com/office/drawing/2014/main" val="3681393771"/>
                  </a:ext>
                </a:extLst>
              </a:tr>
              <a:tr h="46629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300" kern="100">
                          <a:effectLst/>
                        </a:rPr>
                        <a:t>Social Engineering</a:t>
                      </a:r>
                      <a:endParaRPr lang="en-US" sz="23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6478" marR="14647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300" kern="100">
                          <a:effectLst/>
                        </a:rPr>
                        <a:t>Security Topics</a:t>
                      </a:r>
                      <a:endParaRPr lang="en-US" sz="23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6478" marR="146478" marT="0" marB="0"/>
                </a:tc>
                <a:extLst>
                  <a:ext uri="{0D108BD9-81ED-4DB2-BD59-A6C34878D82A}">
                    <a16:rowId xmlns:a16="http://schemas.microsoft.com/office/drawing/2014/main" val="568756598"/>
                  </a:ext>
                </a:extLst>
              </a:tr>
              <a:tr h="878058"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300" kern="100">
                          <a:effectLst/>
                        </a:rPr>
                        <a:t>Password management practices</a:t>
                      </a:r>
                      <a:endParaRPr lang="en-US" sz="23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6478" marR="14647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300" kern="100" dirty="0">
                          <a:effectLst/>
                        </a:rPr>
                        <a:t>Social Engineering, email phishing, password management</a:t>
                      </a:r>
                      <a:endParaRPr lang="en-US" sz="23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6478" marR="146478" marT="0" marB="0"/>
                </a:tc>
                <a:extLst>
                  <a:ext uri="{0D108BD9-81ED-4DB2-BD59-A6C34878D82A}">
                    <a16:rowId xmlns:a16="http://schemas.microsoft.com/office/drawing/2014/main" val="39189512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95536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DB255BA-38DA-466F-A1DA-24282207E5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6194819"/>
              </p:ext>
            </p:extLst>
          </p:nvPr>
        </p:nvGraphicFramePr>
        <p:xfrm>
          <a:off x="643467" y="1532287"/>
          <a:ext cx="10905066" cy="37934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84660">
                  <a:extLst>
                    <a:ext uri="{9D8B030D-6E8A-4147-A177-3AD203B41FA5}">
                      <a16:colId xmlns:a16="http://schemas.microsoft.com/office/drawing/2014/main" val="2025320261"/>
                    </a:ext>
                  </a:extLst>
                </a:gridCol>
                <a:gridCol w="5020406">
                  <a:extLst>
                    <a:ext uri="{9D8B030D-6E8A-4147-A177-3AD203B41FA5}">
                      <a16:colId xmlns:a16="http://schemas.microsoft.com/office/drawing/2014/main" val="2702509293"/>
                    </a:ext>
                  </a:extLst>
                </a:gridCol>
              </a:tblGrid>
              <a:tr h="59130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000" kern="100">
                          <a:effectLst/>
                        </a:rPr>
                        <a:t>Special Topics</a:t>
                      </a:r>
                      <a:endParaRPr lang="en-US" sz="30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85750" marR="18575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000" kern="100">
                          <a:effectLst/>
                        </a:rPr>
                        <a:t>Security Topics</a:t>
                      </a:r>
                      <a:endParaRPr lang="en-US" sz="30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85750" marR="185750" marT="0" marB="0"/>
                </a:tc>
                <a:extLst>
                  <a:ext uri="{0D108BD9-81ED-4DB2-BD59-A6C34878D82A}">
                    <a16:rowId xmlns:a16="http://schemas.microsoft.com/office/drawing/2014/main" val="962933172"/>
                  </a:ext>
                </a:extLst>
              </a:tr>
              <a:tr h="3202122"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3000" kern="100">
                          <a:effectLst/>
                        </a:rPr>
                        <a:t>Storm-0558 state-sponsored cyber campaign; </a:t>
                      </a: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3000" kern="100">
                          <a:effectLst/>
                        </a:rPr>
                        <a:t>Automobile security; </a:t>
                      </a: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3000" kern="100">
                          <a:effectLst/>
                        </a:rPr>
                        <a:t>Medical devices security</a:t>
                      </a: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3000" kern="100">
                          <a:effectLst/>
                        </a:rPr>
                        <a:t>Machine learning security</a:t>
                      </a:r>
                      <a:endParaRPr lang="en-US" sz="30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85750" marR="18575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000" kern="100" dirty="0">
                          <a:effectLst/>
                        </a:rPr>
                        <a:t>Various special security topics</a:t>
                      </a:r>
                      <a:endParaRPr lang="en-US" sz="30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85750" marR="185750" marT="0" marB="0"/>
                </a:tc>
                <a:extLst>
                  <a:ext uri="{0D108BD9-81ED-4DB2-BD59-A6C34878D82A}">
                    <a16:rowId xmlns:a16="http://schemas.microsoft.com/office/drawing/2014/main" val="13867303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1083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E817A-4529-7DCD-6909-8704A296C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modules	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E85B6A-3D86-301E-630E-886BCDF132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Comprehensive modules</a:t>
            </a:r>
          </a:p>
          <a:p>
            <a:pPr lvl="1"/>
            <a:r>
              <a:rPr lang="en-US" dirty="0"/>
              <a:t>Target</a:t>
            </a:r>
          </a:p>
          <a:p>
            <a:r>
              <a:rPr lang="en-US" dirty="0"/>
              <a:t>Malware</a:t>
            </a:r>
          </a:p>
          <a:p>
            <a:pPr lvl="1"/>
            <a:r>
              <a:rPr lang="en-US" dirty="0"/>
              <a:t>Ransomware</a:t>
            </a:r>
          </a:p>
          <a:p>
            <a:r>
              <a:rPr lang="en-US" dirty="0"/>
              <a:t>Network and Cloud</a:t>
            </a:r>
          </a:p>
          <a:p>
            <a:pPr lvl="1"/>
            <a:r>
              <a:rPr lang="en-US" dirty="0"/>
              <a:t>CapitalOne</a:t>
            </a:r>
          </a:p>
        </p:txBody>
      </p:sp>
    </p:spTree>
    <p:extLst>
      <p:ext uri="{BB962C8B-B14F-4D97-AF65-F5344CB8AC3E}">
        <p14:creationId xmlns:p14="http://schemas.microsoft.com/office/powerpoint/2010/main" val="39900035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dirty="0"/>
              <a:t>Shared Google Folder</a:t>
            </a:r>
            <a:endParaRPr dirty="0"/>
          </a:p>
        </p:txBody>
      </p:sp>
      <p:sp>
        <p:nvSpPr>
          <p:cNvPr id="103" name="Google Shape;103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dirty="0"/>
              <a:t>Visit the portal website for individual modules: </a:t>
            </a:r>
            <a:r>
              <a:rPr lang="en-US" dirty="0">
                <a:hlinkClick r:id="rId3"/>
              </a:rPr>
              <a:t>https://cyber-cases.info</a:t>
            </a:r>
            <a:r>
              <a:rPr lang="en-US" dirty="0"/>
              <a:t> </a:t>
            </a: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dirty="0"/>
              <a:t>You can also download </a:t>
            </a:r>
            <a:r>
              <a:rPr lang="en-US" dirty="0">
                <a:hlinkClick r:id="rId4"/>
              </a:rPr>
              <a:t>all CASE modules from this shared Google drive. 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E37F2-CABC-19C5-0E0B-5A366FF95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VM based case simulation	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1374C7-6EAD-9DF7-A82D-B0E52E7076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also developed hands-on labs for case simulation using virtual machines. </a:t>
            </a:r>
          </a:p>
          <a:p>
            <a:r>
              <a:rPr lang="en-US" dirty="0"/>
              <a:t>You can access </a:t>
            </a:r>
            <a:r>
              <a:rPr lang="en-US" dirty="0">
                <a:hlinkClick r:id="rId2"/>
              </a:rPr>
              <a:t>lab VM documents and template from here</a:t>
            </a:r>
            <a:r>
              <a:rPr lang="en-US" dirty="0"/>
              <a:t>.</a:t>
            </a:r>
          </a:p>
          <a:p>
            <a:r>
              <a:rPr lang="en-US" dirty="0"/>
              <a:t>These materials were not published because </a:t>
            </a:r>
          </a:p>
          <a:p>
            <a:pPr lvl="1"/>
            <a:r>
              <a:rPr lang="en-US" dirty="0"/>
              <a:t>We want to avoid troubleshooting issues related to individual virtual machine (VM) setups. </a:t>
            </a:r>
          </a:p>
          <a:p>
            <a:pPr lvl="1"/>
            <a:r>
              <a:rPr lang="en-US" dirty="0"/>
              <a:t>Amazon AWS does not permit hosting VMs in the cloud due to certain security restrictions. </a:t>
            </a:r>
          </a:p>
          <a:p>
            <a:pPr lvl="1"/>
            <a:r>
              <a:rPr lang="en-US" dirty="0"/>
              <a:t>You are welcome to use them locally if you are comfortable working with VMs.</a:t>
            </a:r>
          </a:p>
        </p:txBody>
      </p:sp>
    </p:spTree>
    <p:extLst>
      <p:ext uri="{BB962C8B-B14F-4D97-AF65-F5344CB8AC3E}">
        <p14:creationId xmlns:p14="http://schemas.microsoft.com/office/powerpoint/2010/main" val="14736181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1FCAD-A5D8-7079-0FEE-EC19C2B79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98A694B-EC30-0798-07AC-3A84108CD5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579246"/>
            <a:ext cx="10374086" cy="4031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How do you perceive the value of incorporating case studies in classroom teaching?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What strategies can be employed to effectively integrate case studies into cybersecurity education?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 you plan to adopt or adapt any CASE modules in your own teaching?</a:t>
            </a:r>
          </a:p>
        </p:txBody>
      </p:sp>
    </p:spTree>
    <p:extLst>
      <p:ext uri="{BB962C8B-B14F-4D97-AF65-F5344CB8AC3E}">
        <p14:creationId xmlns:p14="http://schemas.microsoft.com/office/powerpoint/2010/main" val="34334356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0C7F29-04CC-C524-8E60-48B23C559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anchor="b">
            <a:normAutofit/>
          </a:bodyPr>
          <a:lstStyle/>
          <a:p>
            <a:r>
              <a:rPr lang="en-US" sz="5400"/>
              <a:t>Survey	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65CD71-8A41-B8BD-C667-7603B13043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936" y="2660904"/>
            <a:ext cx="4818888" cy="3547872"/>
          </a:xfrm>
        </p:spPr>
        <p:txBody>
          <a:bodyPr anchor="t">
            <a:normAutofit/>
          </a:bodyPr>
          <a:lstStyle/>
          <a:p>
            <a:r>
              <a:rPr lang="en-US" dirty="0"/>
              <a:t>Scan the QR code to complete a short survey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4216DFA-CCB7-6D4D-11F7-77A56BCB7C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6308" y="640080"/>
            <a:ext cx="5424448" cy="5577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694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the Tutorial/Workshop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This workshop</a:t>
            </a:r>
            <a:r>
              <a:rPr lang="en-US" dirty="0"/>
              <a:t> tutorial</a:t>
            </a:r>
            <a:r>
              <a:rPr dirty="0"/>
              <a:t> introduces the Case Analysis for Security Education (CASE) framework developed under the NSF SaTC EDU program. </a:t>
            </a:r>
            <a:endParaRPr lang="en-US" dirty="0"/>
          </a:p>
          <a:p>
            <a:r>
              <a:rPr dirty="0"/>
              <a:t>It uses real-world cybersecurity breaches to create scenario-based learning modules and hands-on labs. </a:t>
            </a:r>
            <a:endParaRPr lang="en-US" dirty="0"/>
          </a:p>
          <a:p>
            <a:r>
              <a:rPr dirty="0"/>
              <a:t>Participants will explore selected modules and learn how to access and use them via the CASE portal.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Motivation and Rationale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Cybersecurity topics can be abstract and difficult for students to connect with real practice.</a:t>
            </a:r>
          </a:p>
          <a:p>
            <a:r>
              <a:rPr dirty="0"/>
              <a:t>CASE addresses this challenge by:</a:t>
            </a:r>
          </a:p>
          <a:p>
            <a:pPr lvl="1"/>
            <a:r>
              <a:rPr dirty="0"/>
              <a:t>Embedding instruction within real incidents</a:t>
            </a:r>
          </a:p>
          <a:p>
            <a:pPr lvl="1"/>
            <a:r>
              <a:rPr dirty="0"/>
              <a:t>Leveraging </a:t>
            </a:r>
            <a:r>
              <a:rPr lang="en-US" dirty="0"/>
              <a:t>case study </a:t>
            </a:r>
            <a:r>
              <a:rPr dirty="0"/>
              <a:t>based learning</a:t>
            </a:r>
          </a:p>
          <a:p>
            <a:pPr lvl="1"/>
            <a:r>
              <a:rPr dirty="0"/>
              <a:t>Providing experiential lab environments</a:t>
            </a:r>
          </a:p>
          <a:p>
            <a:pPr lvl="1"/>
            <a:r>
              <a:rPr dirty="0"/>
              <a:t>Building adversarial and systems thinking skills</a:t>
            </a:r>
          </a:p>
          <a:p>
            <a:r>
              <a:rPr dirty="0"/>
              <a:t>Over 30 modules are currently available.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By the end of the workshop, participants will be able to:</a:t>
            </a:r>
          </a:p>
          <a:p>
            <a:pPr lvl="1"/>
            <a:r>
              <a:rPr dirty="0"/>
              <a:t>Explain the pedagogical foundations of CASE</a:t>
            </a:r>
          </a:p>
          <a:p>
            <a:pPr lvl="1"/>
            <a:r>
              <a:rPr dirty="0"/>
              <a:t>Identify opportunities for integration</a:t>
            </a:r>
            <a:r>
              <a:rPr lang="en-US" dirty="0"/>
              <a:t> of case studies</a:t>
            </a:r>
            <a:endParaRPr dirty="0"/>
          </a:p>
          <a:p>
            <a:pPr lvl="1"/>
            <a:r>
              <a:rPr dirty="0"/>
              <a:t>Navigate and utilize the CASE portal</a:t>
            </a:r>
          </a:p>
          <a:p>
            <a:pPr lvl="1"/>
            <a:r>
              <a:rPr dirty="0"/>
              <a:t>Select and adapt case modules for course outcomes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Workshop Structure and Activities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dirty="0"/>
              <a:t>Part 1 – Introduction</a:t>
            </a:r>
            <a:r>
              <a:rPr lang="en-US" dirty="0"/>
              <a:t>(10 min)</a:t>
            </a:r>
            <a:endParaRPr dirty="0"/>
          </a:p>
          <a:p>
            <a:pPr marL="114300" indent="0">
              <a:buNone/>
            </a:pPr>
            <a:r>
              <a:rPr dirty="0"/>
              <a:t>Part 2 – Exploring Case Modules (</a:t>
            </a:r>
            <a:r>
              <a:rPr lang="en-US" dirty="0"/>
              <a:t>3</a:t>
            </a:r>
            <a:r>
              <a:rPr dirty="0"/>
              <a:t>0 min)</a:t>
            </a:r>
          </a:p>
          <a:p>
            <a:pPr lvl="1"/>
            <a:r>
              <a:rPr dirty="0"/>
              <a:t>Walkthrough of CASE portal and selected cases</a:t>
            </a:r>
          </a:p>
          <a:p>
            <a:pPr lvl="1"/>
            <a:r>
              <a:rPr dirty="0"/>
              <a:t>Eight categories of cases: Comprehensive, Ransomware, Web, Network, System, Social Engineering, Management/Ethics, Emerging Topics</a:t>
            </a:r>
          </a:p>
          <a:p>
            <a:pPr marL="114300" indent="0">
              <a:buNone/>
            </a:pPr>
            <a:r>
              <a:rPr dirty="0"/>
              <a:t>Part 3 – Adapting CASE for Your Classroom (</a:t>
            </a:r>
            <a:r>
              <a:rPr lang="en-US" dirty="0"/>
              <a:t>1</a:t>
            </a:r>
            <a:r>
              <a:rPr dirty="0"/>
              <a:t>0 min)</a:t>
            </a:r>
          </a:p>
          <a:p>
            <a:pPr lvl="1"/>
            <a:r>
              <a:rPr dirty="0"/>
              <a:t>Selecting cases, aligning with curricula, and assessment examples</a:t>
            </a:r>
          </a:p>
          <a:p>
            <a:pPr marL="114300" indent="0">
              <a:buNone/>
            </a:pPr>
            <a:r>
              <a:rPr dirty="0"/>
              <a:t>Part 4 – Discussion</a:t>
            </a:r>
            <a:r>
              <a:rPr lang="en-US" dirty="0"/>
              <a:t>, </a:t>
            </a:r>
            <a:r>
              <a:rPr dirty="0"/>
              <a:t>Q&amp;A (</a:t>
            </a:r>
            <a:r>
              <a:rPr lang="en-US" dirty="0"/>
              <a:t>20</a:t>
            </a:r>
            <a:r>
              <a:rPr dirty="0"/>
              <a:t> min)</a:t>
            </a:r>
          </a:p>
          <a:p>
            <a:pPr lvl="1"/>
            <a:r>
              <a:rPr dirty="0"/>
              <a:t>Implementation and collaboration discussions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Expected Outcomes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dirty="0"/>
              <a:t>Participants will gain:</a:t>
            </a:r>
          </a:p>
          <a:p>
            <a:r>
              <a:rPr dirty="0"/>
              <a:t>Understanding of CASE framework design and impact</a:t>
            </a:r>
          </a:p>
          <a:p>
            <a:r>
              <a:rPr dirty="0"/>
              <a:t>Access to over 30 modules</a:t>
            </a:r>
            <a:r>
              <a:rPr lang="en-US" dirty="0"/>
              <a:t> and other developed materials</a:t>
            </a:r>
            <a:endParaRPr dirty="0"/>
          </a:p>
          <a:p>
            <a:r>
              <a:rPr dirty="0"/>
              <a:t>Practical strategies for course integration</a:t>
            </a:r>
          </a:p>
          <a:p>
            <a:r>
              <a:rPr dirty="0"/>
              <a:t>A network of collaborators in cybersecurity education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Resources Provided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dirty="0"/>
              <a:t>Participants receive access to:</a:t>
            </a:r>
          </a:p>
          <a:p>
            <a:r>
              <a:rPr dirty="0"/>
              <a:t>CASE portal and materials</a:t>
            </a:r>
          </a:p>
          <a:p>
            <a:r>
              <a:rPr dirty="0"/>
              <a:t>Sample case study packages</a:t>
            </a:r>
          </a:p>
          <a:p>
            <a:r>
              <a:rPr dirty="0"/>
              <a:t>Implementation guide and assessment tools</a:t>
            </a:r>
          </a:p>
          <a:p>
            <a:r>
              <a:rPr dirty="0"/>
              <a:t>Ongoing support and collaboration opportunities</a:t>
            </a:r>
          </a:p>
          <a:p>
            <a:r>
              <a:rPr lang="en-US" dirty="0"/>
              <a:t>Limited t</a:t>
            </a:r>
            <a:r>
              <a:rPr dirty="0"/>
              <a:t>ravel support is available for participants.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Acknowledgement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This work is supported by the National Science Foundation (Award No. 2247492). The </a:t>
            </a:r>
            <a:r>
              <a:rPr lang="en-US" dirty="0"/>
              <a:t>presenter</a:t>
            </a:r>
            <a:r>
              <a:rPr dirty="0"/>
              <a:t> acknowledges the contributions of </a:t>
            </a:r>
            <a:r>
              <a:rPr dirty="0" err="1"/>
              <a:t>Sidike</a:t>
            </a:r>
            <a:r>
              <a:rPr dirty="0"/>
              <a:t> </a:t>
            </a:r>
            <a:r>
              <a:rPr dirty="0" err="1"/>
              <a:t>Paheding</a:t>
            </a:r>
            <a:r>
              <a:rPr dirty="0"/>
              <a:t>, Victoria Walters,</a:t>
            </a:r>
            <a:r>
              <a:rPr lang="en-US" dirty="0"/>
              <a:t> Xinyu Lei,</a:t>
            </a:r>
            <a:r>
              <a:rPr dirty="0"/>
              <a:t> and Amanda </a:t>
            </a:r>
            <a:r>
              <a:rPr dirty="0" err="1"/>
              <a:t>Gonczi</a:t>
            </a:r>
            <a:r>
              <a:rPr dirty="0"/>
              <a:t>. The views expressed do not necessarily represent those of NSF.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</TotalTime>
  <Words>1310</Words>
  <Application>Microsoft Office PowerPoint</Application>
  <PresentationFormat>Widescreen</PresentationFormat>
  <Paragraphs>187</Paragraphs>
  <Slides>26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Aptos</vt:lpstr>
      <vt:lpstr>Arial</vt:lpstr>
      <vt:lpstr>Calibri</vt:lpstr>
      <vt:lpstr>Symbol</vt:lpstr>
      <vt:lpstr>Office Theme</vt:lpstr>
      <vt:lpstr>  Integrating Real-World Cybersecurity Case Studies into Undergraduate Education: The CASE Framework </vt:lpstr>
      <vt:lpstr>Who am I</vt:lpstr>
      <vt:lpstr>Overview of the Tutorial/Workshop</vt:lpstr>
      <vt:lpstr>Motivation and Rationale</vt:lpstr>
      <vt:lpstr>Learning Objectives</vt:lpstr>
      <vt:lpstr>Workshop Structure and Activities</vt:lpstr>
      <vt:lpstr>Expected Outcomes</vt:lpstr>
      <vt:lpstr>Resources Provided</vt:lpstr>
      <vt:lpstr>Acknowledgement</vt:lpstr>
      <vt:lpstr>NSF SaTC Project</vt:lpstr>
      <vt:lpstr>PowerPoint Presentation</vt:lpstr>
      <vt:lpstr>PI Team</vt:lpstr>
      <vt:lpstr>CASE Website</vt:lpstr>
      <vt:lpstr>8 Categories of Cases</vt:lpstr>
      <vt:lpstr>Comprehensive Cases</vt:lpstr>
      <vt:lpstr>PowerPoint Presentation</vt:lpstr>
      <vt:lpstr>Cases for Specific Security Topics</vt:lpstr>
      <vt:lpstr>PowerPoint Presentation</vt:lpstr>
      <vt:lpstr>PowerPoint Presentation</vt:lpstr>
      <vt:lpstr>PowerPoint Presentation</vt:lpstr>
      <vt:lpstr>PowerPoint Presentation</vt:lpstr>
      <vt:lpstr>Example modules </vt:lpstr>
      <vt:lpstr>Shared Google Folder</vt:lpstr>
      <vt:lpstr>VM based case simulation </vt:lpstr>
      <vt:lpstr>Discussion </vt:lpstr>
      <vt:lpstr>Survey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SaTC CASE Project Meeting</dc:title>
  <dc:creator>Yu Cai</dc:creator>
  <cp:lastModifiedBy>Yu Cai</cp:lastModifiedBy>
  <cp:revision>42</cp:revision>
  <dcterms:created xsi:type="dcterms:W3CDTF">2023-08-31T14:46:29Z</dcterms:created>
  <dcterms:modified xsi:type="dcterms:W3CDTF">2025-11-12T20:44:35Z</dcterms:modified>
</cp:coreProperties>
</file>